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8.jpg" ContentType="image/jpg"/>
  <Override PartName="/ppt/media/image32.jpg" ContentType="image/jpg"/>
  <Override PartName="/ppt/media/image34.jpg" ContentType="image/jpg"/>
  <Override PartName="/ppt/media/image36.jpg" ContentType="image/jpg"/>
  <Override PartName="/ppt/media/image37.jpg" ContentType="image/jpg"/>
  <Override PartName="/ppt/media/image39.jpg" ContentType="image/jpg"/>
  <Override PartName="/ppt/media/image40.jpg" ContentType="image/jpg"/>
  <Override PartName="/ppt/media/image41.jpg" ContentType="image/jpg"/>
  <Override PartName="/ppt/media/image42.jpg" ContentType="image/jpg"/>
  <Override PartName="/ppt/media/image43.jpg" ContentType="image/jpg"/>
  <Override PartName="/ppt/media/image44.jpg" ContentType="image/jpg"/>
  <Override PartName="/ppt/media/image45.jpg" ContentType="image/jpg"/>
  <Override PartName="/ppt/media/image46.jpg" ContentType="image/jpg"/>
  <Override PartName="/ppt/media/image47.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75" r:id="rId8"/>
    <p:sldId id="276" r:id="rId9"/>
    <p:sldId id="262" r:id="rId10"/>
    <p:sldId id="273" r:id="rId11"/>
    <p:sldId id="274" r:id="rId12"/>
    <p:sldId id="265" r:id="rId13"/>
    <p:sldId id="266" r:id="rId14"/>
    <p:sldId id="267" r:id="rId15"/>
    <p:sldId id="268" r:id="rId16"/>
    <p:sldId id="269" r:id="rId17"/>
    <p:sldId id="270" r:id="rId18"/>
    <p:sldId id="271" r:id="rId19"/>
    <p:sldId id="272" r:id="rId20"/>
  </p:sldIdLst>
  <p:sldSz cx="7556500" cy="10693400"/>
  <p:notesSz cx="7556500" cy="10693400"/>
  <p:defaultTextStyle>
    <a:defPPr>
      <a:defRPr kern="0"/>
    </a:defPPr>
  </p:defaultTextStyle>
  <p:extLst>
    <p:ext uri="{EFAFB233-063F-42B5-8137-9DF3F51BA10A}">
      <p15:sldGuideLst xmlns:p15="http://schemas.microsoft.com/office/powerpoint/2012/main">
        <p15:guide id="1" orient="horz" pos="2888" userDrawn="1">
          <p15:clr>
            <a:srgbClr val="A4A3A4"/>
          </p15:clr>
        </p15:guide>
        <p15:guide id="2" pos="268" userDrawn="1">
          <p15:clr>
            <a:srgbClr val="A4A3A4"/>
          </p15:clr>
        </p15:guide>
        <p15:guide id="3" pos="4540" userDrawn="1">
          <p15:clr>
            <a:srgbClr val="A4A3A4"/>
          </p15:clr>
        </p15:guide>
        <p15:guide id="4" orient="horz" pos="44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90" autoAdjust="0"/>
    <p:restoredTop sz="94660"/>
  </p:normalViewPr>
  <p:slideViewPr>
    <p:cSldViewPr>
      <p:cViewPr>
        <p:scale>
          <a:sx n="76" d="100"/>
          <a:sy n="76" d="100"/>
        </p:scale>
        <p:origin x="1555" y="-821"/>
      </p:cViewPr>
      <p:guideLst>
        <p:guide orient="horz" pos="2888"/>
        <p:guide pos="268"/>
        <p:guide pos="4540"/>
        <p:guide orient="horz" pos="44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142" y="427736"/>
            <a:ext cx="6806565" cy="17109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18656" y="10247978"/>
            <a:ext cx="1342389" cy="224154"/>
          </a:xfrm>
          <a:prstGeom prst="rect">
            <a:avLst/>
          </a:prstGeom>
        </p:spPr>
        <p:txBody>
          <a:bodyPr wrap="square" lIns="0" tIns="0" rIns="0" bIns="0">
            <a:spAutoFit/>
          </a:bodyPr>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2/6/2025</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15.png"/><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 Id="rId9" Type="http://schemas.openxmlformats.org/officeDocument/2006/relationships/image" Target="../media/image40.jpg"/></Relationships>
</file>

<file path=ppt/slides/_rels/slide16.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41.jp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35.png"/><Relationship Id="rId9" Type="http://schemas.openxmlformats.org/officeDocument/2006/relationships/image" Target="../media/image45.jpg"/></Relationships>
</file>

<file path=ppt/slides/_rels/slide17.xml.rels><?xml version="1.0" encoding="UTF-8" standalone="yes"?>
<Relationships xmlns="http://schemas.openxmlformats.org/package/2006/relationships"><Relationship Id="rId2" Type="http://schemas.openxmlformats.org/officeDocument/2006/relationships/hyperlink" Target="http://www.hgvs.org/mutnomen)"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1391" y="485212"/>
            <a:ext cx="2498373" cy="492561"/>
          </a:xfrm>
          <a:prstGeom prst="rect">
            <a:avLst/>
          </a:prstGeom>
        </p:spPr>
      </p:pic>
      <p:pic>
        <p:nvPicPr>
          <p:cNvPr id="4" name="object 4"/>
          <p:cNvPicPr/>
          <p:nvPr/>
        </p:nvPicPr>
        <p:blipFill>
          <a:blip r:embed="rId3" cstate="print"/>
          <a:stretch>
            <a:fillRect/>
          </a:stretch>
        </p:blipFill>
        <p:spPr>
          <a:xfrm>
            <a:off x="0" y="1397305"/>
            <a:ext cx="7559992" cy="9294698"/>
          </a:xfrm>
          <a:prstGeom prst="rect">
            <a:avLst/>
          </a:prstGeom>
        </p:spPr>
      </p:pic>
      <p:sp>
        <p:nvSpPr>
          <p:cNvPr id="6" name="object 6"/>
          <p:cNvSpPr txBox="1"/>
          <p:nvPr/>
        </p:nvSpPr>
        <p:spPr>
          <a:xfrm>
            <a:off x="370178" y="5601687"/>
            <a:ext cx="4693285" cy="1885314"/>
          </a:xfrm>
          <a:prstGeom prst="rect">
            <a:avLst/>
          </a:prstGeom>
        </p:spPr>
        <p:txBody>
          <a:bodyPr vert="horz" wrap="square" lIns="0" tIns="12700" rIns="0" bIns="0" rtlCol="0">
            <a:spAutoFit/>
          </a:bodyPr>
          <a:lstStyle/>
          <a:p>
            <a:pPr marL="12700" marR="5080">
              <a:lnSpc>
                <a:spcPct val="100000"/>
              </a:lnSpc>
              <a:spcBef>
                <a:spcPts val="100"/>
              </a:spcBef>
            </a:pPr>
            <a:r>
              <a:rPr sz="6100" b="1" spc="-285" dirty="0">
                <a:solidFill>
                  <a:srgbClr val="FFFFFF"/>
                </a:solidFill>
                <a:latin typeface="Bitter" pitchFamily="2" charset="0"/>
                <a:cs typeface="Book Antiqua"/>
              </a:rPr>
              <a:t>WEIGHT </a:t>
            </a:r>
            <a:r>
              <a:rPr sz="6100" b="1" spc="-310" dirty="0">
                <a:solidFill>
                  <a:srgbClr val="FFFFFF"/>
                </a:solidFill>
                <a:latin typeface="Bitter" pitchFamily="2" charset="0"/>
                <a:cs typeface="Book Antiqua"/>
              </a:rPr>
              <a:t>GENE</a:t>
            </a:r>
            <a:r>
              <a:rPr sz="6100" b="1" spc="-425" dirty="0">
                <a:solidFill>
                  <a:srgbClr val="FFFFFF"/>
                </a:solidFill>
                <a:latin typeface="Bitter" pitchFamily="2" charset="0"/>
                <a:cs typeface="Book Antiqua"/>
              </a:rPr>
              <a:t> </a:t>
            </a:r>
            <a:r>
              <a:rPr sz="6100" b="1" spc="-415" dirty="0">
                <a:solidFill>
                  <a:srgbClr val="FFFFFF"/>
                </a:solidFill>
                <a:latin typeface="Bitter" pitchFamily="2" charset="0"/>
                <a:cs typeface="Book Antiqua"/>
              </a:rPr>
              <a:t>GUIDE</a:t>
            </a:r>
            <a:endParaRPr sz="6100" dirty="0">
              <a:latin typeface="Bitter" pitchFamily="2" charset="0"/>
              <a:cs typeface="Book Antiqua"/>
            </a:endParaRPr>
          </a:p>
        </p:txBody>
      </p:sp>
      <p:sp>
        <p:nvSpPr>
          <p:cNvPr id="7" name="object 7"/>
          <p:cNvSpPr txBox="1"/>
          <p:nvPr/>
        </p:nvSpPr>
        <p:spPr>
          <a:xfrm>
            <a:off x="370178" y="7854816"/>
            <a:ext cx="3714115" cy="1885314"/>
          </a:xfrm>
          <a:prstGeom prst="rect">
            <a:avLst/>
          </a:prstGeom>
        </p:spPr>
        <p:txBody>
          <a:bodyPr vert="horz" wrap="square" lIns="0" tIns="11430" rIns="0" bIns="0" rtlCol="0">
            <a:spAutoFit/>
          </a:bodyPr>
          <a:lstStyle/>
          <a:p>
            <a:pPr marL="12700" marR="5080">
              <a:lnSpc>
                <a:spcPct val="100000"/>
              </a:lnSpc>
              <a:spcBef>
                <a:spcPts val="90"/>
              </a:spcBef>
            </a:pPr>
            <a:r>
              <a:rPr sz="2600" spc="-20" dirty="0">
                <a:solidFill>
                  <a:srgbClr val="FFFFFF"/>
                </a:solidFill>
                <a:latin typeface="DM Sans"/>
                <a:cs typeface="DM Sans"/>
              </a:rPr>
              <a:t>Comprehensive</a:t>
            </a:r>
            <a:r>
              <a:rPr sz="2600" spc="-55" dirty="0">
                <a:solidFill>
                  <a:srgbClr val="FFFFFF"/>
                </a:solidFill>
                <a:latin typeface="DM Sans"/>
                <a:cs typeface="DM Sans"/>
              </a:rPr>
              <a:t> </a:t>
            </a:r>
            <a:r>
              <a:rPr sz="2600" spc="-10" dirty="0">
                <a:solidFill>
                  <a:srgbClr val="FFFFFF"/>
                </a:solidFill>
                <a:latin typeface="DM Sans"/>
                <a:cs typeface="DM Sans"/>
              </a:rPr>
              <a:t>Obesity </a:t>
            </a:r>
            <a:r>
              <a:rPr sz="2600" dirty="0">
                <a:solidFill>
                  <a:srgbClr val="FFFFFF"/>
                </a:solidFill>
                <a:latin typeface="DM Sans"/>
                <a:cs typeface="DM Sans"/>
              </a:rPr>
              <a:t>Genetic</a:t>
            </a:r>
            <a:r>
              <a:rPr sz="2600" spc="-100" dirty="0">
                <a:solidFill>
                  <a:srgbClr val="FFFFFF"/>
                </a:solidFill>
                <a:latin typeface="DM Sans"/>
                <a:cs typeface="DM Sans"/>
              </a:rPr>
              <a:t> </a:t>
            </a:r>
            <a:r>
              <a:rPr sz="2600" dirty="0">
                <a:solidFill>
                  <a:srgbClr val="FFFFFF"/>
                </a:solidFill>
                <a:latin typeface="DM Sans"/>
                <a:cs typeface="DM Sans"/>
              </a:rPr>
              <a:t>Risk</a:t>
            </a:r>
            <a:r>
              <a:rPr sz="2600" spc="-100" dirty="0">
                <a:solidFill>
                  <a:srgbClr val="FFFFFF"/>
                </a:solidFill>
                <a:latin typeface="DM Sans"/>
                <a:cs typeface="DM Sans"/>
              </a:rPr>
              <a:t> </a:t>
            </a:r>
            <a:r>
              <a:rPr sz="2600" spc="-10" dirty="0">
                <a:solidFill>
                  <a:srgbClr val="FFFFFF"/>
                </a:solidFill>
                <a:latin typeface="DM Sans"/>
                <a:cs typeface="DM Sans"/>
              </a:rPr>
              <a:t>Screening</a:t>
            </a:r>
            <a:endParaRPr sz="2600" dirty="0">
              <a:latin typeface="DM Sans"/>
              <a:cs typeface="DM Sans"/>
            </a:endParaRPr>
          </a:p>
          <a:p>
            <a:pPr>
              <a:lnSpc>
                <a:spcPct val="100000"/>
              </a:lnSpc>
              <a:spcBef>
                <a:spcPts val="1855"/>
              </a:spcBef>
            </a:pPr>
            <a:endParaRPr sz="2600" dirty="0">
              <a:latin typeface="DM Sans"/>
              <a:cs typeface="DM Sans"/>
            </a:endParaRPr>
          </a:p>
          <a:p>
            <a:pPr marL="12700">
              <a:lnSpc>
                <a:spcPct val="100000"/>
              </a:lnSpc>
            </a:pPr>
            <a:r>
              <a:rPr lang="en-IN" sz="2600" spc="-10" dirty="0" err="1">
                <a:solidFill>
                  <a:srgbClr val="FFFFFF"/>
                </a:solidFill>
                <a:latin typeface="DM Sans" pitchFamily="2" charset="0"/>
                <a:cs typeface="DM Sans"/>
              </a:rPr>
              <a:t>Mariza Khrimey</a:t>
            </a:r>
            <a:endParaRPr lang="en-IN" sz="2600" dirty="0">
              <a:latin typeface="DM Sans" pitchFamily="2" charset="0"/>
              <a:cs typeface="DM Sans"/>
            </a:endParaRPr>
          </a:p>
        </p:txBody>
      </p:sp>
      <p:grpSp>
        <p:nvGrpSpPr>
          <p:cNvPr id="8" name="object 8"/>
          <p:cNvGrpSpPr/>
          <p:nvPr/>
        </p:nvGrpSpPr>
        <p:grpSpPr>
          <a:xfrm>
            <a:off x="0" y="3"/>
            <a:ext cx="7560309" cy="10692317"/>
            <a:chOff x="0" y="3"/>
            <a:chExt cx="7560309" cy="10692317"/>
          </a:xfrm>
        </p:grpSpPr>
        <p:sp>
          <p:nvSpPr>
            <p:cNvPr id="9" name="object 9"/>
            <p:cNvSpPr/>
            <p:nvPr/>
          </p:nvSpPr>
          <p:spPr>
            <a:xfrm>
              <a:off x="408230" y="9855798"/>
              <a:ext cx="2912820" cy="62902"/>
            </a:xfrm>
            <a:custGeom>
              <a:avLst/>
              <a:gdLst/>
              <a:ahLst/>
              <a:cxnLst/>
              <a:rect l="l" t="t" r="r" b="b"/>
              <a:pathLst>
                <a:path w="1374139">
                  <a:moveTo>
                    <a:pt x="0" y="0"/>
                  </a:moveTo>
                  <a:lnTo>
                    <a:pt x="1373568" y="0"/>
                  </a:lnTo>
                </a:path>
              </a:pathLst>
            </a:custGeom>
            <a:ln w="38100">
              <a:solidFill>
                <a:srgbClr val="FFFFFF"/>
              </a:solidFill>
            </a:ln>
          </p:spPr>
          <p:txBody>
            <a:bodyPr wrap="square" lIns="0" tIns="0" rIns="0" bIns="0" rtlCol="0"/>
            <a:lstStyle/>
            <a:p>
              <a:endParaRPr/>
            </a:p>
          </p:txBody>
        </p:sp>
        <p:sp>
          <p:nvSpPr>
            <p:cNvPr id="10" name="object 10"/>
            <p:cNvSpPr/>
            <p:nvPr/>
          </p:nvSpPr>
          <p:spPr>
            <a:xfrm>
              <a:off x="6817976" y="3"/>
              <a:ext cx="742315" cy="2103120"/>
            </a:xfrm>
            <a:custGeom>
              <a:avLst/>
              <a:gdLst/>
              <a:ahLst/>
              <a:cxnLst/>
              <a:rect l="l" t="t" r="r" b="b"/>
              <a:pathLst>
                <a:path w="742315" h="2103120">
                  <a:moveTo>
                    <a:pt x="301726" y="0"/>
                  </a:moveTo>
                  <a:lnTo>
                    <a:pt x="0" y="0"/>
                  </a:lnTo>
                  <a:lnTo>
                    <a:pt x="738149" y="2102878"/>
                  </a:lnTo>
                  <a:lnTo>
                    <a:pt x="742022" y="2102878"/>
                  </a:lnTo>
                  <a:lnTo>
                    <a:pt x="742022" y="1259928"/>
                  </a:lnTo>
                  <a:lnTo>
                    <a:pt x="301726" y="0"/>
                  </a:lnTo>
                  <a:close/>
                </a:path>
              </a:pathLst>
            </a:custGeom>
            <a:solidFill>
              <a:srgbClr val="E32476"/>
            </a:solidFill>
          </p:spPr>
          <p:txBody>
            <a:bodyPr wrap="square" lIns="0" tIns="0" rIns="0" bIns="0" rtlCol="0"/>
            <a:lstStyle/>
            <a:p>
              <a:endParaRPr/>
            </a:p>
          </p:txBody>
        </p:sp>
        <p:sp>
          <p:nvSpPr>
            <p:cNvPr id="11" name="object 11"/>
            <p:cNvSpPr/>
            <p:nvPr/>
          </p:nvSpPr>
          <p:spPr>
            <a:xfrm>
              <a:off x="0" y="10033190"/>
              <a:ext cx="7560309" cy="659130"/>
            </a:xfrm>
            <a:custGeom>
              <a:avLst/>
              <a:gdLst/>
              <a:ahLst/>
              <a:cxnLst/>
              <a:rect l="l" t="t" r="r" b="b"/>
              <a:pathLst>
                <a:path w="7560309" h="659129">
                  <a:moveTo>
                    <a:pt x="7559992" y="0"/>
                  </a:moveTo>
                  <a:lnTo>
                    <a:pt x="0" y="0"/>
                  </a:lnTo>
                  <a:lnTo>
                    <a:pt x="0" y="658812"/>
                  </a:lnTo>
                  <a:lnTo>
                    <a:pt x="7559992" y="658812"/>
                  </a:lnTo>
                  <a:lnTo>
                    <a:pt x="7559992" y="0"/>
                  </a:lnTo>
                  <a:close/>
                </a:path>
              </a:pathLst>
            </a:custGeom>
            <a:solidFill>
              <a:srgbClr val="FFFFFF"/>
            </a:solidFill>
          </p:spPr>
          <p:txBody>
            <a:bodyPr wrap="square" lIns="0" tIns="0" rIns="0" bIns="0" rtlCol="0"/>
            <a:lstStyle/>
            <a:p>
              <a:endParaRPr/>
            </a:p>
          </p:txBody>
        </p:sp>
        <p:sp>
          <p:nvSpPr>
            <p:cNvPr id="12" name="object 12"/>
            <p:cNvSpPr/>
            <p:nvPr/>
          </p:nvSpPr>
          <p:spPr>
            <a:xfrm>
              <a:off x="0" y="10033190"/>
              <a:ext cx="7560309" cy="659130"/>
            </a:xfrm>
            <a:custGeom>
              <a:avLst/>
              <a:gdLst/>
              <a:ahLst/>
              <a:cxnLst/>
              <a:rect l="l" t="t" r="r" b="b"/>
              <a:pathLst>
                <a:path w="7560309" h="659129">
                  <a:moveTo>
                    <a:pt x="271106" y="0"/>
                  </a:moveTo>
                  <a:lnTo>
                    <a:pt x="118160" y="0"/>
                  </a:lnTo>
                  <a:lnTo>
                    <a:pt x="0" y="199986"/>
                  </a:lnTo>
                  <a:lnTo>
                    <a:pt x="0" y="458825"/>
                  </a:lnTo>
                  <a:lnTo>
                    <a:pt x="271106" y="0"/>
                  </a:lnTo>
                  <a:close/>
                </a:path>
                <a:path w="7560309" h="659129">
                  <a:moveTo>
                    <a:pt x="542213" y="0"/>
                  </a:moveTo>
                  <a:lnTo>
                    <a:pt x="389267" y="0"/>
                  </a:lnTo>
                  <a:lnTo>
                    <a:pt x="0" y="658812"/>
                  </a:lnTo>
                  <a:lnTo>
                    <a:pt x="152946" y="658812"/>
                  </a:lnTo>
                  <a:lnTo>
                    <a:pt x="542213" y="0"/>
                  </a:lnTo>
                  <a:close/>
                </a:path>
                <a:path w="7560309" h="659129">
                  <a:moveTo>
                    <a:pt x="823036" y="0"/>
                  </a:moveTo>
                  <a:lnTo>
                    <a:pt x="670102" y="0"/>
                  </a:lnTo>
                  <a:lnTo>
                    <a:pt x="280835" y="658812"/>
                  </a:lnTo>
                  <a:lnTo>
                    <a:pt x="433768" y="658812"/>
                  </a:lnTo>
                  <a:lnTo>
                    <a:pt x="823036" y="0"/>
                  </a:lnTo>
                  <a:close/>
                </a:path>
                <a:path w="7560309" h="659129">
                  <a:moveTo>
                    <a:pt x="1103871" y="0"/>
                  </a:moveTo>
                  <a:lnTo>
                    <a:pt x="950925" y="0"/>
                  </a:lnTo>
                  <a:lnTo>
                    <a:pt x="561657" y="658812"/>
                  </a:lnTo>
                  <a:lnTo>
                    <a:pt x="714603" y="658812"/>
                  </a:lnTo>
                  <a:lnTo>
                    <a:pt x="1103871" y="0"/>
                  </a:lnTo>
                  <a:close/>
                </a:path>
                <a:path w="7560309" h="659129">
                  <a:moveTo>
                    <a:pt x="1384706" y="0"/>
                  </a:moveTo>
                  <a:lnTo>
                    <a:pt x="1231760" y="0"/>
                  </a:lnTo>
                  <a:lnTo>
                    <a:pt x="842492" y="658812"/>
                  </a:lnTo>
                  <a:lnTo>
                    <a:pt x="995438" y="658812"/>
                  </a:lnTo>
                  <a:lnTo>
                    <a:pt x="1384706" y="0"/>
                  </a:lnTo>
                  <a:close/>
                </a:path>
                <a:path w="7560309" h="659129">
                  <a:moveTo>
                    <a:pt x="1665528" y="0"/>
                  </a:moveTo>
                  <a:lnTo>
                    <a:pt x="1512595" y="0"/>
                  </a:lnTo>
                  <a:lnTo>
                    <a:pt x="1123327" y="658812"/>
                  </a:lnTo>
                  <a:lnTo>
                    <a:pt x="1276261" y="658812"/>
                  </a:lnTo>
                  <a:lnTo>
                    <a:pt x="1665528" y="0"/>
                  </a:lnTo>
                  <a:close/>
                </a:path>
                <a:path w="7560309" h="659129">
                  <a:moveTo>
                    <a:pt x="1946363" y="0"/>
                  </a:moveTo>
                  <a:lnTo>
                    <a:pt x="1793417" y="0"/>
                  </a:lnTo>
                  <a:lnTo>
                    <a:pt x="1404150" y="658812"/>
                  </a:lnTo>
                  <a:lnTo>
                    <a:pt x="1557096" y="658812"/>
                  </a:lnTo>
                  <a:lnTo>
                    <a:pt x="1946363" y="0"/>
                  </a:lnTo>
                  <a:close/>
                </a:path>
                <a:path w="7560309" h="659129">
                  <a:moveTo>
                    <a:pt x="2227199" y="0"/>
                  </a:moveTo>
                  <a:lnTo>
                    <a:pt x="2074252" y="0"/>
                  </a:lnTo>
                  <a:lnTo>
                    <a:pt x="1684985" y="658812"/>
                  </a:lnTo>
                  <a:lnTo>
                    <a:pt x="1837931" y="658812"/>
                  </a:lnTo>
                  <a:lnTo>
                    <a:pt x="2227199" y="0"/>
                  </a:lnTo>
                  <a:close/>
                </a:path>
                <a:path w="7560309" h="659129">
                  <a:moveTo>
                    <a:pt x="2508021" y="0"/>
                  </a:moveTo>
                  <a:lnTo>
                    <a:pt x="2355088" y="0"/>
                  </a:lnTo>
                  <a:lnTo>
                    <a:pt x="1965820" y="658812"/>
                  </a:lnTo>
                  <a:lnTo>
                    <a:pt x="2118753" y="658812"/>
                  </a:lnTo>
                  <a:lnTo>
                    <a:pt x="2508021" y="0"/>
                  </a:lnTo>
                  <a:close/>
                </a:path>
                <a:path w="7560309" h="659129">
                  <a:moveTo>
                    <a:pt x="2788856" y="0"/>
                  </a:moveTo>
                  <a:lnTo>
                    <a:pt x="2635910" y="0"/>
                  </a:lnTo>
                  <a:lnTo>
                    <a:pt x="2246642" y="658812"/>
                  </a:lnTo>
                  <a:lnTo>
                    <a:pt x="2399588" y="658812"/>
                  </a:lnTo>
                  <a:lnTo>
                    <a:pt x="2788856" y="0"/>
                  </a:lnTo>
                  <a:close/>
                </a:path>
                <a:path w="7560309" h="659129">
                  <a:moveTo>
                    <a:pt x="3069691" y="0"/>
                  </a:moveTo>
                  <a:lnTo>
                    <a:pt x="2916745" y="0"/>
                  </a:lnTo>
                  <a:lnTo>
                    <a:pt x="2527477" y="658812"/>
                  </a:lnTo>
                  <a:lnTo>
                    <a:pt x="2680411" y="658812"/>
                  </a:lnTo>
                  <a:lnTo>
                    <a:pt x="3069691" y="0"/>
                  </a:lnTo>
                  <a:close/>
                </a:path>
                <a:path w="7560309" h="659129">
                  <a:moveTo>
                    <a:pt x="3350514" y="0"/>
                  </a:moveTo>
                  <a:lnTo>
                    <a:pt x="3197580" y="0"/>
                  </a:lnTo>
                  <a:lnTo>
                    <a:pt x="2808313" y="658812"/>
                  </a:lnTo>
                  <a:lnTo>
                    <a:pt x="2961246" y="658812"/>
                  </a:lnTo>
                  <a:lnTo>
                    <a:pt x="3350514" y="0"/>
                  </a:lnTo>
                  <a:close/>
                </a:path>
                <a:path w="7560309" h="659129">
                  <a:moveTo>
                    <a:pt x="3631349" y="0"/>
                  </a:moveTo>
                  <a:lnTo>
                    <a:pt x="3478403" y="0"/>
                  </a:lnTo>
                  <a:lnTo>
                    <a:pt x="3089135" y="658812"/>
                  </a:lnTo>
                  <a:lnTo>
                    <a:pt x="3242081" y="658812"/>
                  </a:lnTo>
                  <a:lnTo>
                    <a:pt x="3631349" y="0"/>
                  </a:lnTo>
                  <a:close/>
                </a:path>
                <a:path w="7560309" h="659129">
                  <a:moveTo>
                    <a:pt x="3912184" y="0"/>
                  </a:moveTo>
                  <a:lnTo>
                    <a:pt x="3759238" y="0"/>
                  </a:lnTo>
                  <a:lnTo>
                    <a:pt x="3369970" y="658812"/>
                  </a:lnTo>
                  <a:lnTo>
                    <a:pt x="3522903" y="658812"/>
                  </a:lnTo>
                  <a:lnTo>
                    <a:pt x="3912184" y="0"/>
                  </a:lnTo>
                  <a:close/>
                </a:path>
                <a:path w="7560309" h="659129">
                  <a:moveTo>
                    <a:pt x="4193006" y="0"/>
                  </a:moveTo>
                  <a:lnTo>
                    <a:pt x="4040073" y="0"/>
                  </a:lnTo>
                  <a:lnTo>
                    <a:pt x="3650805" y="658812"/>
                  </a:lnTo>
                  <a:lnTo>
                    <a:pt x="3803739" y="658812"/>
                  </a:lnTo>
                  <a:lnTo>
                    <a:pt x="4193006" y="0"/>
                  </a:lnTo>
                  <a:close/>
                </a:path>
                <a:path w="7560309" h="659129">
                  <a:moveTo>
                    <a:pt x="4473841" y="0"/>
                  </a:moveTo>
                  <a:lnTo>
                    <a:pt x="4320895" y="0"/>
                  </a:lnTo>
                  <a:lnTo>
                    <a:pt x="3931628" y="658812"/>
                  </a:lnTo>
                  <a:lnTo>
                    <a:pt x="4084574" y="658812"/>
                  </a:lnTo>
                  <a:lnTo>
                    <a:pt x="4473841" y="0"/>
                  </a:lnTo>
                  <a:close/>
                </a:path>
                <a:path w="7560309" h="659129">
                  <a:moveTo>
                    <a:pt x="4754677" y="0"/>
                  </a:moveTo>
                  <a:lnTo>
                    <a:pt x="4601730" y="0"/>
                  </a:lnTo>
                  <a:lnTo>
                    <a:pt x="4212463" y="658812"/>
                  </a:lnTo>
                  <a:lnTo>
                    <a:pt x="4365396" y="658812"/>
                  </a:lnTo>
                  <a:lnTo>
                    <a:pt x="4754677" y="0"/>
                  </a:lnTo>
                  <a:close/>
                </a:path>
                <a:path w="7560309" h="659129">
                  <a:moveTo>
                    <a:pt x="5035499" y="0"/>
                  </a:moveTo>
                  <a:lnTo>
                    <a:pt x="4882566" y="0"/>
                  </a:lnTo>
                  <a:lnTo>
                    <a:pt x="4493298" y="658812"/>
                  </a:lnTo>
                  <a:lnTo>
                    <a:pt x="4646231" y="658812"/>
                  </a:lnTo>
                  <a:lnTo>
                    <a:pt x="5035499" y="0"/>
                  </a:lnTo>
                  <a:close/>
                </a:path>
                <a:path w="7560309" h="659129">
                  <a:moveTo>
                    <a:pt x="5316334" y="0"/>
                  </a:moveTo>
                  <a:lnTo>
                    <a:pt x="5163388" y="0"/>
                  </a:lnTo>
                  <a:lnTo>
                    <a:pt x="4774120" y="658812"/>
                  </a:lnTo>
                  <a:lnTo>
                    <a:pt x="4927066" y="658812"/>
                  </a:lnTo>
                  <a:lnTo>
                    <a:pt x="5316334" y="0"/>
                  </a:lnTo>
                  <a:close/>
                </a:path>
                <a:path w="7560309" h="659129">
                  <a:moveTo>
                    <a:pt x="5597169" y="0"/>
                  </a:moveTo>
                  <a:lnTo>
                    <a:pt x="5444223" y="0"/>
                  </a:lnTo>
                  <a:lnTo>
                    <a:pt x="5054955" y="658812"/>
                  </a:lnTo>
                  <a:lnTo>
                    <a:pt x="5207889" y="658812"/>
                  </a:lnTo>
                  <a:lnTo>
                    <a:pt x="5597169" y="0"/>
                  </a:lnTo>
                  <a:close/>
                </a:path>
                <a:path w="7560309" h="659129">
                  <a:moveTo>
                    <a:pt x="5877992" y="0"/>
                  </a:moveTo>
                  <a:lnTo>
                    <a:pt x="5725058" y="0"/>
                  </a:lnTo>
                  <a:lnTo>
                    <a:pt x="5335790" y="658812"/>
                  </a:lnTo>
                  <a:lnTo>
                    <a:pt x="5488724" y="658812"/>
                  </a:lnTo>
                  <a:lnTo>
                    <a:pt x="5877992" y="0"/>
                  </a:lnTo>
                  <a:close/>
                </a:path>
                <a:path w="7560309" h="659129">
                  <a:moveTo>
                    <a:pt x="6158839" y="0"/>
                  </a:moveTo>
                  <a:lnTo>
                    <a:pt x="6005893" y="0"/>
                  </a:lnTo>
                  <a:lnTo>
                    <a:pt x="5616626" y="658812"/>
                  </a:lnTo>
                  <a:lnTo>
                    <a:pt x="5769572" y="658812"/>
                  </a:lnTo>
                  <a:lnTo>
                    <a:pt x="6158839" y="0"/>
                  </a:lnTo>
                  <a:close/>
                </a:path>
                <a:path w="7560309" h="659129">
                  <a:moveTo>
                    <a:pt x="6439675" y="0"/>
                  </a:moveTo>
                  <a:lnTo>
                    <a:pt x="6286728" y="0"/>
                  </a:lnTo>
                  <a:lnTo>
                    <a:pt x="5897461" y="658812"/>
                  </a:lnTo>
                  <a:lnTo>
                    <a:pt x="6050394" y="658812"/>
                  </a:lnTo>
                  <a:lnTo>
                    <a:pt x="6439675" y="0"/>
                  </a:lnTo>
                  <a:close/>
                </a:path>
                <a:path w="7560309" h="659129">
                  <a:moveTo>
                    <a:pt x="6720497" y="0"/>
                  </a:moveTo>
                  <a:lnTo>
                    <a:pt x="6567564" y="0"/>
                  </a:lnTo>
                  <a:lnTo>
                    <a:pt x="6178296" y="658812"/>
                  </a:lnTo>
                  <a:lnTo>
                    <a:pt x="6331229" y="658812"/>
                  </a:lnTo>
                  <a:lnTo>
                    <a:pt x="6720497" y="0"/>
                  </a:lnTo>
                  <a:close/>
                </a:path>
                <a:path w="7560309" h="659129">
                  <a:moveTo>
                    <a:pt x="7001332" y="0"/>
                  </a:moveTo>
                  <a:lnTo>
                    <a:pt x="6848386" y="0"/>
                  </a:lnTo>
                  <a:lnTo>
                    <a:pt x="6459118" y="658812"/>
                  </a:lnTo>
                  <a:lnTo>
                    <a:pt x="6612064" y="658812"/>
                  </a:lnTo>
                  <a:lnTo>
                    <a:pt x="7001332" y="0"/>
                  </a:lnTo>
                  <a:close/>
                </a:path>
                <a:path w="7560309" h="659129">
                  <a:moveTo>
                    <a:pt x="7282167" y="0"/>
                  </a:moveTo>
                  <a:lnTo>
                    <a:pt x="7129221" y="0"/>
                  </a:lnTo>
                  <a:lnTo>
                    <a:pt x="6739953" y="658812"/>
                  </a:lnTo>
                  <a:lnTo>
                    <a:pt x="6892887" y="658812"/>
                  </a:lnTo>
                  <a:lnTo>
                    <a:pt x="7282167" y="0"/>
                  </a:lnTo>
                  <a:close/>
                </a:path>
                <a:path w="7560309" h="659129">
                  <a:moveTo>
                    <a:pt x="7559992" y="199999"/>
                  </a:moveTo>
                  <a:lnTo>
                    <a:pt x="7288885" y="658812"/>
                  </a:lnTo>
                  <a:lnTo>
                    <a:pt x="7441832" y="658812"/>
                  </a:lnTo>
                  <a:lnTo>
                    <a:pt x="7559992" y="458825"/>
                  </a:lnTo>
                  <a:lnTo>
                    <a:pt x="7559992" y="199999"/>
                  </a:lnTo>
                  <a:close/>
                </a:path>
                <a:path w="7560309" h="659129">
                  <a:moveTo>
                    <a:pt x="7559992" y="0"/>
                  </a:moveTo>
                  <a:lnTo>
                    <a:pt x="7410056" y="0"/>
                  </a:lnTo>
                  <a:lnTo>
                    <a:pt x="7020788" y="658812"/>
                  </a:lnTo>
                  <a:lnTo>
                    <a:pt x="7173722" y="658812"/>
                  </a:lnTo>
                  <a:lnTo>
                    <a:pt x="7559992" y="5067"/>
                  </a:lnTo>
                  <a:lnTo>
                    <a:pt x="7559992" y="0"/>
                  </a:lnTo>
                  <a:close/>
                </a:path>
              </a:pathLst>
            </a:custGeom>
            <a:solidFill>
              <a:srgbClr val="E32476"/>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5573" y="1530488"/>
            <a:ext cx="5440077" cy="850873"/>
          </a:xfrm>
          <a:prstGeom prst="rect">
            <a:avLst/>
          </a:prstGeom>
        </p:spPr>
        <p:txBody>
          <a:bodyPr vert="horz" wrap="square" lIns="0" tIns="14604" rIns="0" bIns="0" rtlCol="0">
            <a:spAutoFit/>
          </a:bodyPr>
          <a:lstStyle/>
          <a:p>
            <a:pPr marL="12700">
              <a:lnSpc>
                <a:spcPct val="100000"/>
              </a:lnSpc>
              <a:spcBef>
                <a:spcPts val="114"/>
              </a:spcBef>
            </a:pPr>
            <a:r>
              <a:rPr sz="2850" b="1" dirty="0">
                <a:solidFill>
                  <a:srgbClr val="262261"/>
                </a:solidFill>
                <a:latin typeface="Bitter" pitchFamily="2" charset="0"/>
                <a:cs typeface="Book Antiqua"/>
              </a:rPr>
              <a:t>Your</a:t>
            </a:r>
            <a:r>
              <a:rPr sz="2850" b="1" spc="40" dirty="0">
                <a:solidFill>
                  <a:srgbClr val="262261"/>
                </a:solidFill>
                <a:latin typeface="Bitter" pitchFamily="2" charset="0"/>
                <a:cs typeface="Book Antiqua"/>
              </a:rPr>
              <a:t> </a:t>
            </a:r>
            <a:r>
              <a:rPr sz="2850" b="1" dirty="0">
                <a:solidFill>
                  <a:srgbClr val="262261"/>
                </a:solidFill>
                <a:latin typeface="Bitter" pitchFamily="2" charset="0"/>
                <a:cs typeface="Book Antiqua"/>
              </a:rPr>
              <a:t>Vitamins</a:t>
            </a:r>
            <a:r>
              <a:rPr sz="2850" b="1" spc="35" dirty="0">
                <a:solidFill>
                  <a:srgbClr val="262261"/>
                </a:solidFill>
                <a:latin typeface="Bitter" pitchFamily="2" charset="0"/>
                <a:cs typeface="Book Antiqua"/>
              </a:rPr>
              <a:t> </a:t>
            </a:r>
            <a:r>
              <a:rPr sz="2850" b="1" spc="105" dirty="0">
                <a:solidFill>
                  <a:srgbClr val="262261"/>
                </a:solidFill>
                <a:latin typeface="Bitter" pitchFamily="2" charset="0"/>
                <a:cs typeface="Book Antiqua"/>
              </a:rPr>
              <a:t>Summary</a:t>
            </a:r>
            <a:endParaRPr sz="2850" dirty="0">
              <a:latin typeface="Bitter" pitchFamily="2" charset="0"/>
              <a:cs typeface="Book Antiqua"/>
            </a:endParaRPr>
          </a:p>
          <a:p>
            <a:pPr marL="227329">
              <a:lnSpc>
                <a:spcPct val="100000"/>
              </a:lnSpc>
              <a:spcBef>
                <a:spcPts val="1345"/>
              </a:spcBef>
              <a:tabLst>
                <a:tab pos="3080385" algn="l"/>
              </a:tabLst>
            </a:pPr>
            <a:r>
              <a:rPr sz="1500" b="1" dirty="0">
                <a:solidFill>
                  <a:srgbClr val="262261"/>
                </a:solidFill>
                <a:latin typeface="DM Sans" pitchFamily="2" charset="0"/>
                <a:cs typeface="DM Sans"/>
              </a:rPr>
              <a:t>Analysis</a:t>
            </a:r>
            <a:r>
              <a:rPr sz="1500" b="1" spc="-65" dirty="0">
                <a:solidFill>
                  <a:srgbClr val="262261"/>
                </a:solidFill>
                <a:latin typeface="DM Sans" pitchFamily="2" charset="0"/>
                <a:cs typeface="DM Sans"/>
              </a:rPr>
              <a:t> </a:t>
            </a:r>
            <a:r>
              <a:rPr sz="1500" b="1" spc="-25" dirty="0">
                <a:solidFill>
                  <a:srgbClr val="262261"/>
                </a:solidFill>
                <a:latin typeface="DM Sans" pitchFamily="2" charset="0"/>
                <a:cs typeface="DM Sans"/>
              </a:rPr>
              <a:t>For</a:t>
            </a:r>
            <a:r>
              <a:rPr sz="1500" b="1" dirty="0">
                <a:solidFill>
                  <a:srgbClr val="262261"/>
                </a:solidFill>
                <a:latin typeface="Bitter" pitchFamily="2" charset="0"/>
                <a:cs typeface="DM Sans"/>
              </a:rPr>
              <a:t>	</a:t>
            </a:r>
            <a:r>
              <a:rPr sz="1500" b="1" spc="-20" dirty="0">
                <a:solidFill>
                  <a:srgbClr val="262261"/>
                </a:solidFill>
                <a:latin typeface="DM Sans" pitchFamily="2" charset="0"/>
                <a:cs typeface="DM Sans"/>
              </a:rPr>
              <a:t>SCORE</a:t>
            </a:r>
            <a:endParaRPr sz="1500" dirty="0">
              <a:latin typeface="DM Sans" pitchFamily="2" charset="0"/>
              <a:cs typeface="DM Sans"/>
            </a:endParaRPr>
          </a:p>
        </p:txBody>
      </p:sp>
      <p:sp>
        <p:nvSpPr>
          <p:cNvPr id="3" name="object 3"/>
          <p:cNvSpPr txBox="1"/>
          <p:nvPr/>
        </p:nvSpPr>
        <p:spPr>
          <a:xfrm>
            <a:off x="5606948" y="2137930"/>
            <a:ext cx="1268730" cy="243656"/>
          </a:xfrm>
          <a:prstGeom prst="rect">
            <a:avLst/>
          </a:prstGeom>
        </p:spPr>
        <p:txBody>
          <a:bodyPr vert="horz" wrap="square" lIns="0" tIns="12700" rIns="0" bIns="0" rtlCol="0">
            <a:spAutoFit/>
          </a:bodyPr>
          <a:lstStyle/>
          <a:p>
            <a:pPr marL="12700">
              <a:lnSpc>
                <a:spcPct val="100000"/>
              </a:lnSpc>
              <a:spcBef>
                <a:spcPts val="100"/>
              </a:spcBef>
            </a:pPr>
            <a:r>
              <a:rPr sz="1500" b="1" spc="-10" dirty="0">
                <a:solidFill>
                  <a:srgbClr val="262261"/>
                </a:solidFill>
                <a:latin typeface="DM Sans" pitchFamily="2" charset="0"/>
                <a:cs typeface="DM Sans"/>
              </a:rPr>
              <a:t>Supplements</a:t>
            </a:r>
            <a:endParaRPr sz="1500" dirty="0">
              <a:latin typeface="DM Sans" pitchFamily="2" charset="0"/>
              <a:cs typeface="DM Sans"/>
            </a:endParaRPr>
          </a:p>
        </p:txBody>
      </p:sp>
      <p:sp>
        <p:nvSpPr>
          <p:cNvPr id="4" name="object 12">
            <a:extLst>
              <a:ext uri="{FF2B5EF4-FFF2-40B4-BE49-F238E27FC236}">
                <a16:creationId xmlns:a16="http://schemas.microsoft.com/office/drawing/2014/main" id="{94AB1163-53B9-A63F-6277-F8C513C712BA}"/>
              </a:ext>
            </a:extLst>
          </p:cNvPr>
          <p:cNvSpPr txBox="1"/>
          <p:nvPr/>
        </p:nvSpPr>
        <p:spPr>
          <a:xfrm>
            <a:off x="354977" y="2615247"/>
            <a:ext cx="1657350" cy="730250"/>
          </a:xfrm>
          <a:prstGeom prst="rect">
            <a:avLst/>
          </a:prstGeom>
          <a:solidFill>
            <a:srgbClr val="E6E7E8"/>
          </a:solidFill>
        </p:spPr>
        <p:txBody>
          <a:bodyPr vert="horz" wrap="square" lIns="0" tIns="227965" rIns="0" bIns="0" rtlCol="0">
            <a:spAutoFit/>
          </a:bodyPr>
          <a:lstStyle/>
          <a:p>
            <a:pPr marL="198755">
              <a:lnSpc>
                <a:spcPct val="100000"/>
              </a:lnSpc>
              <a:spcBef>
                <a:spcPts val="1795"/>
              </a:spcBef>
            </a:pPr>
            <a:r>
              <a:rPr sz="1650" b="1" dirty="0">
                <a:solidFill>
                  <a:srgbClr val="262261"/>
                </a:solidFill>
                <a:latin typeface="DM Sans"/>
                <a:cs typeface="DM Sans"/>
              </a:rPr>
              <a:t>Vitamin-</a:t>
            </a:r>
            <a:r>
              <a:rPr sz="1650" b="1" spc="-25" dirty="0">
                <a:solidFill>
                  <a:srgbClr val="262261"/>
                </a:solidFill>
                <a:latin typeface="DM Sans"/>
                <a:cs typeface="DM Sans"/>
              </a:rPr>
              <a:t>B12</a:t>
            </a:r>
            <a:endParaRPr sz="1650" dirty="0">
              <a:latin typeface="DM Sans"/>
              <a:cs typeface="DM Sans"/>
            </a:endParaRPr>
          </a:p>
        </p:txBody>
      </p:sp>
      <p:sp>
        <p:nvSpPr>
          <p:cNvPr id="5" name="object 13">
            <a:extLst>
              <a:ext uri="{FF2B5EF4-FFF2-40B4-BE49-F238E27FC236}">
                <a16:creationId xmlns:a16="http://schemas.microsoft.com/office/drawing/2014/main" id="{D6E462A2-3F44-33E3-DD2C-8753547985C8}"/>
              </a:ext>
            </a:extLst>
          </p:cNvPr>
          <p:cNvSpPr txBox="1"/>
          <p:nvPr/>
        </p:nvSpPr>
        <p:spPr>
          <a:xfrm>
            <a:off x="354977" y="3444697"/>
            <a:ext cx="1657350" cy="730250"/>
          </a:xfrm>
          <a:prstGeom prst="rect">
            <a:avLst/>
          </a:prstGeom>
          <a:solidFill>
            <a:srgbClr val="E6E7E8"/>
          </a:solidFill>
        </p:spPr>
        <p:txBody>
          <a:bodyPr vert="horz" wrap="square" lIns="0" tIns="88900" rIns="0" bIns="0" rtlCol="0">
            <a:spAutoFit/>
          </a:bodyPr>
          <a:lstStyle/>
          <a:p>
            <a:pPr marL="328930" marR="224154" indent="-97790">
              <a:lnSpc>
                <a:spcPct val="100000"/>
              </a:lnSpc>
              <a:spcBef>
                <a:spcPts val="700"/>
              </a:spcBef>
            </a:pPr>
            <a:r>
              <a:rPr sz="1650" b="1" dirty="0">
                <a:solidFill>
                  <a:srgbClr val="262261"/>
                </a:solidFill>
                <a:latin typeface="DM Sans"/>
                <a:cs typeface="DM Sans"/>
              </a:rPr>
              <a:t>Vitamin-</a:t>
            </a:r>
            <a:r>
              <a:rPr sz="1650" b="1" spc="-25" dirty="0">
                <a:solidFill>
                  <a:srgbClr val="262261"/>
                </a:solidFill>
                <a:latin typeface="DM Sans"/>
                <a:cs typeface="DM Sans"/>
              </a:rPr>
              <a:t>B9 </a:t>
            </a:r>
            <a:r>
              <a:rPr sz="1650" b="1" dirty="0">
                <a:solidFill>
                  <a:srgbClr val="262261"/>
                </a:solidFill>
                <a:latin typeface="DM Sans"/>
                <a:cs typeface="DM Sans"/>
              </a:rPr>
              <a:t>Folic</a:t>
            </a:r>
            <a:r>
              <a:rPr sz="1650" b="1" spc="-45" dirty="0">
                <a:solidFill>
                  <a:srgbClr val="262261"/>
                </a:solidFill>
                <a:latin typeface="DM Sans"/>
                <a:cs typeface="DM Sans"/>
              </a:rPr>
              <a:t> </a:t>
            </a:r>
            <a:r>
              <a:rPr sz="1650" b="1" spc="-20" dirty="0">
                <a:solidFill>
                  <a:srgbClr val="262261"/>
                </a:solidFill>
                <a:latin typeface="DM Sans"/>
                <a:cs typeface="DM Sans"/>
              </a:rPr>
              <a:t>Acid</a:t>
            </a:r>
            <a:endParaRPr sz="1650">
              <a:latin typeface="DM Sans"/>
              <a:cs typeface="DM Sans"/>
            </a:endParaRPr>
          </a:p>
        </p:txBody>
      </p:sp>
      <p:sp>
        <p:nvSpPr>
          <p:cNvPr id="6" name="object 14">
            <a:extLst>
              <a:ext uri="{FF2B5EF4-FFF2-40B4-BE49-F238E27FC236}">
                <a16:creationId xmlns:a16="http://schemas.microsoft.com/office/drawing/2014/main" id="{0F5A0C7B-EB97-EB12-3F86-50503B3DEED9}"/>
              </a:ext>
            </a:extLst>
          </p:cNvPr>
          <p:cNvSpPr txBox="1"/>
          <p:nvPr/>
        </p:nvSpPr>
        <p:spPr>
          <a:xfrm>
            <a:off x="354977" y="4274159"/>
            <a:ext cx="1657350" cy="730250"/>
          </a:xfrm>
          <a:prstGeom prst="rect">
            <a:avLst/>
          </a:prstGeom>
          <a:solidFill>
            <a:srgbClr val="E6E7E8"/>
          </a:solidFill>
        </p:spPr>
        <p:txBody>
          <a:bodyPr vert="horz" wrap="square" lIns="0" tIns="227965" rIns="0" bIns="0" rtlCol="0">
            <a:spAutoFit/>
          </a:bodyPr>
          <a:lstStyle/>
          <a:p>
            <a:pPr marL="287020">
              <a:lnSpc>
                <a:spcPct val="100000"/>
              </a:lnSpc>
              <a:spcBef>
                <a:spcPts val="1795"/>
              </a:spcBef>
            </a:pPr>
            <a:r>
              <a:rPr sz="1650" b="1" dirty="0">
                <a:solidFill>
                  <a:srgbClr val="262261"/>
                </a:solidFill>
                <a:latin typeface="DM Sans"/>
                <a:cs typeface="DM Sans"/>
              </a:rPr>
              <a:t>Vitamin-</a:t>
            </a:r>
            <a:r>
              <a:rPr sz="1650" b="1" spc="-50" dirty="0">
                <a:solidFill>
                  <a:srgbClr val="262261"/>
                </a:solidFill>
                <a:latin typeface="DM Sans"/>
                <a:cs typeface="DM Sans"/>
              </a:rPr>
              <a:t>C</a:t>
            </a:r>
            <a:endParaRPr sz="1650">
              <a:latin typeface="DM Sans"/>
              <a:cs typeface="DM Sans"/>
            </a:endParaRPr>
          </a:p>
        </p:txBody>
      </p:sp>
      <p:sp>
        <p:nvSpPr>
          <p:cNvPr id="7" name="object 15">
            <a:extLst>
              <a:ext uri="{FF2B5EF4-FFF2-40B4-BE49-F238E27FC236}">
                <a16:creationId xmlns:a16="http://schemas.microsoft.com/office/drawing/2014/main" id="{99EEDFEA-A2AF-3EAA-BC1F-F41B7E011473}"/>
              </a:ext>
            </a:extLst>
          </p:cNvPr>
          <p:cNvSpPr txBox="1"/>
          <p:nvPr/>
        </p:nvSpPr>
        <p:spPr>
          <a:xfrm>
            <a:off x="354977" y="5103609"/>
            <a:ext cx="1657350" cy="730250"/>
          </a:xfrm>
          <a:prstGeom prst="rect">
            <a:avLst/>
          </a:prstGeom>
          <a:solidFill>
            <a:srgbClr val="E6E7E8"/>
          </a:solidFill>
        </p:spPr>
        <p:txBody>
          <a:bodyPr vert="horz" wrap="square" lIns="0" tIns="227965" rIns="0" bIns="0" rtlCol="0">
            <a:spAutoFit/>
          </a:bodyPr>
          <a:lstStyle/>
          <a:p>
            <a:pPr marL="259715">
              <a:lnSpc>
                <a:spcPct val="100000"/>
              </a:lnSpc>
              <a:spcBef>
                <a:spcPts val="1795"/>
              </a:spcBef>
            </a:pPr>
            <a:r>
              <a:rPr sz="1650" b="1" dirty="0">
                <a:solidFill>
                  <a:srgbClr val="262261"/>
                </a:solidFill>
                <a:latin typeface="DM Sans"/>
                <a:cs typeface="DM Sans"/>
              </a:rPr>
              <a:t>Vitamin-</a:t>
            </a:r>
            <a:r>
              <a:rPr sz="1650" b="1" spc="-25" dirty="0">
                <a:solidFill>
                  <a:srgbClr val="262261"/>
                </a:solidFill>
                <a:latin typeface="DM Sans"/>
                <a:cs typeface="DM Sans"/>
              </a:rPr>
              <a:t>B1</a:t>
            </a:r>
            <a:endParaRPr sz="1650">
              <a:latin typeface="DM Sans"/>
              <a:cs typeface="DM Sans"/>
            </a:endParaRPr>
          </a:p>
        </p:txBody>
      </p:sp>
      <p:sp>
        <p:nvSpPr>
          <p:cNvPr id="8" name="object 16">
            <a:extLst>
              <a:ext uri="{FF2B5EF4-FFF2-40B4-BE49-F238E27FC236}">
                <a16:creationId xmlns:a16="http://schemas.microsoft.com/office/drawing/2014/main" id="{3B9A814B-D29E-9E4E-CF25-25F2E8AB7C33}"/>
              </a:ext>
            </a:extLst>
          </p:cNvPr>
          <p:cNvSpPr txBox="1"/>
          <p:nvPr/>
        </p:nvSpPr>
        <p:spPr>
          <a:xfrm>
            <a:off x="354977" y="5933059"/>
            <a:ext cx="1657350" cy="730250"/>
          </a:xfrm>
          <a:prstGeom prst="rect">
            <a:avLst/>
          </a:prstGeom>
          <a:solidFill>
            <a:srgbClr val="E6E7E8"/>
          </a:solidFill>
        </p:spPr>
        <p:txBody>
          <a:bodyPr vert="horz" wrap="square" lIns="0" tIns="231775" rIns="0" bIns="0" rtlCol="0">
            <a:spAutoFit/>
          </a:bodyPr>
          <a:lstStyle/>
          <a:p>
            <a:pPr marL="236854">
              <a:lnSpc>
                <a:spcPct val="100000"/>
              </a:lnSpc>
              <a:spcBef>
                <a:spcPts val="1825"/>
              </a:spcBef>
            </a:pPr>
            <a:r>
              <a:rPr sz="1650" b="1" dirty="0">
                <a:solidFill>
                  <a:srgbClr val="262261"/>
                </a:solidFill>
                <a:latin typeface="DM Sans"/>
                <a:cs typeface="DM Sans"/>
              </a:rPr>
              <a:t>Vitamin-</a:t>
            </a:r>
            <a:r>
              <a:rPr sz="1650" b="1" spc="-25" dirty="0">
                <a:solidFill>
                  <a:srgbClr val="262261"/>
                </a:solidFill>
                <a:latin typeface="DM Sans"/>
                <a:cs typeface="DM Sans"/>
              </a:rPr>
              <a:t>B2</a:t>
            </a:r>
            <a:endParaRPr sz="1650">
              <a:latin typeface="DM Sans"/>
              <a:cs typeface="DM Sans"/>
            </a:endParaRPr>
          </a:p>
        </p:txBody>
      </p:sp>
      <p:sp>
        <p:nvSpPr>
          <p:cNvPr id="9" name="object 17">
            <a:extLst>
              <a:ext uri="{FF2B5EF4-FFF2-40B4-BE49-F238E27FC236}">
                <a16:creationId xmlns:a16="http://schemas.microsoft.com/office/drawing/2014/main" id="{C72FA257-7DD1-E8A1-1D61-84824BE8E6B3}"/>
              </a:ext>
            </a:extLst>
          </p:cNvPr>
          <p:cNvSpPr txBox="1"/>
          <p:nvPr/>
        </p:nvSpPr>
        <p:spPr>
          <a:xfrm>
            <a:off x="354977" y="9250883"/>
            <a:ext cx="1657350" cy="730250"/>
          </a:xfrm>
          <a:prstGeom prst="rect">
            <a:avLst/>
          </a:prstGeom>
          <a:solidFill>
            <a:srgbClr val="E6E7E8"/>
          </a:solidFill>
        </p:spPr>
        <p:txBody>
          <a:bodyPr vert="horz" wrap="square" lIns="0" tIns="215265" rIns="0" bIns="0" rtlCol="0">
            <a:spAutoFit/>
          </a:bodyPr>
          <a:lstStyle/>
          <a:p>
            <a:pPr marL="295910">
              <a:lnSpc>
                <a:spcPct val="100000"/>
              </a:lnSpc>
              <a:spcBef>
                <a:spcPts val="1695"/>
              </a:spcBef>
            </a:pPr>
            <a:r>
              <a:rPr sz="1650" b="1" dirty="0">
                <a:solidFill>
                  <a:srgbClr val="262261"/>
                </a:solidFill>
                <a:latin typeface="DM Sans"/>
                <a:cs typeface="DM Sans"/>
              </a:rPr>
              <a:t>Vitamin-</a:t>
            </a:r>
            <a:r>
              <a:rPr sz="1650" b="1" spc="-50" dirty="0">
                <a:solidFill>
                  <a:srgbClr val="262261"/>
                </a:solidFill>
                <a:latin typeface="DM Sans"/>
                <a:cs typeface="DM Sans"/>
              </a:rPr>
              <a:t>K</a:t>
            </a:r>
            <a:endParaRPr sz="1650">
              <a:latin typeface="DM Sans"/>
              <a:cs typeface="DM Sans"/>
            </a:endParaRPr>
          </a:p>
        </p:txBody>
      </p:sp>
      <p:sp>
        <p:nvSpPr>
          <p:cNvPr id="10" name="object 18">
            <a:extLst>
              <a:ext uri="{FF2B5EF4-FFF2-40B4-BE49-F238E27FC236}">
                <a16:creationId xmlns:a16="http://schemas.microsoft.com/office/drawing/2014/main" id="{AED9392D-7C00-2A50-75AB-1BE0A9E6D1C6}"/>
              </a:ext>
            </a:extLst>
          </p:cNvPr>
          <p:cNvSpPr txBox="1"/>
          <p:nvPr/>
        </p:nvSpPr>
        <p:spPr>
          <a:xfrm>
            <a:off x="354977" y="6762521"/>
            <a:ext cx="1657350" cy="730250"/>
          </a:xfrm>
          <a:prstGeom prst="rect">
            <a:avLst/>
          </a:prstGeom>
          <a:solidFill>
            <a:srgbClr val="E6E7E8"/>
          </a:solidFill>
        </p:spPr>
        <p:txBody>
          <a:bodyPr vert="horz" wrap="square" lIns="0" tIns="88900" rIns="0" bIns="0" rtlCol="0">
            <a:spAutoFit/>
          </a:bodyPr>
          <a:lstStyle/>
          <a:p>
            <a:pPr marL="530860" marR="223520" indent="-300355">
              <a:lnSpc>
                <a:spcPct val="100000"/>
              </a:lnSpc>
              <a:spcBef>
                <a:spcPts val="700"/>
              </a:spcBef>
            </a:pPr>
            <a:r>
              <a:rPr sz="1650" b="1" dirty="0">
                <a:solidFill>
                  <a:srgbClr val="262261"/>
                </a:solidFill>
                <a:latin typeface="DM Sans"/>
                <a:cs typeface="DM Sans"/>
              </a:rPr>
              <a:t>Vitamin-</a:t>
            </a:r>
            <a:r>
              <a:rPr sz="1650" b="1" spc="-25" dirty="0">
                <a:solidFill>
                  <a:srgbClr val="262261"/>
                </a:solidFill>
                <a:latin typeface="DM Sans"/>
                <a:cs typeface="DM Sans"/>
              </a:rPr>
              <a:t>B6 </a:t>
            </a:r>
            <a:r>
              <a:rPr sz="1650" b="1" spc="-10" dirty="0">
                <a:solidFill>
                  <a:srgbClr val="262261"/>
                </a:solidFill>
                <a:latin typeface="DM Sans"/>
                <a:cs typeface="DM Sans"/>
              </a:rPr>
              <a:t>Biotin</a:t>
            </a:r>
            <a:endParaRPr sz="1650">
              <a:latin typeface="DM Sans"/>
              <a:cs typeface="DM Sans"/>
            </a:endParaRPr>
          </a:p>
        </p:txBody>
      </p:sp>
      <p:sp>
        <p:nvSpPr>
          <p:cNvPr id="11" name="object 19">
            <a:extLst>
              <a:ext uri="{FF2B5EF4-FFF2-40B4-BE49-F238E27FC236}">
                <a16:creationId xmlns:a16="http://schemas.microsoft.com/office/drawing/2014/main" id="{23C57935-C503-CE3A-487B-E9F7946AEE08}"/>
              </a:ext>
            </a:extLst>
          </p:cNvPr>
          <p:cNvSpPr txBox="1"/>
          <p:nvPr/>
        </p:nvSpPr>
        <p:spPr>
          <a:xfrm>
            <a:off x="354977" y="7591971"/>
            <a:ext cx="1657350" cy="730250"/>
          </a:xfrm>
          <a:prstGeom prst="rect">
            <a:avLst/>
          </a:prstGeom>
          <a:solidFill>
            <a:srgbClr val="E6E7E8"/>
          </a:solidFill>
        </p:spPr>
        <p:txBody>
          <a:bodyPr vert="horz" wrap="square" lIns="0" tIns="215265" rIns="0" bIns="0" rtlCol="0">
            <a:spAutoFit/>
          </a:bodyPr>
          <a:lstStyle/>
          <a:p>
            <a:pPr marL="303530">
              <a:lnSpc>
                <a:spcPct val="100000"/>
              </a:lnSpc>
              <a:spcBef>
                <a:spcPts val="1695"/>
              </a:spcBef>
            </a:pPr>
            <a:r>
              <a:rPr sz="1650" b="1" dirty="0">
                <a:solidFill>
                  <a:srgbClr val="262261"/>
                </a:solidFill>
                <a:latin typeface="DM Sans"/>
                <a:cs typeface="DM Sans"/>
              </a:rPr>
              <a:t>Vitamin-</a:t>
            </a:r>
            <a:r>
              <a:rPr sz="1650" b="1" spc="-50" dirty="0">
                <a:solidFill>
                  <a:srgbClr val="262261"/>
                </a:solidFill>
                <a:latin typeface="DM Sans"/>
                <a:cs typeface="DM Sans"/>
              </a:rPr>
              <a:t>E</a:t>
            </a:r>
            <a:endParaRPr sz="1650">
              <a:latin typeface="DM Sans"/>
              <a:cs typeface="DM Sans"/>
            </a:endParaRPr>
          </a:p>
        </p:txBody>
      </p:sp>
      <p:sp>
        <p:nvSpPr>
          <p:cNvPr id="43" name="object 20">
            <a:extLst>
              <a:ext uri="{FF2B5EF4-FFF2-40B4-BE49-F238E27FC236}">
                <a16:creationId xmlns:a16="http://schemas.microsoft.com/office/drawing/2014/main" id="{E1DD4D8E-EA63-1385-B051-3D0BA95B4FCC}"/>
              </a:ext>
            </a:extLst>
          </p:cNvPr>
          <p:cNvSpPr txBox="1"/>
          <p:nvPr/>
        </p:nvSpPr>
        <p:spPr>
          <a:xfrm>
            <a:off x="354977" y="8421434"/>
            <a:ext cx="1657350" cy="730250"/>
          </a:xfrm>
          <a:prstGeom prst="rect">
            <a:avLst/>
          </a:prstGeom>
          <a:solidFill>
            <a:srgbClr val="E6E7E8"/>
          </a:solidFill>
        </p:spPr>
        <p:txBody>
          <a:bodyPr vert="horz" wrap="square" lIns="0" tIns="215265" rIns="0" bIns="0" rtlCol="0">
            <a:spAutoFit/>
          </a:bodyPr>
          <a:lstStyle/>
          <a:p>
            <a:pPr marL="290195">
              <a:lnSpc>
                <a:spcPct val="100000"/>
              </a:lnSpc>
              <a:spcBef>
                <a:spcPts val="1695"/>
              </a:spcBef>
            </a:pPr>
            <a:r>
              <a:rPr sz="1650" b="1" dirty="0">
                <a:solidFill>
                  <a:srgbClr val="262261"/>
                </a:solidFill>
                <a:latin typeface="DM Sans"/>
                <a:cs typeface="DM Sans"/>
              </a:rPr>
              <a:t>Vitamin-</a:t>
            </a:r>
            <a:r>
              <a:rPr sz="1650" b="1" spc="-50" dirty="0">
                <a:solidFill>
                  <a:srgbClr val="262261"/>
                </a:solidFill>
                <a:latin typeface="DM Sans"/>
                <a:cs typeface="DM Sans"/>
              </a:rPr>
              <a:t>D</a:t>
            </a:r>
            <a:endParaRPr sz="1650">
              <a:latin typeface="DM Sans"/>
              <a:cs typeface="DM Sans"/>
            </a:endParaRPr>
          </a:p>
        </p:txBody>
      </p:sp>
      <p:sp>
        <p:nvSpPr>
          <p:cNvPr id="57" name="TextBox 56">
            <a:extLst>
              <a:ext uri="{FF2B5EF4-FFF2-40B4-BE49-F238E27FC236}">
                <a16:creationId xmlns:a16="http://schemas.microsoft.com/office/drawing/2014/main" id="{56B6541D-7CD9-B650-FE8C-9D401DF1FAD0}"/>
              </a:ext>
            </a:extLst>
          </p:cNvPr>
          <p:cNvSpPr txBox="1"/>
          <p:nvPr/>
        </p:nvSpPr>
        <p:spPr>
          <a:xfrm>
            <a:off x="5632821" y="2691645"/>
            <a:ext cx="1268730" cy="369332"/>
          </a:xfrm>
          <a:prstGeom prst="rect">
            <a:avLst/>
          </a:prstGeom>
          <a:noFill/>
        </p:spPr>
        <p:txBody>
          <a:bodyPr wrap="square">
            <a:spAutoFit/>
          </a:bodyPr>
          <a:lstStyle/>
          <a:p>
            <a:r>
              <a:rPr sz="1800">
                <a:solidFill>
                  <a:srgbClr val="002266"/>
                </a:solidFill>
                <a:latin typeface="DM Sans"/>
              </a:rPr>
              <a:t>Advised</a:t>
            </a:r>
          </a:p>
        </p:txBody>
      </p:sp>
      <p:sp>
        <p:nvSpPr>
          <p:cNvPr id="59" name="TextBox 58">
            <a:extLst>
              <a:ext uri="{FF2B5EF4-FFF2-40B4-BE49-F238E27FC236}">
                <a16:creationId xmlns:a16="http://schemas.microsoft.com/office/drawing/2014/main" id="{26B37C5B-603A-BB7D-E6DE-0A606C46EA65}"/>
              </a:ext>
            </a:extLst>
          </p:cNvPr>
          <p:cNvSpPr txBox="1"/>
          <p:nvPr/>
        </p:nvSpPr>
        <p:spPr>
          <a:xfrm>
            <a:off x="5606948" y="3562809"/>
            <a:ext cx="1279692" cy="369332"/>
          </a:xfrm>
          <a:prstGeom prst="rect">
            <a:avLst/>
          </a:prstGeom>
          <a:noFill/>
        </p:spPr>
        <p:txBody>
          <a:bodyPr wrap="square">
            <a:spAutoFit/>
          </a:bodyPr>
          <a:lstStyle/>
          <a:p>
            <a:r>
              <a:rPr sz="1800">
                <a:solidFill>
                  <a:srgbClr val="002266"/>
                </a:solidFill>
                <a:latin typeface="DM Sans"/>
              </a:rPr>
              <a:t>Advised</a:t>
            </a:r>
          </a:p>
        </p:txBody>
      </p:sp>
      <p:sp>
        <p:nvSpPr>
          <p:cNvPr id="61" name="TextBox 60">
            <a:extLst>
              <a:ext uri="{FF2B5EF4-FFF2-40B4-BE49-F238E27FC236}">
                <a16:creationId xmlns:a16="http://schemas.microsoft.com/office/drawing/2014/main" id="{DD20298B-BC79-541E-D6A4-60BECF21FA4C}"/>
              </a:ext>
            </a:extLst>
          </p:cNvPr>
          <p:cNvSpPr txBox="1"/>
          <p:nvPr/>
        </p:nvSpPr>
        <p:spPr>
          <a:xfrm>
            <a:off x="5595986" y="4421616"/>
            <a:ext cx="1279692" cy="369332"/>
          </a:xfrm>
          <a:prstGeom prst="rect">
            <a:avLst/>
          </a:prstGeom>
          <a:noFill/>
        </p:spPr>
        <p:txBody>
          <a:bodyPr wrap="square">
            <a:spAutoFit/>
          </a:bodyPr>
          <a:lstStyle/>
          <a:p>
            <a:r>
              <a:rPr sz="1800">
                <a:solidFill>
                  <a:srgbClr val="002266"/>
                </a:solidFill>
                <a:latin typeface="DM Sans"/>
              </a:rPr>
              <a:t>Optional</a:t>
            </a:r>
          </a:p>
        </p:txBody>
      </p:sp>
      <p:sp>
        <p:nvSpPr>
          <p:cNvPr id="62" name="TextBox 61">
            <a:extLst>
              <a:ext uri="{FF2B5EF4-FFF2-40B4-BE49-F238E27FC236}">
                <a16:creationId xmlns:a16="http://schemas.microsoft.com/office/drawing/2014/main" id="{92EDFB61-7212-F621-8214-C0804A22CEC6}"/>
              </a:ext>
            </a:extLst>
          </p:cNvPr>
          <p:cNvSpPr txBox="1"/>
          <p:nvPr/>
        </p:nvSpPr>
        <p:spPr>
          <a:xfrm>
            <a:off x="5620050" y="5247782"/>
            <a:ext cx="1279692" cy="369332"/>
          </a:xfrm>
          <a:prstGeom prst="rect">
            <a:avLst/>
          </a:prstGeom>
          <a:noFill/>
        </p:spPr>
        <p:txBody>
          <a:bodyPr wrap="square">
            <a:spAutoFit/>
          </a:bodyPr>
          <a:lstStyle/>
          <a:p>
            <a:r>
              <a:rPr sz="1800">
                <a:solidFill>
                  <a:srgbClr val="002266"/>
                </a:solidFill>
                <a:latin typeface="DM Sans"/>
              </a:rPr>
              <a:t>Advised</a:t>
            </a:r>
          </a:p>
        </p:txBody>
      </p:sp>
      <p:sp>
        <p:nvSpPr>
          <p:cNvPr id="63" name="TextBox 62">
            <a:extLst>
              <a:ext uri="{FF2B5EF4-FFF2-40B4-BE49-F238E27FC236}">
                <a16:creationId xmlns:a16="http://schemas.microsoft.com/office/drawing/2014/main" id="{192B12F6-09F8-54C6-B8FA-40C0E19CAAF3}"/>
              </a:ext>
            </a:extLst>
          </p:cNvPr>
          <p:cNvSpPr txBox="1"/>
          <p:nvPr/>
        </p:nvSpPr>
        <p:spPr>
          <a:xfrm>
            <a:off x="5620050" y="6114059"/>
            <a:ext cx="1279692" cy="369332"/>
          </a:xfrm>
          <a:prstGeom prst="rect">
            <a:avLst/>
          </a:prstGeom>
          <a:noFill/>
        </p:spPr>
        <p:txBody>
          <a:bodyPr wrap="square">
            <a:spAutoFit/>
          </a:bodyPr>
          <a:lstStyle/>
          <a:p>
            <a:r>
              <a:rPr sz="1800">
                <a:solidFill>
                  <a:srgbClr val="002266"/>
                </a:solidFill>
                <a:latin typeface="DM Sans"/>
              </a:rPr>
              <a:t>Advised</a:t>
            </a:r>
          </a:p>
        </p:txBody>
      </p:sp>
      <p:sp>
        <p:nvSpPr>
          <p:cNvPr id="64" name="TextBox 63">
            <a:extLst>
              <a:ext uri="{FF2B5EF4-FFF2-40B4-BE49-F238E27FC236}">
                <a16:creationId xmlns:a16="http://schemas.microsoft.com/office/drawing/2014/main" id="{712EC454-C4A4-075A-4CF2-665ECE95492B}"/>
              </a:ext>
            </a:extLst>
          </p:cNvPr>
          <p:cNvSpPr txBox="1"/>
          <p:nvPr/>
        </p:nvSpPr>
        <p:spPr>
          <a:xfrm>
            <a:off x="5604008" y="6958568"/>
            <a:ext cx="1279692" cy="369332"/>
          </a:xfrm>
          <a:prstGeom prst="rect">
            <a:avLst/>
          </a:prstGeom>
          <a:noFill/>
        </p:spPr>
        <p:txBody>
          <a:bodyPr wrap="square">
            <a:spAutoFit/>
          </a:bodyPr>
          <a:lstStyle/>
          <a:p>
            <a:r>
              <a:rPr sz="1800">
                <a:solidFill>
                  <a:srgbClr val="002266"/>
                </a:solidFill>
                <a:latin typeface="DM Sans"/>
              </a:rPr>
              <a:t>Advised</a:t>
            </a:r>
          </a:p>
        </p:txBody>
      </p:sp>
      <p:sp>
        <p:nvSpPr>
          <p:cNvPr id="65" name="TextBox 64">
            <a:extLst>
              <a:ext uri="{FF2B5EF4-FFF2-40B4-BE49-F238E27FC236}">
                <a16:creationId xmlns:a16="http://schemas.microsoft.com/office/drawing/2014/main" id="{9538F643-25A7-5D39-AA1A-3290A06A9257}"/>
              </a:ext>
            </a:extLst>
          </p:cNvPr>
          <p:cNvSpPr txBox="1"/>
          <p:nvPr/>
        </p:nvSpPr>
        <p:spPr>
          <a:xfrm>
            <a:off x="5622758" y="7872968"/>
            <a:ext cx="1279692" cy="369332"/>
          </a:xfrm>
          <a:prstGeom prst="rect">
            <a:avLst/>
          </a:prstGeom>
          <a:noFill/>
        </p:spPr>
        <p:txBody>
          <a:bodyPr wrap="square">
            <a:spAutoFit/>
          </a:bodyPr>
          <a:lstStyle/>
          <a:p>
            <a:r>
              <a:rPr sz="1800">
                <a:solidFill>
                  <a:srgbClr val="002266"/>
                </a:solidFill>
                <a:latin typeface="DM Sans"/>
              </a:rPr>
              <a:t>Advised</a:t>
            </a:r>
          </a:p>
        </p:txBody>
      </p:sp>
      <p:sp>
        <p:nvSpPr>
          <p:cNvPr id="66" name="TextBox 65">
            <a:extLst>
              <a:ext uri="{FF2B5EF4-FFF2-40B4-BE49-F238E27FC236}">
                <a16:creationId xmlns:a16="http://schemas.microsoft.com/office/drawing/2014/main" id="{2FA0F92C-9D38-C30A-7027-6688EE576688}"/>
              </a:ext>
            </a:extLst>
          </p:cNvPr>
          <p:cNvSpPr txBox="1"/>
          <p:nvPr/>
        </p:nvSpPr>
        <p:spPr>
          <a:xfrm>
            <a:off x="5607050" y="8634968"/>
            <a:ext cx="1279692" cy="369332"/>
          </a:xfrm>
          <a:prstGeom prst="rect">
            <a:avLst/>
          </a:prstGeom>
          <a:noFill/>
        </p:spPr>
        <p:txBody>
          <a:bodyPr wrap="square">
            <a:spAutoFit/>
          </a:bodyPr>
          <a:lstStyle/>
          <a:p>
            <a:r>
              <a:rPr sz="1800">
                <a:solidFill>
                  <a:srgbClr val="002266"/>
                </a:solidFill>
                <a:latin typeface="DM Sans"/>
              </a:rPr>
              <a:t>Essential</a:t>
            </a:r>
          </a:p>
        </p:txBody>
      </p:sp>
      <p:sp>
        <p:nvSpPr>
          <p:cNvPr id="67" name="TextBox 66">
            <a:extLst>
              <a:ext uri="{FF2B5EF4-FFF2-40B4-BE49-F238E27FC236}">
                <a16:creationId xmlns:a16="http://schemas.microsoft.com/office/drawing/2014/main" id="{603E3C56-69A6-27EA-DCAC-31BB230EEAD6}"/>
              </a:ext>
            </a:extLst>
          </p:cNvPr>
          <p:cNvSpPr txBox="1"/>
          <p:nvPr/>
        </p:nvSpPr>
        <p:spPr>
          <a:xfrm>
            <a:off x="5607050" y="9396968"/>
            <a:ext cx="1279692" cy="369332"/>
          </a:xfrm>
          <a:prstGeom prst="rect">
            <a:avLst/>
          </a:prstGeom>
          <a:noFill/>
        </p:spPr>
        <p:txBody>
          <a:bodyPr wrap="square">
            <a:spAutoFit/>
          </a:bodyPr>
          <a:lstStyle/>
          <a:p>
            <a:r>
              <a:rPr sz="1800">
                <a:solidFill>
                  <a:srgbClr val="002266"/>
                </a:solidFill>
                <a:latin typeface="DM Sans"/>
              </a:rPr>
              <a:t>Optional</a:t>
            </a:r>
          </a:p>
        </p:txBody>
      </p:sp>
      <p:pic>
        <p:nvPicPr>
          <p:cNvPr id="68" name="Picture 67" descr="ADVISED.png"/>
          <p:cNvPicPr>
            <a:picLocks noChangeAspect="1"/>
          </p:cNvPicPr>
          <p:nvPr/>
        </p:nvPicPr>
        <p:blipFill>
          <a:blip r:embed="rId2"/>
          <a:stretch>
            <a:fillRect/>
          </a:stretch>
        </p:blipFill>
        <p:spPr>
          <a:xfrm>
            <a:off x="2723898" y="2733394"/>
            <a:ext cx="2197352" cy="396244"/>
          </a:xfrm>
          <a:prstGeom prst="rect">
            <a:avLst/>
          </a:prstGeom>
        </p:spPr>
      </p:pic>
      <p:pic>
        <p:nvPicPr>
          <p:cNvPr id="69" name="Picture 68" descr="ADVISED.png"/>
          <p:cNvPicPr>
            <a:picLocks noChangeAspect="1"/>
          </p:cNvPicPr>
          <p:nvPr/>
        </p:nvPicPr>
        <p:blipFill>
          <a:blip r:embed="rId2"/>
          <a:stretch>
            <a:fillRect/>
          </a:stretch>
        </p:blipFill>
        <p:spPr>
          <a:xfrm>
            <a:off x="2723898" y="3611700"/>
            <a:ext cx="2197352" cy="396244"/>
          </a:xfrm>
          <a:prstGeom prst="rect">
            <a:avLst/>
          </a:prstGeom>
        </p:spPr>
      </p:pic>
      <p:pic>
        <p:nvPicPr>
          <p:cNvPr id="70" name="Picture 69" descr="OPTIONAL.png"/>
          <p:cNvPicPr>
            <a:picLocks noChangeAspect="1"/>
          </p:cNvPicPr>
          <p:nvPr/>
        </p:nvPicPr>
        <p:blipFill>
          <a:blip r:embed="rId3"/>
          <a:stretch>
            <a:fillRect/>
          </a:stretch>
        </p:blipFill>
        <p:spPr>
          <a:xfrm>
            <a:off x="2723898" y="4445105"/>
            <a:ext cx="2197352" cy="396244"/>
          </a:xfrm>
          <a:prstGeom prst="rect">
            <a:avLst/>
          </a:prstGeom>
        </p:spPr>
      </p:pic>
      <p:pic>
        <p:nvPicPr>
          <p:cNvPr id="71" name="Picture 70" descr="ADVISED.png"/>
          <p:cNvPicPr>
            <a:picLocks noChangeAspect="1"/>
          </p:cNvPicPr>
          <p:nvPr/>
        </p:nvPicPr>
        <p:blipFill>
          <a:blip r:embed="rId2"/>
          <a:stretch>
            <a:fillRect/>
          </a:stretch>
        </p:blipFill>
        <p:spPr>
          <a:xfrm>
            <a:off x="2711450" y="5278510"/>
            <a:ext cx="2197352" cy="396244"/>
          </a:xfrm>
          <a:prstGeom prst="rect">
            <a:avLst/>
          </a:prstGeom>
        </p:spPr>
      </p:pic>
      <p:pic>
        <p:nvPicPr>
          <p:cNvPr id="72" name="Picture 71" descr="ADVISED.png"/>
          <p:cNvPicPr>
            <a:picLocks noChangeAspect="1"/>
          </p:cNvPicPr>
          <p:nvPr/>
        </p:nvPicPr>
        <p:blipFill>
          <a:blip r:embed="rId2"/>
          <a:stretch>
            <a:fillRect/>
          </a:stretch>
        </p:blipFill>
        <p:spPr>
          <a:xfrm>
            <a:off x="2723898" y="6141431"/>
            <a:ext cx="2197352" cy="396244"/>
          </a:xfrm>
          <a:prstGeom prst="rect">
            <a:avLst/>
          </a:prstGeom>
        </p:spPr>
      </p:pic>
      <p:pic>
        <p:nvPicPr>
          <p:cNvPr id="73" name="Picture 72" descr="ADVISED.png"/>
          <p:cNvPicPr>
            <a:picLocks noChangeAspect="1"/>
          </p:cNvPicPr>
          <p:nvPr/>
        </p:nvPicPr>
        <p:blipFill>
          <a:blip r:embed="rId2"/>
          <a:stretch>
            <a:fillRect/>
          </a:stretch>
        </p:blipFill>
        <p:spPr>
          <a:xfrm>
            <a:off x="2748295" y="6945320"/>
            <a:ext cx="2197352" cy="396244"/>
          </a:xfrm>
          <a:prstGeom prst="rect">
            <a:avLst/>
          </a:prstGeom>
        </p:spPr>
      </p:pic>
      <p:pic>
        <p:nvPicPr>
          <p:cNvPr id="74" name="Picture 73" descr="ADVISED.png"/>
          <p:cNvPicPr>
            <a:picLocks noChangeAspect="1"/>
          </p:cNvPicPr>
          <p:nvPr/>
        </p:nvPicPr>
        <p:blipFill>
          <a:blip r:embed="rId2"/>
          <a:stretch>
            <a:fillRect/>
          </a:stretch>
        </p:blipFill>
        <p:spPr>
          <a:xfrm>
            <a:off x="2748295" y="7778725"/>
            <a:ext cx="2197352" cy="396244"/>
          </a:xfrm>
          <a:prstGeom prst="rect">
            <a:avLst/>
          </a:prstGeom>
        </p:spPr>
      </p:pic>
      <p:pic>
        <p:nvPicPr>
          <p:cNvPr id="75" name="Picture 74" descr="ESSENTIAL.png"/>
          <p:cNvPicPr>
            <a:picLocks noChangeAspect="1"/>
          </p:cNvPicPr>
          <p:nvPr/>
        </p:nvPicPr>
        <p:blipFill>
          <a:blip r:embed="rId4"/>
          <a:stretch>
            <a:fillRect/>
          </a:stretch>
        </p:blipFill>
        <p:spPr>
          <a:xfrm>
            <a:off x="2711450" y="8641646"/>
            <a:ext cx="2197352" cy="396244"/>
          </a:xfrm>
          <a:prstGeom prst="rect">
            <a:avLst/>
          </a:prstGeom>
        </p:spPr>
      </p:pic>
      <p:pic>
        <p:nvPicPr>
          <p:cNvPr id="76" name="Picture 75" descr="OPTIONAL.png"/>
          <p:cNvPicPr>
            <a:picLocks noChangeAspect="1"/>
          </p:cNvPicPr>
          <p:nvPr/>
        </p:nvPicPr>
        <p:blipFill>
          <a:blip r:embed="rId3"/>
          <a:stretch>
            <a:fillRect/>
          </a:stretch>
        </p:blipFill>
        <p:spPr>
          <a:xfrm>
            <a:off x="2723898" y="9443624"/>
            <a:ext cx="2197352" cy="3962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5572" y="1530488"/>
            <a:ext cx="5744877" cy="966289"/>
          </a:xfrm>
          <a:prstGeom prst="rect">
            <a:avLst/>
          </a:prstGeom>
        </p:spPr>
        <p:txBody>
          <a:bodyPr vert="horz" wrap="square" lIns="0" tIns="14604" rIns="0" bIns="0" rtlCol="0">
            <a:spAutoFit/>
          </a:bodyPr>
          <a:lstStyle/>
          <a:p>
            <a:pPr marL="12700">
              <a:lnSpc>
                <a:spcPct val="100000"/>
              </a:lnSpc>
              <a:spcBef>
                <a:spcPts val="114"/>
              </a:spcBef>
            </a:pPr>
            <a:r>
              <a:rPr sz="2850" b="1" dirty="0">
                <a:solidFill>
                  <a:srgbClr val="262261"/>
                </a:solidFill>
                <a:latin typeface="Bitter" pitchFamily="2" charset="0"/>
                <a:cs typeface="Book Antiqua"/>
              </a:rPr>
              <a:t>Your</a:t>
            </a:r>
            <a:r>
              <a:rPr sz="2850" b="1" spc="-15" dirty="0">
                <a:solidFill>
                  <a:srgbClr val="262261"/>
                </a:solidFill>
                <a:latin typeface="Bitter" pitchFamily="2" charset="0"/>
                <a:cs typeface="Book Antiqua"/>
              </a:rPr>
              <a:t> </a:t>
            </a:r>
            <a:r>
              <a:rPr sz="2850" b="1" dirty="0">
                <a:solidFill>
                  <a:srgbClr val="262261"/>
                </a:solidFill>
                <a:latin typeface="Bitter" pitchFamily="2" charset="0"/>
                <a:cs typeface="Book Antiqua"/>
              </a:rPr>
              <a:t>Minerals</a:t>
            </a:r>
            <a:r>
              <a:rPr sz="2850" b="1" spc="-15" dirty="0">
                <a:solidFill>
                  <a:srgbClr val="262261"/>
                </a:solidFill>
                <a:latin typeface="Bitter" pitchFamily="2" charset="0"/>
                <a:cs typeface="Book Antiqua"/>
              </a:rPr>
              <a:t> </a:t>
            </a:r>
            <a:r>
              <a:rPr sz="2850" b="1" spc="105" dirty="0">
                <a:solidFill>
                  <a:srgbClr val="262261"/>
                </a:solidFill>
                <a:latin typeface="Bitter" pitchFamily="2" charset="0"/>
                <a:cs typeface="Book Antiqua"/>
              </a:rPr>
              <a:t>Summary</a:t>
            </a:r>
            <a:endParaRPr sz="2850" dirty="0">
              <a:latin typeface="Bitter" pitchFamily="2" charset="0"/>
              <a:cs typeface="Book Antiqua"/>
            </a:endParaRPr>
          </a:p>
          <a:p>
            <a:pPr marL="227329">
              <a:lnSpc>
                <a:spcPct val="100000"/>
              </a:lnSpc>
              <a:spcBef>
                <a:spcPts val="2160"/>
              </a:spcBef>
              <a:tabLst>
                <a:tab pos="3080385" algn="l"/>
              </a:tabLst>
            </a:pPr>
            <a:r>
              <a:rPr sz="1500" b="1" dirty="0">
                <a:solidFill>
                  <a:srgbClr val="262261"/>
                </a:solidFill>
                <a:latin typeface="DM Sans" pitchFamily="2" charset="0"/>
                <a:cs typeface="DM Sans"/>
              </a:rPr>
              <a:t>Analysis</a:t>
            </a:r>
            <a:r>
              <a:rPr sz="1500" b="1" spc="-65" dirty="0">
                <a:solidFill>
                  <a:srgbClr val="262261"/>
                </a:solidFill>
                <a:latin typeface="DM Sans" pitchFamily="2" charset="0"/>
                <a:cs typeface="DM Sans"/>
              </a:rPr>
              <a:t> </a:t>
            </a:r>
            <a:r>
              <a:rPr sz="1500" b="1" spc="-25" dirty="0">
                <a:solidFill>
                  <a:srgbClr val="262261"/>
                </a:solidFill>
                <a:latin typeface="DM Sans" pitchFamily="2" charset="0"/>
                <a:cs typeface="DM Sans"/>
              </a:rPr>
              <a:t>For</a:t>
            </a:r>
            <a:r>
              <a:rPr sz="1500" b="1" dirty="0">
                <a:solidFill>
                  <a:srgbClr val="262261"/>
                </a:solidFill>
                <a:latin typeface="DM Sans" pitchFamily="2" charset="0"/>
                <a:cs typeface="DM Sans"/>
              </a:rPr>
              <a:t>	</a:t>
            </a:r>
            <a:r>
              <a:rPr sz="1500" b="1" spc="-20" dirty="0">
                <a:solidFill>
                  <a:srgbClr val="262261"/>
                </a:solidFill>
                <a:latin typeface="DM Sans" pitchFamily="2" charset="0"/>
                <a:cs typeface="DM Sans"/>
              </a:rPr>
              <a:t>SCALE</a:t>
            </a:r>
            <a:endParaRPr sz="1500" dirty="0">
              <a:latin typeface="DM Sans" pitchFamily="2" charset="0"/>
              <a:cs typeface="DM Sans"/>
            </a:endParaRPr>
          </a:p>
        </p:txBody>
      </p:sp>
      <p:sp>
        <p:nvSpPr>
          <p:cNvPr id="3" name="object 3"/>
          <p:cNvSpPr txBox="1"/>
          <p:nvPr/>
        </p:nvSpPr>
        <p:spPr>
          <a:xfrm>
            <a:off x="5606948" y="2241410"/>
            <a:ext cx="1268730" cy="243656"/>
          </a:xfrm>
          <a:prstGeom prst="rect">
            <a:avLst/>
          </a:prstGeom>
        </p:spPr>
        <p:txBody>
          <a:bodyPr vert="horz" wrap="square" lIns="0" tIns="12700" rIns="0" bIns="0" rtlCol="0">
            <a:spAutoFit/>
          </a:bodyPr>
          <a:lstStyle/>
          <a:p>
            <a:pPr marL="12700">
              <a:lnSpc>
                <a:spcPct val="100000"/>
              </a:lnSpc>
              <a:spcBef>
                <a:spcPts val="100"/>
              </a:spcBef>
            </a:pPr>
            <a:r>
              <a:rPr sz="1500" b="1" spc="-10" dirty="0">
                <a:solidFill>
                  <a:srgbClr val="262261"/>
                </a:solidFill>
                <a:latin typeface="DM Sans" pitchFamily="2" charset="0"/>
                <a:cs typeface="DM Sans"/>
              </a:rPr>
              <a:t>Supplements</a:t>
            </a:r>
            <a:endParaRPr sz="1500" dirty="0">
              <a:latin typeface="DM Sans" pitchFamily="2" charset="0"/>
              <a:cs typeface="DM Sans"/>
            </a:endParaRPr>
          </a:p>
        </p:txBody>
      </p:sp>
      <p:sp>
        <p:nvSpPr>
          <p:cNvPr id="116" name="TextBox 115">
            <a:extLst>
              <a:ext uri="{FF2B5EF4-FFF2-40B4-BE49-F238E27FC236}">
                <a16:creationId xmlns:a16="http://schemas.microsoft.com/office/drawing/2014/main" id="{62C9F6E1-42E6-A412-6B47-DEE28E6306A1}"/>
              </a:ext>
            </a:extLst>
          </p:cNvPr>
          <p:cNvSpPr txBox="1"/>
          <p:nvPr/>
        </p:nvSpPr>
        <p:spPr>
          <a:xfrm>
            <a:off x="1873250" y="9690100"/>
            <a:ext cx="3962400" cy="215444"/>
          </a:xfrm>
          <a:prstGeom prst="rect">
            <a:avLst/>
          </a:prstGeom>
          <a:noFill/>
        </p:spPr>
        <p:txBody>
          <a:bodyPr wrap="square">
            <a:spAutoFit/>
          </a:bodyPr>
          <a:lstStyle/>
          <a:p>
            <a:r>
              <a:rPr lang="en-US" sz="800" b="1" i="1" dirty="0">
                <a:solidFill>
                  <a:srgbClr val="808184"/>
                </a:solidFill>
                <a:latin typeface="DM Sans" pitchFamily="2" charset="0"/>
                <a:cs typeface="Arial"/>
              </a:rPr>
              <a:t>Consult your healthcare provider before use; individual results may vary.</a:t>
            </a:r>
            <a:endParaRPr lang="en-IN" sz="800" b="1" i="1" dirty="0">
              <a:solidFill>
                <a:srgbClr val="808184"/>
              </a:solidFill>
              <a:latin typeface="DM Sans" pitchFamily="2" charset="0"/>
              <a:cs typeface="Arial"/>
            </a:endParaRPr>
          </a:p>
        </p:txBody>
      </p:sp>
      <p:sp>
        <p:nvSpPr>
          <p:cNvPr id="4" name="object 12">
            <a:extLst>
              <a:ext uri="{FF2B5EF4-FFF2-40B4-BE49-F238E27FC236}">
                <a16:creationId xmlns:a16="http://schemas.microsoft.com/office/drawing/2014/main" id="{CE3BA733-BE5D-A38E-6EA4-37C1966987CE}"/>
              </a:ext>
            </a:extLst>
          </p:cNvPr>
          <p:cNvSpPr txBox="1"/>
          <p:nvPr/>
        </p:nvSpPr>
        <p:spPr>
          <a:xfrm>
            <a:off x="354977" y="4105795"/>
            <a:ext cx="1657350" cy="730250"/>
          </a:xfrm>
          <a:prstGeom prst="rect">
            <a:avLst/>
          </a:prstGeom>
          <a:solidFill>
            <a:srgbClr val="E6E7E8"/>
          </a:solidFill>
        </p:spPr>
        <p:txBody>
          <a:bodyPr vert="horz" wrap="square" lIns="0" tIns="227965" rIns="0" bIns="0" rtlCol="0">
            <a:spAutoFit/>
          </a:bodyPr>
          <a:lstStyle/>
          <a:p>
            <a:pPr marL="188595">
              <a:lnSpc>
                <a:spcPct val="100000"/>
              </a:lnSpc>
              <a:spcBef>
                <a:spcPts val="1795"/>
              </a:spcBef>
            </a:pPr>
            <a:r>
              <a:rPr sz="1650" b="1" spc="70" dirty="0">
                <a:solidFill>
                  <a:srgbClr val="262261"/>
                </a:solidFill>
                <a:latin typeface="DM Sans"/>
                <a:cs typeface="DM Sans"/>
              </a:rPr>
              <a:t>Magnesium</a:t>
            </a:r>
            <a:endParaRPr sz="1650">
              <a:latin typeface="DM Sans"/>
              <a:cs typeface="DM Sans"/>
            </a:endParaRPr>
          </a:p>
        </p:txBody>
      </p:sp>
      <p:sp>
        <p:nvSpPr>
          <p:cNvPr id="5" name="object 13">
            <a:extLst>
              <a:ext uri="{FF2B5EF4-FFF2-40B4-BE49-F238E27FC236}">
                <a16:creationId xmlns:a16="http://schemas.microsoft.com/office/drawing/2014/main" id="{970337D6-0E84-8558-75D4-91A1E9B78F91}"/>
              </a:ext>
            </a:extLst>
          </p:cNvPr>
          <p:cNvSpPr txBox="1"/>
          <p:nvPr/>
        </p:nvSpPr>
        <p:spPr>
          <a:xfrm>
            <a:off x="354977" y="2955125"/>
            <a:ext cx="1657350" cy="730250"/>
          </a:xfrm>
          <a:prstGeom prst="rect">
            <a:avLst/>
          </a:prstGeom>
          <a:solidFill>
            <a:srgbClr val="E6E7E8"/>
          </a:solidFill>
        </p:spPr>
        <p:txBody>
          <a:bodyPr vert="horz" wrap="square" lIns="0" tIns="227965" rIns="0" bIns="0" rtlCol="0">
            <a:spAutoFit/>
          </a:bodyPr>
          <a:lstStyle/>
          <a:p>
            <a:pPr marR="44450" algn="ctr">
              <a:lnSpc>
                <a:spcPct val="100000"/>
              </a:lnSpc>
              <a:spcBef>
                <a:spcPts val="1795"/>
              </a:spcBef>
            </a:pPr>
            <a:r>
              <a:rPr sz="1650" b="1" spc="35" dirty="0">
                <a:solidFill>
                  <a:srgbClr val="262261"/>
                </a:solidFill>
                <a:latin typeface="DM Sans"/>
                <a:cs typeface="DM Sans"/>
              </a:rPr>
              <a:t>Iron</a:t>
            </a:r>
            <a:endParaRPr sz="1650">
              <a:latin typeface="DM Sans"/>
              <a:cs typeface="DM Sans"/>
            </a:endParaRPr>
          </a:p>
        </p:txBody>
      </p:sp>
      <p:sp>
        <p:nvSpPr>
          <p:cNvPr id="6" name="object 14">
            <a:extLst>
              <a:ext uri="{FF2B5EF4-FFF2-40B4-BE49-F238E27FC236}">
                <a16:creationId xmlns:a16="http://schemas.microsoft.com/office/drawing/2014/main" id="{FD239657-5F27-0B38-6D1F-536FAF2137BE}"/>
              </a:ext>
            </a:extLst>
          </p:cNvPr>
          <p:cNvSpPr txBox="1"/>
          <p:nvPr/>
        </p:nvSpPr>
        <p:spPr>
          <a:xfrm>
            <a:off x="354977" y="6463728"/>
            <a:ext cx="1657350" cy="730250"/>
          </a:xfrm>
          <a:prstGeom prst="rect">
            <a:avLst/>
          </a:prstGeom>
          <a:solidFill>
            <a:srgbClr val="E6E7E8"/>
          </a:solidFill>
        </p:spPr>
        <p:txBody>
          <a:bodyPr vert="horz" wrap="square" lIns="0" tIns="227965" rIns="0" bIns="0" rtlCol="0">
            <a:spAutoFit/>
          </a:bodyPr>
          <a:lstStyle/>
          <a:p>
            <a:pPr marL="233679">
              <a:lnSpc>
                <a:spcPct val="100000"/>
              </a:lnSpc>
              <a:spcBef>
                <a:spcPts val="1795"/>
              </a:spcBef>
            </a:pPr>
            <a:r>
              <a:rPr sz="1650" b="1" spc="55" dirty="0">
                <a:solidFill>
                  <a:srgbClr val="262261"/>
                </a:solidFill>
                <a:latin typeface="DM Sans"/>
                <a:cs typeface="DM Sans"/>
              </a:rPr>
              <a:t>Phosphate</a:t>
            </a:r>
            <a:endParaRPr sz="1650">
              <a:latin typeface="DM Sans"/>
              <a:cs typeface="DM Sans"/>
            </a:endParaRPr>
          </a:p>
        </p:txBody>
      </p:sp>
      <p:sp>
        <p:nvSpPr>
          <p:cNvPr id="7" name="object 15">
            <a:extLst>
              <a:ext uri="{FF2B5EF4-FFF2-40B4-BE49-F238E27FC236}">
                <a16:creationId xmlns:a16="http://schemas.microsoft.com/office/drawing/2014/main" id="{D7552969-2C21-BD9D-0CC2-D180E949FE06}"/>
              </a:ext>
            </a:extLst>
          </p:cNvPr>
          <p:cNvSpPr txBox="1"/>
          <p:nvPr/>
        </p:nvSpPr>
        <p:spPr>
          <a:xfrm>
            <a:off x="354977" y="5288826"/>
            <a:ext cx="1657350" cy="730250"/>
          </a:xfrm>
          <a:prstGeom prst="rect">
            <a:avLst/>
          </a:prstGeom>
          <a:solidFill>
            <a:srgbClr val="E6E7E8"/>
          </a:solidFill>
        </p:spPr>
        <p:txBody>
          <a:bodyPr vert="horz" wrap="square" lIns="0" tIns="635" rIns="0" bIns="0" rtlCol="0">
            <a:spAutoFit/>
          </a:bodyPr>
          <a:lstStyle/>
          <a:p>
            <a:pPr>
              <a:lnSpc>
                <a:spcPct val="100000"/>
              </a:lnSpc>
              <a:spcBef>
                <a:spcPts val="5"/>
              </a:spcBef>
            </a:pPr>
            <a:endParaRPr sz="1650">
              <a:latin typeface="Times New Roman"/>
              <a:cs typeface="Times New Roman"/>
            </a:endParaRPr>
          </a:p>
          <a:p>
            <a:pPr marL="97790">
              <a:lnSpc>
                <a:spcPct val="100000"/>
              </a:lnSpc>
            </a:pPr>
            <a:r>
              <a:rPr sz="1650" b="1" spc="75" dirty="0">
                <a:solidFill>
                  <a:srgbClr val="262261"/>
                </a:solidFill>
                <a:latin typeface="DM Sans"/>
                <a:cs typeface="DM Sans"/>
              </a:rPr>
              <a:t>Molybdenum</a:t>
            </a:r>
            <a:endParaRPr sz="1650">
              <a:latin typeface="DM Sans"/>
              <a:cs typeface="DM Sans"/>
            </a:endParaRPr>
          </a:p>
        </p:txBody>
      </p:sp>
      <p:sp>
        <p:nvSpPr>
          <p:cNvPr id="8" name="object 16">
            <a:extLst>
              <a:ext uri="{FF2B5EF4-FFF2-40B4-BE49-F238E27FC236}">
                <a16:creationId xmlns:a16="http://schemas.microsoft.com/office/drawing/2014/main" id="{FE9F649E-2B6C-DF34-F672-EB3A5403A161}"/>
              </a:ext>
            </a:extLst>
          </p:cNvPr>
          <p:cNvSpPr txBox="1"/>
          <p:nvPr/>
        </p:nvSpPr>
        <p:spPr>
          <a:xfrm>
            <a:off x="354977" y="8820734"/>
            <a:ext cx="1657350" cy="730250"/>
          </a:xfrm>
          <a:prstGeom prst="rect">
            <a:avLst/>
          </a:prstGeom>
          <a:solidFill>
            <a:srgbClr val="E6E7E8"/>
          </a:solidFill>
        </p:spPr>
        <p:txBody>
          <a:bodyPr vert="horz" wrap="square" lIns="0" tIns="183515" rIns="0" bIns="0" rtlCol="0">
            <a:spAutoFit/>
          </a:bodyPr>
          <a:lstStyle/>
          <a:p>
            <a:pPr algn="ctr">
              <a:lnSpc>
                <a:spcPct val="100000"/>
              </a:lnSpc>
              <a:spcBef>
                <a:spcPts val="1445"/>
              </a:spcBef>
            </a:pPr>
            <a:r>
              <a:rPr sz="2000" b="1" spc="-20" dirty="0">
                <a:solidFill>
                  <a:srgbClr val="262261"/>
                </a:solidFill>
                <a:latin typeface="DM Sans"/>
                <a:cs typeface="DM Sans"/>
              </a:rPr>
              <a:t>Zinc</a:t>
            </a:r>
            <a:endParaRPr sz="2000">
              <a:latin typeface="DM Sans"/>
              <a:cs typeface="DM Sans"/>
            </a:endParaRPr>
          </a:p>
        </p:txBody>
      </p:sp>
      <p:sp>
        <p:nvSpPr>
          <p:cNvPr id="9" name="object 17">
            <a:extLst>
              <a:ext uri="{FF2B5EF4-FFF2-40B4-BE49-F238E27FC236}">
                <a16:creationId xmlns:a16="http://schemas.microsoft.com/office/drawing/2014/main" id="{A47DD94B-5666-981A-933E-9D88DEB34919}"/>
              </a:ext>
            </a:extLst>
          </p:cNvPr>
          <p:cNvSpPr txBox="1"/>
          <p:nvPr/>
        </p:nvSpPr>
        <p:spPr>
          <a:xfrm>
            <a:off x="354977" y="7642694"/>
            <a:ext cx="1657350" cy="730250"/>
          </a:xfrm>
          <a:prstGeom prst="rect">
            <a:avLst/>
          </a:prstGeom>
          <a:solidFill>
            <a:srgbClr val="E6E7E8"/>
          </a:solidFill>
        </p:spPr>
        <p:txBody>
          <a:bodyPr vert="horz" wrap="square" lIns="0" tIns="231775" rIns="0" bIns="0" rtlCol="0">
            <a:spAutoFit/>
          </a:bodyPr>
          <a:lstStyle/>
          <a:p>
            <a:pPr marL="316230">
              <a:lnSpc>
                <a:spcPct val="100000"/>
              </a:lnSpc>
              <a:spcBef>
                <a:spcPts val="1825"/>
              </a:spcBef>
            </a:pPr>
            <a:r>
              <a:rPr sz="1650" b="1" spc="65" dirty="0">
                <a:solidFill>
                  <a:srgbClr val="262261"/>
                </a:solidFill>
                <a:latin typeface="DM Sans"/>
                <a:cs typeface="DM Sans"/>
              </a:rPr>
              <a:t>Calcium</a:t>
            </a:r>
            <a:endParaRPr sz="1650">
              <a:latin typeface="DM Sans"/>
              <a:cs typeface="DM Sans"/>
            </a:endParaRPr>
          </a:p>
        </p:txBody>
      </p:sp>
      <p:sp>
        <p:nvSpPr>
          <p:cNvPr id="22" name="TextBox 21">
            <a:extLst>
              <a:ext uri="{FF2B5EF4-FFF2-40B4-BE49-F238E27FC236}">
                <a16:creationId xmlns:a16="http://schemas.microsoft.com/office/drawing/2014/main" id="{640C78E8-2C61-17C6-8605-F7D08F05B857}"/>
              </a:ext>
            </a:extLst>
          </p:cNvPr>
          <p:cNvSpPr txBox="1"/>
          <p:nvPr/>
        </p:nvSpPr>
        <p:spPr>
          <a:xfrm>
            <a:off x="5622758" y="3136900"/>
            <a:ext cx="1279692" cy="369332"/>
          </a:xfrm>
          <a:prstGeom prst="rect">
            <a:avLst/>
          </a:prstGeom>
          <a:noFill/>
        </p:spPr>
        <p:txBody>
          <a:bodyPr wrap="square">
            <a:spAutoFit/>
          </a:bodyPr>
          <a:lstStyle/>
          <a:p>
            <a:r>
              <a:rPr sz="1800">
                <a:solidFill>
                  <a:srgbClr val="002266"/>
                </a:solidFill>
                <a:latin typeface="DM Sans"/>
              </a:rPr>
              <a:t>Essential</a:t>
            </a:r>
          </a:p>
        </p:txBody>
      </p:sp>
      <p:sp>
        <p:nvSpPr>
          <p:cNvPr id="23" name="TextBox 22">
            <a:extLst>
              <a:ext uri="{FF2B5EF4-FFF2-40B4-BE49-F238E27FC236}">
                <a16:creationId xmlns:a16="http://schemas.microsoft.com/office/drawing/2014/main" id="{65F4BB96-7C66-2FC8-B800-7FA505254428}"/>
              </a:ext>
            </a:extLst>
          </p:cNvPr>
          <p:cNvSpPr txBox="1"/>
          <p:nvPr/>
        </p:nvSpPr>
        <p:spPr>
          <a:xfrm>
            <a:off x="5622758" y="4203700"/>
            <a:ext cx="1279692" cy="369332"/>
          </a:xfrm>
          <a:prstGeom prst="rect">
            <a:avLst/>
          </a:prstGeom>
          <a:noFill/>
        </p:spPr>
        <p:txBody>
          <a:bodyPr wrap="square">
            <a:spAutoFit/>
          </a:bodyPr>
          <a:lstStyle/>
          <a:p>
            <a:r>
              <a:rPr sz="1800">
                <a:solidFill>
                  <a:srgbClr val="002266"/>
                </a:solidFill>
                <a:latin typeface="DM Sans"/>
              </a:rPr>
              <a:t>Essential</a:t>
            </a:r>
          </a:p>
        </p:txBody>
      </p:sp>
      <p:sp>
        <p:nvSpPr>
          <p:cNvPr id="24" name="TextBox 23">
            <a:extLst>
              <a:ext uri="{FF2B5EF4-FFF2-40B4-BE49-F238E27FC236}">
                <a16:creationId xmlns:a16="http://schemas.microsoft.com/office/drawing/2014/main" id="{FCD40E8F-CA9B-C200-C169-0DD5182B24FB}"/>
              </a:ext>
            </a:extLst>
          </p:cNvPr>
          <p:cNvSpPr txBox="1"/>
          <p:nvPr/>
        </p:nvSpPr>
        <p:spPr>
          <a:xfrm>
            <a:off x="5622758" y="5499100"/>
            <a:ext cx="1279692" cy="369332"/>
          </a:xfrm>
          <a:prstGeom prst="rect">
            <a:avLst/>
          </a:prstGeom>
          <a:noFill/>
        </p:spPr>
        <p:txBody>
          <a:bodyPr wrap="square">
            <a:spAutoFit/>
          </a:bodyPr>
          <a:lstStyle/>
          <a:p>
            <a:r>
              <a:rPr sz="1800">
                <a:solidFill>
                  <a:srgbClr val="002266"/>
                </a:solidFill>
                <a:latin typeface="DM Sans"/>
              </a:rPr>
              <a:t>Optional</a:t>
            </a:r>
          </a:p>
        </p:txBody>
      </p:sp>
      <p:sp>
        <p:nvSpPr>
          <p:cNvPr id="25" name="TextBox 24">
            <a:extLst>
              <a:ext uri="{FF2B5EF4-FFF2-40B4-BE49-F238E27FC236}">
                <a16:creationId xmlns:a16="http://schemas.microsoft.com/office/drawing/2014/main" id="{2339AE66-B9F2-0F1C-8E0F-8723B8224C49}"/>
              </a:ext>
            </a:extLst>
          </p:cNvPr>
          <p:cNvSpPr txBox="1"/>
          <p:nvPr/>
        </p:nvSpPr>
        <p:spPr>
          <a:xfrm>
            <a:off x="5622758" y="6642100"/>
            <a:ext cx="1279692" cy="369332"/>
          </a:xfrm>
          <a:prstGeom prst="rect">
            <a:avLst/>
          </a:prstGeom>
          <a:noFill/>
        </p:spPr>
        <p:txBody>
          <a:bodyPr wrap="square">
            <a:spAutoFit/>
          </a:bodyPr>
          <a:lstStyle/>
          <a:p>
            <a:r>
              <a:rPr sz="1800">
                <a:solidFill>
                  <a:srgbClr val="002266"/>
                </a:solidFill>
                <a:latin typeface="DM Sans"/>
              </a:rPr>
              <a:t>Advised</a:t>
            </a:r>
          </a:p>
        </p:txBody>
      </p:sp>
      <p:sp>
        <p:nvSpPr>
          <p:cNvPr id="26" name="TextBox 25">
            <a:extLst>
              <a:ext uri="{FF2B5EF4-FFF2-40B4-BE49-F238E27FC236}">
                <a16:creationId xmlns:a16="http://schemas.microsoft.com/office/drawing/2014/main" id="{95964F31-D664-5FE0-84E5-4082DCB2C343}"/>
              </a:ext>
            </a:extLst>
          </p:cNvPr>
          <p:cNvSpPr txBox="1"/>
          <p:nvPr/>
        </p:nvSpPr>
        <p:spPr>
          <a:xfrm>
            <a:off x="5622758" y="7785100"/>
            <a:ext cx="1279692" cy="369332"/>
          </a:xfrm>
          <a:prstGeom prst="rect">
            <a:avLst/>
          </a:prstGeom>
          <a:noFill/>
        </p:spPr>
        <p:txBody>
          <a:bodyPr wrap="square">
            <a:spAutoFit/>
          </a:bodyPr>
          <a:lstStyle/>
          <a:p>
            <a:r>
              <a:rPr sz="1800">
                <a:solidFill>
                  <a:srgbClr val="002266"/>
                </a:solidFill>
                <a:latin typeface="DM Sans"/>
              </a:rPr>
              <a:t>Essential</a:t>
            </a:r>
          </a:p>
        </p:txBody>
      </p:sp>
      <p:sp>
        <p:nvSpPr>
          <p:cNvPr id="27" name="TextBox 26">
            <a:extLst>
              <a:ext uri="{FF2B5EF4-FFF2-40B4-BE49-F238E27FC236}">
                <a16:creationId xmlns:a16="http://schemas.microsoft.com/office/drawing/2014/main" id="{731F343C-BE0A-EDD8-F6F4-6DA38773DFDA}"/>
              </a:ext>
            </a:extLst>
          </p:cNvPr>
          <p:cNvSpPr txBox="1"/>
          <p:nvPr/>
        </p:nvSpPr>
        <p:spPr>
          <a:xfrm>
            <a:off x="5612028" y="8928100"/>
            <a:ext cx="1279692" cy="369332"/>
          </a:xfrm>
          <a:prstGeom prst="rect">
            <a:avLst/>
          </a:prstGeom>
          <a:noFill/>
        </p:spPr>
        <p:txBody>
          <a:bodyPr wrap="square">
            <a:spAutoFit/>
          </a:bodyPr>
          <a:lstStyle/>
          <a:p>
            <a:r>
              <a:rPr sz="1800">
                <a:solidFill>
                  <a:srgbClr val="002266"/>
                </a:solidFill>
                <a:latin typeface="DM Sans"/>
              </a:rPr>
              <a:t>Essential</a:t>
            </a:r>
          </a:p>
        </p:txBody>
      </p:sp>
      <p:pic>
        <p:nvPicPr>
          <p:cNvPr id="117" name="Picture 116" descr="ESSENTIAL.png"/>
          <p:cNvPicPr>
            <a:picLocks noChangeAspect="1"/>
          </p:cNvPicPr>
          <p:nvPr/>
        </p:nvPicPr>
        <p:blipFill>
          <a:blip r:embed="rId2"/>
          <a:stretch>
            <a:fillRect/>
          </a:stretch>
        </p:blipFill>
        <p:spPr>
          <a:xfrm>
            <a:off x="2755774" y="3192413"/>
            <a:ext cx="2197352" cy="396244"/>
          </a:xfrm>
          <a:prstGeom prst="rect">
            <a:avLst/>
          </a:prstGeom>
        </p:spPr>
      </p:pic>
      <p:pic>
        <p:nvPicPr>
          <p:cNvPr id="118" name="Picture 117" descr="ESSENTIAL.png"/>
          <p:cNvPicPr>
            <a:picLocks noChangeAspect="1"/>
          </p:cNvPicPr>
          <p:nvPr/>
        </p:nvPicPr>
        <p:blipFill>
          <a:blip r:embed="rId2"/>
          <a:stretch>
            <a:fillRect/>
          </a:stretch>
        </p:blipFill>
        <p:spPr>
          <a:xfrm>
            <a:off x="2711450" y="4272798"/>
            <a:ext cx="2197352" cy="396244"/>
          </a:xfrm>
          <a:prstGeom prst="rect">
            <a:avLst/>
          </a:prstGeom>
        </p:spPr>
      </p:pic>
      <p:pic>
        <p:nvPicPr>
          <p:cNvPr id="119" name="Picture 118" descr="OPTIONAL.png"/>
          <p:cNvPicPr>
            <a:picLocks noChangeAspect="1"/>
          </p:cNvPicPr>
          <p:nvPr/>
        </p:nvPicPr>
        <p:blipFill>
          <a:blip r:embed="rId3"/>
          <a:stretch>
            <a:fillRect/>
          </a:stretch>
        </p:blipFill>
        <p:spPr>
          <a:xfrm>
            <a:off x="2747879" y="5584885"/>
            <a:ext cx="2197352" cy="396244"/>
          </a:xfrm>
          <a:prstGeom prst="rect">
            <a:avLst/>
          </a:prstGeom>
        </p:spPr>
      </p:pic>
      <p:pic>
        <p:nvPicPr>
          <p:cNvPr id="120" name="Picture 119" descr="ADVISED.png"/>
          <p:cNvPicPr>
            <a:picLocks noChangeAspect="1"/>
          </p:cNvPicPr>
          <p:nvPr/>
        </p:nvPicPr>
        <p:blipFill>
          <a:blip r:embed="rId4"/>
          <a:stretch>
            <a:fillRect/>
          </a:stretch>
        </p:blipFill>
        <p:spPr>
          <a:xfrm>
            <a:off x="2747879" y="6703056"/>
            <a:ext cx="2197352" cy="396244"/>
          </a:xfrm>
          <a:prstGeom prst="rect">
            <a:avLst/>
          </a:prstGeom>
        </p:spPr>
      </p:pic>
      <p:pic>
        <p:nvPicPr>
          <p:cNvPr id="121" name="Picture 120" descr="ESSENTIAL.png"/>
          <p:cNvPicPr>
            <a:picLocks noChangeAspect="1"/>
          </p:cNvPicPr>
          <p:nvPr/>
        </p:nvPicPr>
        <p:blipFill>
          <a:blip r:embed="rId2"/>
          <a:stretch>
            <a:fillRect/>
          </a:stretch>
        </p:blipFill>
        <p:spPr>
          <a:xfrm>
            <a:off x="2679574" y="7811439"/>
            <a:ext cx="2197352" cy="396244"/>
          </a:xfrm>
          <a:prstGeom prst="rect">
            <a:avLst/>
          </a:prstGeom>
        </p:spPr>
      </p:pic>
      <p:pic>
        <p:nvPicPr>
          <p:cNvPr id="122" name="Picture 121" descr="ESSENTIAL.png"/>
          <p:cNvPicPr>
            <a:picLocks noChangeAspect="1"/>
          </p:cNvPicPr>
          <p:nvPr/>
        </p:nvPicPr>
        <p:blipFill>
          <a:blip r:embed="rId2"/>
          <a:stretch>
            <a:fillRect/>
          </a:stretch>
        </p:blipFill>
        <p:spPr>
          <a:xfrm>
            <a:off x="2711450" y="8987737"/>
            <a:ext cx="2197352" cy="3962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3" y="1340127"/>
            <a:ext cx="5844540" cy="1134110"/>
          </a:xfrm>
          <a:prstGeom prst="rect">
            <a:avLst/>
          </a:prstGeom>
        </p:spPr>
        <p:txBody>
          <a:bodyPr vert="horz" wrap="square" lIns="0" tIns="205105" rIns="0" bIns="0" rtlCol="0">
            <a:spAutoFit/>
          </a:bodyPr>
          <a:lstStyle/>
          <a:p>
            <a:pPr marL="12700">
              <a:lnSpc>
                <a:spcPct val="100000"/>
              </a:lnSpc>
              <a:spcBef>
                <a:spcPts val="1615"/>
              </a:spcBef>
            </a:pPr>
            <a:r>
              <a:rPr sz="2850" b="1" dirty="0">
                <a:solidFill>
                  <a:srgbClr val="262261"/>
                </a:solidFill>
                <a:latin typeface="Bitter" pitchFamily="2" charset="0"/>
                <a:cs typeface="Book Antiqua"/>
              </a:rPr>
              <a:t>Your</a:t>
            </a:r>
            <a:r>
              <a:rPr sz="2850" b="1" spc="-120" dirty="0">
                <a:solidFill>
                  <a:srgbClr val="262261"/>
                </a:solidFill>
                <a:latin typeface="Bitter" pitchFamily="2" charset="0"/>
                <a:cs typeface="Book Antiqua"/>
              </a:rPr>
              <a:t> </a:t>
            </a:r>
            <a:r>
              <a:rPr sz="2850" b="1" dirty="0">
                <a:solidFill>
                  <a:srgbClr val="262261"/>
                </a:solidFill>
                <a:latin typeface="Bitter" pitchFamily="2" charset="0"/>
                <a:cs typeface="Book Antiqua"/>
              </a:rPr>
              <a:t>Gene</a:t>
            </a:r>
            <a:r>
              <a:rPr sz="2850" b="1" spc="-114" dirty="0">
                <a:solidFill>
                  <a:srgbClr val="262261"/>
                </a:solidFill>
                <a:latin typeface="Bitter" pitchFamily="2" charset="0"/>
                <a:cs typeface="Book Antiqua"/>
              </a:rPr>
              <a:t> </a:t>
            </a:r>
            <a:r>
              <a:rPr sz="2850" b="1" dirty="0">
                <a:solidFill>
                  <a:srgbClr val="262261"/>
                </a:solidFill>
                <a:latin typeface="Bitter" pitchFamily="2" charset="0"/>
                <a:cs typeface="Book Antiqua"/>
              </a:rPr>
              <a:t>guide</a:t>
            </a:r>
            <a:r>
              <a:rPr sz="2850" b="1" spc="-120" dirty="0">
                <a:solidFill>
                  <a:srgbClr val="262261"/>
                </a:solidFill>
                <a:latin typeface="Bitter" pitchFamily="2" charset="0"/>
                <a:cs typeface="Book Antiqua"/>
              </a:rPr>
              <a:t> </a:t>
            </a:r>
            <a:r>
              <a:rPr sz="2850" b="1" spc="70" dirty="0">
                <a:solidFill>
                  <a:srgbClr val="262261"/>
                </a:solidFill>
                <a:latin typeface="Bitter" pitchFamily="2" charset="0"/>
                <a:cs typeface="Book Antiqua"/>
              </a:rPr>
              <a:t>for</a:t>
            </a:r>
            <a:r>
              <a:rPr sz="2850" b="1" spc="-114" dirty="0">
                <a:solidFill>
                  <a:srgbClr val="262261"/>
                </a:solidFill>
                <a:latin typeface="Bitter" pitchFamily="2" charset="0"/>
                <a:cs typeface="Book Antiqua"/>
              </a:rPr>
              <a:t> </a:t>
            </a:r>
            <a:r>
              <a:rPr sz="2850" b="1" spc="55" dirty="0">
                <a:solidFill>
                  <a:srgbClr val="262261"/>
                </a:solidFill>
                <a:latin typeface="Bitter" pitchFamily="2" charset="0"/>
                <a:cs typeface="Book Antiqua"/>
              </a:rPr>
              <a:t>healthy</a:t>
            </a:r>
            <a:r>
              <a:rPr sz="2850" b="1" spc="-120" dirty="0">
                <a:solidFill>
                  <a:srgbClr val="262261"/>
                </a:solidFill>
                <a:latin typeface="Bitter" pitchFamily="2" charset="0"/>
                <a:cs typeface="Book Antiqua"/>
              </a:rPr>
              <a:t> </a:t>
            </a:r>
            <a:r>
              <a:rPr sz="2850" b="1" spc="-10" dirty="0">
                <a:solidFill>
                  <a:srgbClr val="262261"/>
                </a:solidFill>
                <a:latin typeface="Bitter" pitchFamily="2" charset="0"/>
                <a:cs typeface="Book Antiqua"/>
              </a:rPr>
              <a:t>living</a:t>
            </a:r>
            <a:endParaRPr sz="2850" dirty="0">
              <a:latin typeface="Bitter" pitchFamily="2" charset="0"/>
              <a:cs typeface="Book Antiqua"/>
            </a:endParaRPr>
          </a:p>
          <a:p>
            <a:pPr marL="12700">
              <a:lnSpc>
                <a:spcPct val="100000"/>
              </a:lnSpc>
              <a:spcBef>
                <a:spcPts val="1150"/>
              </a:spcBef>
            </a:pPr>
            <a:r>
              <a:rPr sz="2200" b="0" spc="-10" dirty="0">
                <a:solidFill>
                  <a:srgbClr val="262261"/>
                </a:solidFill>
                <a:latin typeface="DM Sans Medium"/>
                <a:cs typeface="DM Sans Medium"/>
              </a:rPr>
              <a:t>Recommendations</a:t>
            </a:r>
            <a:endParaRPr sz="2200" dirty="0">
              <a:latin typeface="DM Sans Medium"/>
              <a:cs typeface="DM Sans Medium"/>
            </a:endParaRPr>
          </a:p>
        </p:txBody>
      </p:sp>
      <p:pic>
        <p:nvPicPr>
          <p:cNvPr id="11" name="object 11"/>
          <p:cNvPicPr/>
          <p:nvPr/>
        </p:nvPicPr>
        <p:blipFill>
          <a:blip r:embed="rId2" cstate="print"/>
          <a:stretch>
            <a:fillRect/>
          </a:stretch>
        </p:blipFill>
        <p:spPr>
          <a:xfrm>
            <a:off x="428674" y="2737827"/>
            <a:ext cx="2173403" cy="2059139"/>
          </a:xfrm>
          <a:prstGeom prst="rect">
            <a:avLst/>
          </a:prstGeom>
        </p:spPr>
      </p:pic>
      <p:pic>
        <p:nvPicPr>
          <p:cNvPr id="12" name="object 12"/>
          <p:cNvPicPr/>
          <p:nvPr/>
        </p:nvPicPr>
        <p:blipFill>
          <a:blip r:embed="rId3" cstate="print"/>
          <a:stretch>
            <a:fillRect/>
          </a:stretch>
        </p:blipFill>
        <p:spPr>
          <a:xfrm>
            <a:off x="2706052" y="2737827"/>
            <a:ext cx="2173402" cy="2059139"/>
          </a:xfrm>
          <a:prstGeom prst="rect">
            <a:avLst/>
          </a:prstGeom>
        </p:spPr>
      </p:pic>
      <p:pic>
        <p:nvPicPr>
          <p:cNvPr id="13" name="object 13"/>
          <p:cNvPicPr/>
          <p:nvPr/>
        </p:nvPicPr>
        <p:blipFill>
          <a:blip r:embed="rId3" cstate="print"/>
          <a:stretch>
            <a:fillRect/>
          </a:stretch>
        </p:blipFill>
        <p:spPr>
          <a:xfrm>
            <a:off x="4983441" y="2737827"/>
            <a:ext cx="2173401" cy="2059139"/>
          </a:xfrm>
          <a:prstGeom prst="rect">
            <a:avLst/>
          </a:prstGeom>
        </p:spPr>
      </p:pic>
      <p:pic>
        <p:nvPicPr>
          <p:cNvPr id="14" name="object 14"/>
          <p:cNvPicPr/>
          <p:nvPr/>
        </p:nvPicPr>
        <p:blipFill>
          <a:blip r:embed="rId4" cstate="print"/>
          <a:stretch>
            <a:fillRect/>
          </a:stretch>
        </p:blipFill>
        <p:spPr>
          <a:xfrm>
            <a:off x="428674" y="5018658"/>
            <a:ext cx="2173403" cy="2080642"/>
          </a:xfrm>
          <a:prstGeom prst="rect">
            <a:avLst/>
          </a:prstGeom>
        </p:spPr>
      </p:pic>
      <p:pic>
        <p:nvPicPr>
          <p:cNvPr id="15" name="object 15"/>
          <p:cNvPicPr/>
          <p:nvPr/>
        </p:nvPicPr>
        <p:blipFill>
          <a:blip r:embed="rId5" cstate="print"/>
          <a:srcRect b="50354"/>
          <a:stretch/>
        </p:blipFill>
        <p:spPr>
          <a:xfrm>
            <a:off x="2706052" y="5018658"/>
            <a:ext cx="2173402" cy="2080642"/>
          </a:xfrm>
          <a:prstGeom prst="rect">
            <a:avLst/>
          </a:prstGeom>
        </p:spPr>
      </p:pic>
      <p:pic>
        <p:nvPicPr>
          <p:cNvPr id="16" name="object 16"/>
          <p:cNvPicPr/>
          <p:nvPr/>
        </p:nvPicPr>
        <p:blipFill>
          <a:blip r:embed="rId6" cstate="print"/>
          <a:stretch>
            <a:fillRect/>
          </a:stretch>
        </p:blipFill>
        <p:spPr>
          <a:xfrm>
            <a:off x="4983441" y="5018658"/>
            <a:ext cx="2173401" cy="2080642"/>
          </a:xfrm>
          <a:prstGeom prst="rect">
            <a:avLst/>
          </a:prstGeom>
        </p:spPr>
      </p:pic>
      <p:sp>
        <p:nvSpPr>
          <p:cNvPr id="18" name="object 18"/>
          <p:cNvSpPr txBox="1"/>
          <p:nvPr/>
        </p:nvSpPr>
        <p:spPr>
          <a:xfrm>
            <a:off x="3083759" y="3735900"/>
            <a:ext cx="1417955" cy="574040"/>
          </a:xfrm>
          <a:prstGeom prst="rect">
            <a:avLst/>
          </a:prstGeom>
        </p:spPr>
        <p:txBody>
          <a:bodyPr vert="horz" wrap="square" lIns="0" tIns="12700" rIns="0" bIns="0" rtlCol="0">
            <a:spAutoFit/>
          </a:bodyPr>
          <a:lstStyle/>
          <a:p>
            <a:pPr marL="12700" marR="5080" algn="ctr">
              <a:lnSpc>
                <a:spcPct val="100000"/>
              </a:lnSpc>
              <a:spcBef>
                <a:spcPts val="100"/>
              </a:spcBef>
            </a:pPr>
            <a:r>
              <a:rPr lang="en-US" sz="1200" spc="-25" dirty="0">
                <a:latin typeface="DM Sans"/>
                <a:cs typeface="DM Sans"/>
              </a:rPr>
              <a:t>Annual eye and hearing tests after age 50. </a:t>
            </a:r>
            <a:endParaRPr sz="1200" dirty="0">
              <a:latin typeface="DM Sans"/>
              <a:cs typeface="DM Sans"/>
            </a:endParaRPr>
          </a:p>
        </p:txBody>
      </p:sp>
      <p:sp>
        <p:nvSpPr>
          <p:cNvPr id="19" name="object 19"/>
          <p:cNvSpPr txBox="1"/>
          <p:nvPr/>
        </p:nvSpPr>
        <p:spPr>
          <a:xfrm>
            <a:off x="5273290" y="3735900"/>
            <a:ext cx="1593850" cy="566822"/>
          </a:xfrm>
          <a:prstGeom prst="rect">
            <a:avLst/>
          </a:prstGeom>
        </p:spPr>
        <p:txBody>
          <a:bodyPr vert="horz" wrap="square" lIns="0" tIns="12700" rIns="0" bIns="0" rtlCol="0">
            <a:spAutoFit/>
          </a:bodyPr>
          <a:lstStyle/>
          <a:p>
            <a:pPr marL="12700" marR="5080" algn="ctr">
              <a:spcBef>
                <a:spcPts val="100"/>
              </a:spcBef>
            </a:pPr>
            <a:r>
              <a:rPr lang="en-US" sz="1200" dirty="0"/>
              <a:t>You can have fish oil. Monitor CBC and iron profile yearly.</a:t>
            </a:r>
            <a:endParaRPr lang="en-US" sz="1200" dirty="0">
              <a:latin typeface="DM Sans"/>
              <a:cs typeface="DM Sans"/>
            </a:endParaRPr>
          </a:p>
        </p:txBody>
      </p:sp>
      <p:sp>
        <p:nvSpPr>
          <p:cNvPr id="20" name="object 20"/>
          <p:cNvSpPr txBox="1"/>
          <p:nvPr/>
        </p:nvSpPr>
        <p:spPr>
          <a:xfrm>
            <a:off x="616555" y="5859442"/>
            <a:ext cx="1646555" cy="936154"/>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t>Maintain a balanced diet with controlled fat intake to prevent unnecessary weight gain.</a:t>
            </a:r>
            <a:endParaRPr sz="1200" dirty="0">
              <a:latin typeface="DM Sans"/>
              <a:cs typeface="DM Sans"/>
            </a:endParaRPr>
          </a:p>
        </p:txBody>
      </p:sp>
      <p:sp>
        <p:nvSpPr>
          <p:cNvPr id="21" name="object 21"/>
          <p:cNvSpPr txBox="1"/>
          <p:nvPr/>
        </p:nvSpPr>
        <p:spPr>
          <a:xfrm>
            <a:off x="2915662" y="5859442"/>
            <a:ext cx="1649730" cy="566822"/>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t>Take Vitamin B12 and folate supplementation if needed.</a:t>
            </a:r>
            <a:endParaRPr sz="1200" dirty="0">
              <a:latin typeface="DM Sans"/>
              <a:cs typeface="DM Sans"/>
            </a:endParaRPr>
          </a:p>
        </p:txBody>
      </p:sp>
      <p:grpSp>
        <p:nvGrpSpPr>
          <p:cNvPr id="27" name="object 27"/>
          <p:cNvGrpSpPr/>
          <p:nvPr/>
        </p:nvGrpSpPr>
        <p:grpSpPr>
          <a:xfrm>
            <a:off x="3539566" y="3277490"/>
            <a:ext cx="401955" cy="240665"/>
            <a:chOff x="3539566" y="3277490"/>
            <a:chExt cx="401955" cy="240665"/>
          </a:xfrm>
        </p:grpSpPr>
        <p:sp>
          <p:nvSpPr>
            <p:cNvPr id="28" name="object 28"/>
            <p:cNvSpPr/>
            <p:nvPr/>
          </p:nvSpPr>
          <p:spPr>
            <a:xfrm>
              <a:off x="3539566" y="3277490"/>
              <a:ext cx="401955" cy="240665"/>
            </a:xfrm>
            <a:custGeom>
              <a:avLst/>
              <a:gdLst/>
              <a:ahLst/>
              <a:cxnLst/>
              <a:rect l="l" t="t" r="r" b="b"/>
              <a:pathLst>
                <a:path w="401954" h="240664">
                  <a:moveTo>
                    <a:pt x="214070" y="0"/>
                  </a:moveTo>
                  <a:lnTo>
                    <a:pt x="173340" y="870"/>
                  </a:lnTo>
                  <a:lnTo>
                    <a:pt x="133833" y="12121"/>
                  </a:lnTo>
                  <a:lnTo>
                    <a:pt x="94493" y="33142"/>
                  </a:lnTo>
                  <a:lnTo>
                    <a:pt x="54267" y="63323"/>
                  </a:lnTo>
                  <a:lnTo>
                    <a:pt x="24003" y="90329"/>
                  </a:lnTo>
                  <a:lnTo>
                    <a:pt x="472" y="122886"/>
                  </a:lnTo>
                  <a:lnTo>
                    <a:pt x="368" y="123521"/>
                  </a:lnTo>
                  <a:lnTo>
                    <a:pt x="13" y="127761"/>
                  </a:lnTo>
                  <a:lnTo>
                    <a:pt x="0" y="127928"/>
                  </a:lnTo>
                  <a:lnTo>
                    <a:pt x="698" y="132004"/>
                  </a:lnTo>
                  <a:lnTo>
                    <a:pt x="2398" y="132004"/>
                  </a:lnTo>
                  <a:lnTo>
                    <a:pt x="2641" y="132652"/>
                  </a:lnTo>
                  <a:lnTo>
                    <a:pt x="6599" y="140255"/>
                  </a:lnTo>
                  <a:lnTo>
                    <a:pt x="62911" y="190105"/>
                  </a:lnTo>
                  <a:lnTo>
                    <a:pt x="106726" y="215989"/>
                  </a:lnTo>
                  <a:lnTo>
                    <a:pt x="153819" y="233987"/>
                  </a:lnTo>
                  <a:lnTo>
                    <a:pt x="201523" y="240640"/>
                  </a:lnTo>
                  <a:lnTo>
                    <a:pt x="245627" y="234601"/>
                  </a:lnTo>
                  <a:lnTo>
                    <a:pt x="289361" y="218731"/>
                  </a:lnTo>
                  <a:lnTo>
                    <a:pt x="323523" y="199754"/>
                  </a:lnTo>
                  <a:lnTo>
                    <a:pt x="213901" y="199754"/>
                  </a:lnTo>
                  <a:lnTo>
                    <a:pt x="174509" y="195972"/>
                  </a:lnTo>
                  <a:lnTo>
                    <a:pt x="173861" y="195972"/>
                  </a:lnTo>
                  <a:lnTo>
                    <a:pt x="168774" y="192596"/>
                  </a:lnTo>
                  <a:lnTo>
                    <a:pt x="130340" y="192596"/>
                  </a:lnTo>
                  <a:lnTo>
                    <a:pt x="126225" y="190653"/>
                  </a:lnTo>
                  <a:lnTo>
                    <a:pt x="122224" y="188418"/>
                  </a:lnTo>
                  <a:lnTo>
                    <a:pt x="118135" y="186373"/>
                  </a:lnTo>
                  <a:lnTo>
                    <a:pt x="80625" y="163997"/>
                  </a:lnTo>
                  <a:lnTo>
                    <a:pt x="46355" y="135992"/>
                  </a:lnTo>
                  <a:lnTo>
                    <a:pt x="42740" y="132652"/>
                  </a:lnTo>
                  <a:lnTo>
                    <a:pt x="41565" y="132004"/>
                  </a:lnTo>
                  <a:lnTo>
                    <a:pt x="37642" y="129934"/>
                  </a:lnTo>
                  <a:lnTo>
                    <a:pt x="34544" y="125007"/>
                  </a:lnTo>
                  <a:lnTo>
                    <a:pt x="36703" y="122886"/>
                  </a:lnTo>
                  <a:lnTo>
                    <a:pt x="36030" y="121065"/>
                  </a:lnTo>
                  <a:lnTo>
                    <a:pt x="35915" y="120752"/>
                  </a:lnTo>
                  <a:lnTo>
                    <a:pt x="43141" y="118009"/>
                  </a:lnTo>
                  <a:lnTo>
                    <a:pt x="48111" y="109877"/>
                  </a:lnTo>
                  <a:lnTo>
                    <a:pt x="83589" y="78210"/>
                  </a:lnTo>
                  <a:lnTo>
                    <a:pt x="115404" y="55474"/>
                  </a:lnTo>
                  <a:lnTo>
                    <a:pt x="124929" y="52058"/>
                  </a:lnTo>
                  <a:lnTo>
                    <a:pt x="159195" y="52058"/>
                  </a:lnTo>
                  <a:lnTo>
                    <a:pt x="177349" y="41590"/>
                  </a:lnTo>
                  <a:lnTo>
                    <a:pt x="215441" y="39337"/>
                  </a:lnTo>
                  <a:lnTo>
                    <a:pt x="317691" y="39337"/>
                  </a:lnTo>
                  <a:lnTo>
                    <a:pt x="314766" y="37237"/>
                  </a:lnTo>
                  <a:lnTo>
                    <a:pt x="309384" y="37237"/>
                  </a:lnTo>
                  <a:lnTo>
                    <a:pt x="309772" y="33300"/>
                  </a:lnTo>
                  <a:lnTo>
                    <a:pt x="305981" y="33300"/>
                  </a:lnTo>
                  <a:lnTo>
                    <a:pt x="303415" y="31839"/>
                  </a:lnTo>
                  <a:lnTo>
                    <a:pt x="257077" y="10119"/>
                  </a:lnTo>
                  <a:lnTo>
                    <a:pt x="214070" y="0"/>
                  </a:lnTo>
                  <a:close/>
                </a:path>
                <a:path w="401954" h="240664">
                  <a:moveTo>
                    <a:pt x="317691" y="39337"/>
                  </a:moveTo>
                  <a:lnTo>
                    <a:pt x="215441" y="39337"/>
                  </a:lnTo>
                  <a:lnTo>
                    <a:pt x="252145" y="55474"/>
                  </a:lnTo>
                  <a:lnTo>
                    <a:pt x="274066" y="83158"/>
                  </a:lnTo>
                  <a:lnTo>
                    <a:pt x="281886" y="117602"/>
                  </a:lnTo>
                  <a:lnTo>
                    <a:pt x="275384" y="152361"/>
                  </a:lnTo>
                  <a:lnTo>
                    <a:pt x="254342" y="180988"/>
                  </a:lnTo>
                  <a:lnTo>
                    <a:pt x="213901" y="199754"/>
                  </a:lnTo>
                  <a:lnTo>
                    <a:pt x="323523" y="199754"/>
                  </a:lnTo>
                  <a:lnTo>
                    <a:pt x="330330" y="195972"/>
                  </a:lnTo>
                  <a:lnTo>
                    <a:pt x="334857" y="192596"/>
                  </a:lnTo>
                  <a:lnTo>
                    <a:pt x="270294" y="192596"/>
                  </a:lnTo>
                  <a:lnTo>
                    <a:pt x="272376" y="189142"/>
                  </a:lnTo>
                  <a:lnTo>
                    <a:pt x="297683" y="145469"/>
                  </a:lnTo>
                  <a:lnTo>
                    <a:pt x="301287" y="124021"/>
                  </a:lnTo>
                  <a:lnTo>
                    <a:pt x="300440" y="106910"/>
                  </a:lnTo>
                  <a:lnTo>
                    <a:pt x="300318" y="104442"/>
                  </a:lnTo>
                  <a:lnTo>
                    <a:pt x="300228" y="102616"/>
                  </a:lnTo>
                  <a:lnTo>
                    <a:pt x="296731" y="88993"/>
                  </a:lnTo>
                  <a:lnTo>
                    <a:pt x="291325" y="76143"/>
                  </a:lnTo>
                  <a:lnTo>
                    <a:pt x="284461" y="63979"/>
                  </a:lnTo>
                  <a:lnTo>
                    <a:pt x="276593" y="52413"/>
                  </a:lnTo>
                  <a:lnTo>
                    <a:pt x="335401" y="52413"/>
                  </a:lnTo>
                  <a:lnTo>
                    <a:pt x="330144" y="48277"/>
                  </a:lnTo>
                  <a:lnTo>
                    <a:pt x="317691" y="39337"/>
                  </a:lnTo>
                  <a:close/>
                </a:path>
                <a:path w="401954" h="240664">
                  <a:moveTo>
                    <a:pt x="159195" y="52058"/>
                  </a:moveTo>
                  <a:lnTo>
                    <a:pt x="124929" y="52058"/>
                  </a:lnTo>
                  <a:lnTo>
                    <a:pt x="125298" y="52413"/>
                  </a:lnTo>
                  <a:lnTo>
                    <a:pt x="109943" y="76810"/>
                  </a:lnTo>
                  <a:lnTo>
                    <a:pt x="102338" y="100800"/>
                  </a:lnTo>
                  <a:lnTo>
                    <a:pt x="101106" y="120269"/>
                  </a:lnTo>
                  <a:lnTo>
                    <a:pt x="101056" y="121065"/>
                  </a:lnTo>
                  <a:lnTo>
                    <a:pt x="100941" y="122886"/>
                  </a:lnTo>
                  <a:lnTo>
                    <a:pt x="100901" y="123521"/>
                  </a:lnTo>
                  <a:lnTo>
                    <a:pt x="100780" y="125426"/>
                  </a:lnTo>
                  <a:lnTo>
                    <a:pt x="105243" y="149680"/>
                  </a:lnTo>
                  <a:lnTo>
                    <a:pt x="115697" y="172555"/>
                  </a:lnTo>
                  <a:lnTo>
                    <a:pt x="130340" y="192596"/>
                  </a:lnTo>
                  <a:lnTo>
                    <a:pt x="168774" y="192596"/>
                  </a:lnTo>
                  <a:lnTo>
                    <a:pt x="140757" y="173999"/>
                  </a:lnTo>
                  <a:lnTo>
                    <a:pt x="121784" y="138629"/>
                  </a:lnTo>
                  <a:lnTo>
                    <a:pt x="123667" y="95070"/>
                  </a:lnTo>
                  <a:lnTo>
                    <a:pt x="123698" y="94361"/>
                  </a:lnTo>
                  <a:lnTo>
                    <a:pt x="144427" y="60694"/>
                  </a:lnTo>
                  <a:lnTo>
                    <a:pt x="144543" y="60507"/>
                  </a:lnTo>
                  <a:lnTo>
                    <a:pt x="159195" y="52058"/>
                  </a:lnTo>
                  <a:close/>
                </a:path>
                <a:path w="401954" h="240664">
                  <a:moveTo>
                    <a:pt x="304876" y="172212"/>
                  </a:moveTo>
                  <a:lnTo>
                    <a:pt x="306019" y="175324"/>
                  </a:lnTo>
                  <a:lnTo>
                    <a:pt x="304939" y="175819"/>
                  </a:lnTo>
                  <a:lnTo>
                    <a:pt x="296411" y="180012"/>
                  </a:lnTo>
                  <a:lnTo>
                    <a:pt x="287855" y="184455"/>
                  </a:lnTo>
                  <a:lnTo>
                    <a:pt x="279179" y="188774"/>
                  </a:lnTo>
                  <a:lnTo>
                    <a:pt x="270294" y="192596"/>
                  </a:lnTo>
                  <a:lnTo>
                    <a:pt x="334857" y="192596"/>
                  </a:lnTo>
                  <a:lnTo>
                    <a:pt x="358699" y="174816"/>
                  </a:lnTo>
                  <a:lnTo>
                    <a:pt x="309257" y="174816"/>
                  </a:lnTo>
                  <a:lnTo>
                    <a:pt x="304876" y="172212"/>
                  </a:lnTo>
                  <a:close/>
                </a:path>
                <a:path w="401954" h="240664">
                  <a:moveTo>
                    <a:pt x="335401" y="52413"/>
                  </a:moveTo>
                  <a:lnTo>
                    <a:pt x="276593" y="52413"/>
                  </a:lnTo>
                  <a:lnTo>
                    <a:pt x="282040" y="54537"/>
                  </a:lnTo>
                  <a:lnTo>
                    <a:pt x="292706" y="60694"/>
                  </a:lnTo>
                  <a:lnTo>
                    <a:pt x="303710" y="67565"/>
                  </a:lnTo>
                  <a:lnTo>
                    <a:pt x="310172" y="71832"/>
                  </a:lnTo>
                  <a:lnTo>
                    <a:pt x="319418" y="79256"/>
                  </a:lnTo>
                  <a:lnTo>
                    <a:pt x="328345" y="87227"/>
                  </a:lnTo>
                  <a:lnTo>
                    <a:pt x="337339" y="95070"/>
                  </a:lnTo>
                  <a:lnTo>
                    <a:pt x="346786" y="102108"/>
                  </a:lnTo>
                  <a:lnTo>
                    <a:pt x="366473" y="124021"/>
                  </a:lnTo>
                  <a:lnTo>
                    <a:pt x="367334" y="125007"/>
                  </a:lnTo>
                  <a:lnTo>
                    <a:pt x="348030" y="144196"/>
                  </a:lnTo>
                  <a:lnTo>
                    <a:pt x="344081" y="145847"/>
                  </a:lnTo>
                  <a:lnTo>
                    <a:pt x="335312" y="153397"/>
                  </a:lnTo>
                  <a:lnTo>
                    <a:pt x="326074" y="160260"/>
                  </a:lnTo>
                  <a:lnTo>
                    <a:pt x="317133" y="167159"/>
                  </a:lnTo>
                  <a:lnTo>
                    <a:pt x="309257" y="174816"/>
                  </a:lnTo>
                  <a:lnTo>
                    <a:pt x="358699" y="174816"/>
                  </a:lnTo>
                  <a:lnTo>
                    <a:pt x="390101" y="147274"/>
                  </a:lnTo>
                  <a:lnTo>
                    <a:pt x="401582" y="127928"/>
                  </a:lnTo>
                  <a:lnTo>
                    <a:pt x="401537" y="121065"/>
                  </a:lnTo>
                  <a:lnTo>
                    <a:pt x="366128" y="78210"/>
                  </a:lnTo>
                  <a:lnTo>
                    <a:pt x="348548" y="62757"/>
                  </a:lnTo>
                  <a:lnTo>
                    <a:pt x="335401" y="52413"/>
                  </a:lnTo>
                  <a:close/>
                </a:path>
                <a:path w="401954" h="240664">
                  <a:moveTo>
                    <a:pt x="311264" y="34722"/>
                  </a:moveTo>
                  <a:lnTo>
                    <a:pt x="309384" y="37237"/>
                  </a:lnTo>
                  <a:lnTo>
                    <a:pt x="314766" y="37237"/>
                  </a:lnTo>
                  <a:lnTo>
                    <a:pt x="311264" y="34722"/>
                  </a:lnTo>
                  <a:close/>
                </a:path>
                <a:path w="401954" h="240664">
                  <a:moveTo>
                    <a:pt x="310007" y="30925"/>
                  </a:moveTo>
                  <a:lnTo>
                    <a:pt x="305981" y="33300"/>
                  </a:lnTo>
                  <a:lnTo>
                    <a:pt x="309772" y="33300"/>
                  </a:lnTo>
                  <a:lnTo>
                    <a:pt x="309916" y="31839"/>
                  </a:lnTo>
                  <a:lnTo>
                    <a:pt x="310007" y="30925"/>
                  </a:lnTo>
                  <a:close/>
                </a:path>
              </a:pathLst>
            </a:custGeom>
            <a:solidFill>
              <a:srgbClr val="E32476"/>
            </a:solidFill>
          </p:spPr>
          <p:txBody>
            <a:bodyPr wrap="square" lIns="0" tIns="0" rIns="0" bIns="0" rtlCol="0"/>
            <a:lstStyle/>
            <a:p>
              <a:endParaRPr/>
            </a:p>
          </p:txBody>
        </p:sp>
        <p:pic>
          <p:nvPicPr>
            <p:cNvPr id="29" name="object 29"/>
            <p:cNvPicPr/>
            <p:nvPr/>
          </p:nvPicPr>
          <p:blipFill>
            <a:blip r:embed="rId7" cstate="print"/>
            <a:stretch>
              <a:fillRect/>
            </a:stretch>
          </p:blipFill>
          <p:spPr>
            <a:xfrm>
              <a:off x="3693012" y="3347152"/>
              <a:ext cx="97536" cy="99554"/>
            </a:xfrm>
            <a:prstGeom prst="rect">
              <a:avLst/>
            </a:prstGeom>
          </p:spPr>
        </p:pic>
      </p:grpSp>
      <p:grpSp>
        <p:nvGrpSpPr>
          <p:cNvPr id="30" name="object 30"/>
          <p:cNvGrpSpPr/>
          <p:nvPr/>
        </p:nvGrpSpPr>
        <p:grpSpPr>
          <a:xfrm>
            <a:off x="5906282" y="3127809"/>
            <a:ext cx="328295" cy="470534"/>
            <a:chOff x="5906282" y="3127809"/>
            <a:chExt cx="328295" cy="470534"/>
          </a:xfrm>
        </p:grpSpPr>
        <p:sp>
          <p:nvSpPr>
            <p:cNvPr id="31" name="object 31"/>
            <p:cNvSpPr/>
            <p:nvPr/>
          </p:nvSpPr>
          <p:spPr>
            <a:xfrm>
              <a:off x="5906282" y="3127809"/>
              <a:ext cx="258445" cy="422909"/>
            </a:xfrm>
            <a:custGeom>
              <a:avLst/>
              <a:gdLst/>
              <a:ahLst/>
              <a:cxnLst/>
              <a:rect l="l" t="t" r="r" b="b"/>
              <a:pathLst>
                <a:path w="258445" h="422910">
                  <a:moveTo>
                    <a:pt x="46863" y="0"/>
                  </a:moveTo>
                  <a:lnTo>
                    <a:pt x="45504" y="5257"/>
                  </a:lnTo>
                  <a:lnTo>
                    <a:pt x="41122" y="3759"/>
                  </a:lnTo>
                  <a:lnTo>
                    <a:pt x="41097" y="8191"/>
                  </a:lnTo>
                  <a:lnTo>
                    <a:pt x="36093" y="6565"/>
                  </a:lnTo>
                  <a:lnTo>
                    <a:pt x="34594" y="9499"/>
                  </a:lnTo>
                  <a:lnTo>
                    <a:pt x="30861" y="8178"/>
                  </a:lnTo>
                  <a:lnTo>
                    <a:pt x="32296" y="15519"/>
                  </a:lnTo>
                  <a:lnTo>
                    <a:pt x="30111" y="12572"/>
                  </a:lnTo>
                  <a:lnTo>
                    <a:pt x="29375" y="17017"/>
                  </a:lnTo>
                  <a:lnTo>
                    <a:pt x="26517" y="15557"/>
                  </a:lnTo>
                  <a:lnTo>
                    <a:pt x="23782" y="27607"/>
                  </a:lnTo>
                  <a:lnTo>
                    <a:pt x="23252" y="40063"/>
                  </a:lnTo>
                  <a:lnTo>
                    <a:pt x="23690" y="52646"/>
                  </a:lnTo>
                  <a:lnTo>
                    <a:pt x="23863" y="65074"/>
                  </a:lnTo>
                  <a:lnTo>
                    <a:pt x="27457" y="66446"/>
                  </a:lnTo>
                  <a:lnTo>
                    <a:pt x="27419" y="71119"/>
                  </a:lnTo>
                  <a:lnTo>
                    <a:pt x="32308" y="69862"/>
                  </a:lnTo>
                  <a:lnTo>
                    <a:pt x="34124" y="68033"/>
                  </a:lnTo>
                  <a:lnTo>
                    <a:pt x="27597" y="59512"/>
                  </a:lnTo>
                  <a:lnTo>
                    <a:pt x="33769" y="61061"/>
                  </a:lnTo>
                  <a:lnTo>
                    <a:pt x="35407" y="69722"/>
                  </a:lnTo>
                  <a:lnTo>
                    <a:pt x="46977" y="69875"/>
                  </a:lnTo>
                  <a:lnTo>
                    <a:pt x="46977" y="93383"/>
                  </a:lnTo>
                  <a:lnTo>
                    <a:pt x="24244" y="93383"/>
                  </a:lnTo>
                  <a:lnTo>
                    <a:pt x="22034" y="99275"/>
                  </a:lnTo>
                  <a:lnTo>
                    <a:pt x="17653" y="97777"/>
                  </a:lnTo>
                  <a:lnTo>
                    <a:pt x="17640" y="102209"/>
                  </a:lnTo>
                  <a:lnTo>
                    <a:pt x="12623" y="100583"/>
                  </a:lnTo>
                  <a:lnTo>
                    <a:pt x="11125" y="103517"/>
                  </a:lnTo>
                  <a:lnTo>
                    <a:pt x="7391" y="102196"/>
                  </a:lnTo>
                  <a:lnTo>
                    <a:pt x="8839" y="109524"/>
                  </a:lnTo>
                  <a:lnTo>
                    <a:pt x="6654" y="106591"/>
                  </a:lnTo>
                  <a:lnTo>
                    <a:pt x="5905" y="111036"/>
                  </a:lnTo>
                  <a:lnTo>
                    <a:pt x="3048" y="109575"/>
                  </a:lnTo>
                  <a:lnTo>
                    <a:pt x="0" y="121970"/>
                  </a:lnTo>
                  <a:lnTo>
                    <a:pt x="12" y="396773"/>
                  </a:lnTo>
                  <a:lnTo>
                    <a:pt x="4445" y="400430"/>
                  </a:lnTo>
                  <a:lnTo>
                    <a:pt x="1498" y="402589"/>
                  </a:lnTo>
                  <a:lnTo>
                    <a:pt x="3073" y="406196"/>
                  </a:lnTo>
                  <a:lnTo>
                    <a:pt x="5168" y="405142"/>
                  </a:lnTo>
                  <a:lnTo>
                    <a:pt x="5930" y="409206"/>
                  </a:lnTo>
                  <a:lnTo>
                    <a:pt x="11772" y="406298"/>
                  </a:lnTo>
                  <a:lnTo>
                    <a:pt x="7391" y="413613"/>
                  </a:lnTo>
                  <a:lnTo>
                    <a:pt x="10337" y="409232"/>
                  </a:lnTo>
                  <a:lnTo>
                    <a:pt x="11785" y="413638"/>
                  </a:lnTo>
                  <a:lnTo>
                    <a:pt x="16167" y="410692"/>
                  </a:lnTo>
                  <a:lnTo>
                    <a:pt x="11785" y="418020"/>
                  </a:lnTo>
                  <a:lnTo>
                    <a:pt x="19100" y="415099"/>
                  </a:lnTo>
                  <a:lnTo>
                    <a:pt x="16192" y="419493"/>
                  </a:lnTo>
                  <a:lnTo>
                    <a:pt x="23507" y="416585"/>
                  </a:lnTo>
                  <a:lnTo>
                    <a:pt x="23520" y="422440"/>
                  </a:lnTo>
                  <a:lnTo>
                    <a:pt x="98298" y="422440"/>
                  </a:lnTo>
                  <a:lnTo>
                    <a:pt x="98323" y="406285"/>
                  </a:lnTo>
                  <a:lnTo>
                    <a:pt x="105613" y="413626"/>
                  </a:lnTo>
                  <a:lnTo>
                    <a:pt x="107429" y="408393"/>
                  </a:lnTo>
                  <a:lnTo>
                    <a:pt x="103593" y="398271"/>
                  </a:lnTo>
                  <a:lnTo>
                    <a:pt x="109893" y="397319"/>
                  </a:lnTo>
                  <a:lnTo>
                    <a:pt x="108534" y="393826"/>
                  </a:lnTo>
                  <a:lnTo>
                    <a:pt x="111480" y="394538"/>
                  </a:lnTo>
                  <a:lnTo>
                    <a:pt x="112471" y="391909"/>
                  </a:lnTo>
                  <a:lnTo>
                    <a:pt x="108902" y="390677"/>
                  </a:lnTo>
                  <a:lnTo>
                    <a:pt x="108927" y="386841"/>
                  </a:lnTo>
                  <a:lnTo>
                    <a:pt x="120116" y="382409"/>
                  </a:lnTo>
                  <a:lnTo>
                    <a:pt x="118910" y="376935"/>
                  </a:lnTo>
                  <a:lnTo>
                    <a:pt x="121742" y="378383"/>
                  </a:lnTo>
                  <a:lnTo>
                    <a:pt x="122631" y="376415"/>
                  </a:lnTo>
                  <a:lnTo>
                    <a:pt x="120192" y="371741"/>
                  </a:lnTo>
                  <a:lnTo>
                    <a:pt x="120751" y="370636"/>
                  </a:lnTo>
                  <a:lnTo>
                    <a:pt x="128841" y="365823"/>
                  </a:lnTo>
                  <a:lnTo>
                    <a:pt x="131533" y="363931"/>
                  </a:lnTo>
                  <a:lnTo>
                    <a:pt x="133108" y="364743"/>
                  </a:lnTo>
                  <a:lnTo>
                    <a:pt x="135191" y="362508"/>
                  </a:lnTo>
                  <a:lnTo>
                    <a:pt x="135077" y="359409"/>
                  </a:lnTo>
                  <a:lnTo>
                    <a:pt x="137655" y="357352"/>
                  </a:lnTo>
                  <a:lnTo>
                    <a:pt x="141008" y="359549"/>
                  </a:lnTo>
                  <a:lnTo>
                    <a:pt x="147358" y="357670"/>
                  </a:lnTo>
                  <a:lnTo>
                    <a:pt x="148005" y="353390"/>
                  </a:lnTo>
                  <a:lnTo>
                    <a:pt x="150901" y="353059"/>
                  </a:lnTo>
                  <a:lnTo>
                    <a:pt x="153162" y="354977"/>
                  </a:lnTo>
                  <a:lnTo>
                    <a:pt x="155041" y="354914"/>
                  </a:lnTo>
                  <a:lnTo>
                    <a:pt x="155067" y="351929"/>
                  </a:lnTo>
                  <a:lnTo>
                    <a:pt x="258127" y="351929"/>
                  </a:lnTo>
                  <a:lnTo>
                    <a:pt x="258127" y="304914"/>
                  </a:lnTo>
                  <a:lnTo>
                    <a:pt x="50101" y="304914"/>
                  </a:lnTo>
                  <a:lnTo>
                    <a:pt x="48374" y="303352"/>
                  </a:lnTo>
                  <a:lnTo>
                    <a:pt x="47218" y="303237"/>
                  </a:lnTo>
                  <a:lnTo>
                    <a:pt x="47840" y="300189"/>
                  </a:lnTo>
                  <a:lnTo>
                    <a:pt x="47053" y="297091"/>
                  </a:lnTo>
                  <a:lnTo>
                    <a:pt x="45921" y="265441"/>
                  </a:lnTo>
                  <a:lnTo>
                    <a:pt x="45331" y="234154"/>
                  </a:lnTo>
                  <a:lnTo>
                    <a:pt x="45538" y="202998"/>
                  </a:lnTo>
                  <a:lnTo>
                    <a:pt x="47612" y="163893"/>
                  </a:lnTo>
                  <a:lnTo>
                    <a:pt x="258127" y="163893"/>
                  </a:lnTo>
                  <a:lnTo>
                    <a:pt x="258127" y="116217"/>
                  </a:lnTo>
                  <a:lnTo>
                    <a:pt x="252857" y="115925"/>
                  </a:lnTo>
                  <a:lnTo>
                    <a:pt x="253746" y="113957"/>
                  </a:lnTo>
                  <a:lnTo>
                    <a:pt x="256667" y="113220"/>
                  </a:lnTo>
                  <a:lnTo>
                    <a:pt x="253619" y="111201"/>
                  </a:lnTo>
                  <a:lnTo>
                    <a:pt x="251472" y="110934"/>
                  </a:lnTo>
                  <a:lnTo>
                    <a:pt x="252247" y="106603"/>
                  </a:lnTo>
                  <a:lnTo>
                    <a:pt x="246405" y="109524"/>
                  </a:lnTo>
                  <a:lnTo>
                    <a:pt x="250799" y="102209"/>
                  </a:lnTo>
                  <a:lnTo>
                    <a:pt x="246418" y="106591"/>
                  </a:lnTo>
                  <a:lnTo>
                    <a:pt x="247777" y="99885"/>
                  </a:lnTo>
                  <a:lnTo>
                    <a:pt x="243408" y="103238"/>
                  </a:lnTo>
                  <a:lnTo>
                    <a:pt x="238391" y="100177"/>
                  </a:lnTo>
                  <a:lnTo>
                    <a:pt x="238023" y="93383"/>
                  </a:lnTo>
                  <a:lnTo>
                    <a:pt x="211213" y="93383"/>
                  </a:lnTo>
                  <a:lnTo>
                    <a:pt x="211213" y="69875"/>
                  </a:lnTo>
                  <a:lnTo>
                    <a:pt x="227164" y="69722"/>
                  </a:lnTo>
                  <a:lnTo>
                    <a:pt x="226352" y="64096"/>
                  </a:lnTo>
                  <a:lnTo>
                    <a:pt x="232486" y="63588"/>
                  </a:lnTo>
                  <a:lnTo>
                    <a:pt x="233705" y="60718"/>
                  </a:lnTo>
                  <a:lnTo>
                    <a:pt x="234570" y="53631"/>
                  </a:lnTo>
                  <a:lnTo>
                    <a:pt x="234927" y="41270"/>
                  </a:lnTo>
                  <a:lnTo>
                    <a:pt x="234737" y="29159"/>
                  </a:lnTo>
                  <a:lnTo>
                    <a:pt x="233959" y="22821"/>
                  </a:lnTo>
                  <a:lnTo>
                    <a:pt x="233337" y="21907"/>
                  </a:lnTo>
                  <a:lnTo>
                    <a:pt x="231444" y="21399"/>
                  </a:lnTo>
                  <a:lnTo>
                    <a:pt x="230276" y="21374"/>
                  </a:lnTo>
                  <a:lnTo>
                    <a:pt x="233197" y="19202"/>
                  </a:lnTo>
                  <a:lnTo>
                    <a:pt x="230162" y="17183"/>
                  </a:lnTo>
                  <a:lnTo>
                    <a:pt x="228015" y="16916"/>
                  </a:lnTo>
                  <a:lnTo>
                    <a:pt x="228790" y="12598"/>
                  </a:lnTo>
                  <a:lnTo>
                    <a:pt x="222948" y="15506"/>
                  </a:lnTo>
                  <a:lnTo>
                    <a:pt x="227342" y="8191"/>
                  </a:lnTo>
                  <a:lnTo>
                    <a:pt x="222948" y="12572"/>
                  </a:lnTo>
                  <a:lnTo>
                    <a:pt x="224497" y="5714"/>
                  </a:lnTo>
                  <a:lnTo>
                    <a:pt x="219125" y="9524"/>
                  </a:lnTo>
                  <a:lnTo>
                    <a:pt x="214706" y="5245"/>
                  </a:lnTo>
                  <a:lnTo>
                    <a:pt x="215214" y="1231"/>
                  </a:lnTo>
                  <a:lnTo>
                    <a:pt x="212344" y="330"/>
                  </a:lnTo>
                  <a:lnTo>
                    <a:pt x="46863" y="0"/>
                  </a:lnTo>
                  <a:close/>
                </a:path>
              </a:pathLst>
            </a:custGeom>
            <a:solidFill>
              <a:srgbClr val="E32476"/>
            </a:solidFill>
          </p:spPr>
          <p:txBody>
            <a:bodyPr wrap="square" lIns="0" tIns="0" rIns="0" bIns="0" rtlCol="0"/>
            <a:lstStyle/>
            <a:p>
              <a:endParaRPr/>
            </a:p>
          </p:txBody>
        </p:sp>
        <p:pic>
          <p:nvPicPr>
            <p:cNvPr id="32" name="object 32"/>
            <p:cNvPicPr/>
            <p:nvPr/>
          </p:nvPicPr>
          <p:blipFill>
            <a:blip r:embed="rId8" cstate="print"/>
            <a:stretch>
              <a:fillRect/>
            </a:stretch>
          </p:blipFill>
          <p:spPr>
            <a:xfrm>
              <a:off x="5976315" y="3315208"/>
              <a:ext cx="188098" cy="94018"/>
            </a:xfrm>
            <a:prstGeom prst="rect">
              <a:avLst/>
            </a:prstGeom>
          </p:spPr>
        </p:pic>
        <p:pic>
          <p:nvPicPr>
            <p:cNvPr id="33" name="object 33"/>
            <p:cNvPicPr/>
            <p:nvPr/>
          </p:nvPicPr>
          <p:blipFill>
            <a:blip r:embed="rId9" cstate="print"/>
            <a:stretch>
              <a:fillRect/>
            </a:stretch>
          </p:blipFill>
          <p:spPr>
            <a:xfrm>
              <a:off x="6037929" y="3501986"/>
              <a:ext cx="196046" cy="96035"/>
            </a:xfrm>
            <a:prstGeom prst="rect">
              <a:avLst/>
            </a:prstGeom>
          </p:spPr>
        </p:pic>
      </p:grpSp>
      <p:pic>
        <p:nvPicPr>
          <p:cNvPr id="43" name="object 43"/>
          <p:cNvPicPr/>
          <p:nvPr/>
        </p:nvPicPr>
        <p:blipFill>
          <a:blip r:embed="rId10" cstate="print"/>
          <a:stretch>
            <a:fillRect/>
          </a:stretch>
        </p:blipFill>
        <p:spPr>
          <a:xfrm>
            <a:off x="1269264" y="5307942"/>
            <a:ext cx="493378" cy="445707"/>
          </a:xfrm>
          <a:prstGeom prst="rect">
            <a:avLst/>
          </a:prstGeom>
        </p:spPr>
      </p:pic>
      <p:sp>
        <p:nvSpPr>
          <p:cNvPr id="45" name="object 22">
            <a:extLst>
              <a:ext uri="{FF2B5EF4-FFF2-40B4-BE49-F238E27FC236}">
                <a16:creationId xmlns:a16="http://schemas.microsoft.com/office/drawing/2014/main" id="{0FD6A335-C632-4644-2C3A-6926BD41C971}"/>
              </a:ext>
            </a:extLst>
          </p:cNvPr>
          <p:cNvSpPr txBox="1"/>
          <p:nvPr/>
        </p:nvSpPr>
        <p:spPr>
          <a:xfrm>
            <a:off x="690991" y="3519984"/>
            <a:ext cx="1579245" cy="1120820"/>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t>Have a lactose free diet, Post-workout meals rich in complex carbohydrates and proteins for muscle recovery.</a:t>
            </a:r>
            <a:endParaRPr sz="1200" dirty="0">
              <a:latin typeface="DM Sans"/>
              <a:cs typeface="DM Sans"/>
            </a:endParaRPr>
          </a:p>
        </p:txBody>
      </p:sp>
      <p:grpSp>
        <p:nvGrpSpPr>
          <p:cNvPr id="46" name="object 37">
            <a:extLst>
              <a:ext uri="{FF2B5EF4-FFF2-40B4-BE49-F238E27FC236}">
                <a16:creationId xmlns:a16="http://schemas.microsoft.com/office/drawing/2014/main" id="{C0E0DBEC-2CDD-28DB-46CF-DBF48C656C81}"/>
              </a:ext>
            </a:extLst>
          </p:cNvPr>
          <p:cNvGrpSpPr/>
          <p:nvPr/>
        </p:nvGrpSpPr>
        <p:grpSpPr>
          <a:xfrm>
            <a:off x="1263650" y="2984500"/>
            <a:ext cx="451484" cy="431800"/>
            <a:chOff x="5844425" y="5323958"/>
            <a:chExt cx="451484" cy="431800"/>
          </a:xfrm>
        </p:grpSpPr>
        <p:sp>
          <p:nvSpPr>
            <p:cNvPr id="47" name="object 38">
              <a:extLst>
                <a:ext uri="{FF2B5EF4-FFF2-40B4-BE49-F238E27FC236}">
                  <a16:creationId xmlns:a16="http://schemas.microsoft.com/office/drawing/2014/main" id="{53D803D1-2F78-1E89-7AD0-8F12311F4440}"/>
                </a:ext>
              </a:extLst>
            </p:cNvPr>
            <p:cNvSpPr/>
            <p:nvPr/>
          </p:nvSpPr>
          <p:spPr>
            <a:xfrm>
              <a:off x="5844425" y="5514452"/>
              <a:ext cx="451484" cy="198755"/>
            </a:xfrm>
            <a:custGeom>
              <a:avLst/>
              <a:gdLst/>
              <a:ahLst/>
              <a:cxnLst/>
              <a:rect l="l" t="t" r="r" b="b"/>
              <a:pathLst>
                <a:path w="451485" h="198754">
                  <a:moveTo>
                    <a:pt x="413415" y="0"/>
                  </a:moveTo>
                  <a:lnTo>
                    <a:pt x="414304" y="419"/>
                  </a:lnTo>
                  <a:lnTo>
                    <a:pt x="416857" y="8610"/>
                  </a:lnTo>
                  <a:lnTo>
                    <a:pt x="420311" y="17894"/>
                  </a:lnTo>
                  <a:lnTo>
                    <a:pt x="345863" y="43399"/>
                  </a:lnTo>
                  <a:lnTo>
                    <a:pt x="294882" y="48637"/>
                  </a:lnTo>
                  <a:lnTo>
                    <a:pt x="240960" y="50660"/>
                  </a:lnTo>
                  <a:lnTo>
                    <a:pt x="186915" y="49728"/>
                  </a:lnTo>
                  <a:lnTo>
                    <a:pt x="135562" y="46101"/>
                  </a:lnTo>
                  <a:lnTo>
                    <a:pt x="89717" y="40043"/>
                  </a:lnTo>
                  <a:lnTo>
                    <a:pt x="46496" y="30340"/>
                  </a:lnTo>
                  <a:lnTo>
                    <a:pt x="32288" y="26314"/>
                  </a:lnTo>
                  <a:lnTo>
                    <a:pt x="36123" y="660"/>
                  </a:lnTo>
                  <a:lnTo>
                    <a:pt x="26402" y="4370"/>
                  </a:lnTo>
                  <a:lnTo>
                    <a:pt x="15219" y="9451"/>
                  </a:lnTo>
                  <a:lnTo>
                    <a:pt x="5598" y="16148"/>
                  </a:lnTo>
                  <a:lnTo>
                    <a:pt x="563" y="24701"/>
                  </a:lnTo>
                  <a:lnTo>
                    <a:pt x="0" y="33080"/>
                  </a:lnTo>
                  <a:lnTo>
                    <a:pt x="587" y="42840"/>
                  </a:lnTo>
                  <a:lnTo>
                    <a:pt x="15155" y="102044"/>
                  </a:lnTo>
                  <a:lnTo>
                    <a:pt x="35552" y="140100"/>
                  </a:lnTo>
                  <a:lnTo>
                    <a:pt x="63216" y="173012"/>
                  </a:lnTo>
                  <a:lnTo>
                    <a:pt x="96944" y="198399"/>
                  </a:lnTo>
                  <a:lnTo>
                    <a:pt x="357840" y="197777"/>
                  </a:lnTo>
                  <a:lnTo>
                    <a:pt x="390206" y="171205"/>
                  </a:lnTo>
                  <a:lnTo>
                    <a:pt x="416899" y="138734"/>
                  </a:lnTo>
                  <a:lnTo>
                    <a:pt x="436694" y="101654"/>
                  </a:lnTo>
                  <a:lnTo>
                    <a:pt x="448365" y="61252"/>
                  </a:lnTo>
                  <a:lnTo>
                    <a:pt x="451277" y="39163"/>
                  </a:lnTo>
                  <a:lnTo>
                    <a:pt x="451055" y="27437"/>
                  </a:lnTo>
                  <a:lnTo>
                    <a:pt x="416031" y="673"/>
                  </a:lnTo>
                  <a:lnTo>
                    <a:pt x="413415" y="0"/>
                  </a:lnTo>
                  <a:close/>
                </a:path>
              </a:pathLst>
            </a:custGeom>
            <a:solidFill>
              <a:srgbClr val="E32476"/>
            </a:solidFill>
          </p:spPr>
          <p:txBody>
            <a:bodyPr wrap="square" lIns="0" tIns="0" rIns="0" bIns="0" rtlCol="0"/>
            <a:lstStyle/>
            <a:p>
              <a:endParaRPr/>
            </a:p>
          </p:txBody>
        </p:sp>
        <p:pic>
          <p:nvPicPr>
            <p:cNvPr id="48" name="object 39">
              <a:extLst>
                <a:ext uri="{FF2B5EF4-FFF2-40B4-BE49-F238E27FC236}">
                  <a16:creationId xmlns:a16="http://schemas.microsoft.com/office/drawing/2014/main" id="{59157D1E-A313-3555-8A7E-136764A7EA92}"/>
                </a:ext>
              </a:extLst>
            </p:cNvPr>
            <p:cNvPicPr/>
            <p:nvPr/>
          </p:nvPicPr>
          <p:blipFill>
            <a:blip r:embed="rId11" cstate="print"/>
            <a:stretch>
              <a:fillRect/>
            </a:stretch>
          </p:blipFill>
          <p:spPr>
            <a:xfrm>
              <a:off x="5883122" y="5341834"/>
              <a:ext cx="180682" cy="211785"/>
            </a:xfrm>
            <a:prstGeom prst="rect">
              <a:avLst/>
            </a:prstGeom>
          </p:spPr>
        </p:pic>
        <p:pic>
          <p:nvPicPr>
            <p:cNvPr id="49" name="object 40">
              <a:extLst>
                <a:ext uri="{FF2B5EF4-FFF2-40B4-BE49-F238E27FC236}">
                  <a16:creationId xmlns:a16="http://schemas.microsoft.com/office/drawing/2014/main" id="{73546D88-744A-394E-67F6-F59640E0BB0E}"/>
                </a:ext>
              </a:extLst>
            </p:cNvPr>
            <p:cNvPicPr/>
            <p:nvPr/>
          </p:nvPicPr>
          <p:blipFill>
            <a:blip r:embed="rId12" cstate="print"/>
            <a:stretch>
              <a:fillRect/>
            </a:stretch>
          </p:blipFill>
          <p:spPr>
            <a:xfrm>
              <a:off x="6092248" y="5323958"/>
              <a:ext cx="190665" cy="126936"/>
            </a:xfrm>
            <a:prstGeom prst="rect">
              <a:avLst/>
            </a:prstGeom>
          </p:spPr>
        </p:pic>
        <p:sp>
          <p:nvSpPr>
            <p:cNvPr id="50" name="object 41">
              <a:extLst>
                <a:ext uri="{FF2B5EF4-FFF2-40B4-BE49-F238E27FC236}">
                  <a16:creationId xmlns:a16="http://schemas.microsoft.com/office/drawing/2014/main" id="{876AF82E-18FA-63E7-69BD-291FE30E2783}"/>
                </a:ext>
              </a:extLst>
            </p:cNvPr>
            <p:cNvSpPr/>
            <p:nvPr/>
          </p:nvSpPr>
          <p:spPr>
            <a:xfrm>
              <a:off x="5941824" y="5734617"/>
              <a:ext cx="262255" cy="20955"/>
            </a:xfrm>
            <a:custGeom>
              <a:avLst/>
              <a:gdLst/>
              <a:ahLst/>
              <a:cxnLst/>
              <a:rect l="l" t="t" r="r" b="b"/>
              <a:pathLst>
                <a:path w="262254" h="20954">
                  <a:moveTo>
                    <a:pt x="261645" y="0"/>
                  </a:moveTo>
                  <a:lnTo>
                    <a:pt x="253" y="0"/>
                  </a:lnTo>
                  <a:lnTo>
                    <a:pt x="0" y="8636"/>
                  </a:lnTo>
                  <a:lnTo>
                    <a:pt x="6019" y="16027"/>
                  </a:lnTo>
                  <a:lnTo>
                    <a:pt x="13639" y="19316"/>
                  </a:lnTo>
                  <a:lnTo>
                    <a:pt x="243065" y="20535"/>
                  </a:lnTo>
                  <a:lnTo>
                    <a:pt x="250190" y="18321"/>
                  </a:lnTo>
                  <a:lnTo>
                    <a:pt x="256136" y="13663"/>
                  </a:lnTo>
                  <a:lnTo>
                    <a:pt x="260192" y="7307"/>
                  </a:lnTo>
                  <a:lnTo>
                    <a:pt x="261645" y="0"/>
                  </a:lnTo>
                  <a:close/>
                </a:path>
              </a:pathLst>
            </a:custGeom>
            <a:solidFill>
              <a:srgbClr val="E32476"/>
            </a:solidFill>
          </p:spPr>
          <p:txBody>
            <a:bodyPr wrap="square" lIns="0" tIns="0" rIns="0" bIns="0" rtlCol="0"/>
            <a:lstStyle/>
            <a:p>
              <a:endParaRPr/>
            </a:p>
          </p:txBody>
        </p:sp>
        <p:pic>
          <p:nvPicPr>
            <p:cNvPr id="51" name="object 42">
              <a:extLst>
                <a:ext uri="{FF2B5EF4-FFF2-40B4-BE49-F238E27FC236}">
                  <a16:creationId xmlns:a16="http://schemas.microsoft.com/office/drawing/2014/main" id="{B84896E2-19B4-4ED3-AF91-42A9D8DCEB1F}"/>
                </a:ext>
              </a:extLst>
            </p:cNvPr>
            <p:cNvPicPr/>
            <p:nvPr/>
          </p:nvPicPr>
          <p:blipFill>
            <a:blip r:embed="rId13" cstate="print"/>
            <a:stretch>
              <a:fillRect/>
            </a:stretch>
          </p:blipFill>
          <p:spPr>
            <a:xfrm>
              <a:off x="6041043" y="5403737"/>
              <a:ext cx="233260" cy="149660"/>
            </a:xfrm>
            <a:prstGeom prst="rect">
              <a:avLst/>
            </a:prstGeom>
          </p:spPr>
        </p:pic>
      </p:grpSp>
      <p:pic>
        <p:nvPicPr>
          <p:cNvPr id="57" name="Picture 56">
            <a:extLst>
              <a:ext uri="{FF2B5EF4-FFF2-40B4-BE49-F238E27FC236}">
                <a16:creationId xmlns:a16="http://schemas.microsoft.com/office/drawing/2014/main" id="{CCCB7441-DD25-E9ED-BAC5-1ECC08DAB38B}"/>
              </a:ext>
            </a:extLst>
          </p:cNvPr>
          <p:cNvPicPr>
            <a:picLocks noChangeAspect="1"/>
          </p:cNvPicPr>
          <p:nvPr/>
        </p:nvPicPr>
        <p:blipFill>
          <a:blip r:embed="rId14">
            <a:clrChange>
              <a:clrFrom>
                <a:srgbClr val="B8B9B9">
                  <a:alpha val="80000"/>
                </a:srgbClr>
              </a:clrFrom>
              <a:clrTo>
                <a:srgbClr val="B8B9B9">
                  <a:alpha val="0"/>
                </a:srgbClr>
              </a:clrTo>
            </a:clrChange>
          </a:blip>
          <a:stretch>
            <a:fillRect/>
          </a:stretch>
        </p:blipFill>
        <p:spPr>
          <a:xfrm>
            <a:off x="5683250" y="5194300"/>
            <a:ext cx="762000" cy="735724"/>
          </a:xfrm>
          <a:prstGeom prst="rect">
            <a:avLst/>
          </a:prstGeom>
        </p:spPr>
      </p:pic>
      <p:sp>
        <p:nvSpPr>
          <p:cNvPr id="58" name="object 23">
            <a:extLst>
              <a:ext uri="{FF2B5EF4-FFF2-40B4-BE49-F238E27FC236}">
                <a16:creationId xmlns:a16="http://schemas.microsoft.com/office/drawing/2014/main" id="{EF5B3796-AAB5-145D-8279-AA12FA76FE02}"/>
              </a:ext>
            </a:extLst>
          </p:cNvPr>
          <p:cNvSpPr txBox="1"/>
          <p:nvPr/>
        </p:nvSpPr>
        <p:spPr>
          <a:xfrm>
            <a:off x="5149850" y="5880100"/>
            <a:ext cx="1845310" cy="756920"/>
          </a:xfrm>
          <a:prstGeom prst="rect">
            <a:avLst/>
          </a:prstGeom>
        </p:spPr>
        <p:txBody>
          <a:bodyPr vert="horz" wrap="square" lIns="0" tIns="12700" rIns="0" bIns="0" rtlCol="0">
            <a:spAutoFit/>
          </a:bodyPr>
          <a:lstStyle/>
          <a:p>
            <a:pPr marL="12065" marR="5080" algn="ctr">
              <a:lnSpc>
                <a:spcPct val="100000"/>
              </a:lnSpc>
              <a:spcBef>
                <a:spcPts val="100"/>
              </a:spcBef>
            </a:pPr>
            <a:r>
              <a:rPr lang="en-US" sz="1200" dirty="0"/>
              <a:t>Prefer exercises like brisk walking and strength training with lighter weights.</a:t>
            </a:r>
            <a:endParaRPr sz="1200" dirty="0">
              <a:latin typeface="DM Sans"/>
              <a:cs typeface="DM Sans"/>
            </a:endParaRPr>
          </a:p>
        </p:txBody>
      </p:sp>
      <p:pic>
        <p:nvPicPr>
          <p:cNvPr id="60" name="Picture 59">
            <a:extLst>
              <a:ext uri="{FF2B5EF4-FFF2-40B4-BE49-F238E27FC236}">
                <a16:creationId xmlns:a16="http://schemas.microsoft.com/office/drawing/2014/main" id="{08586084-7261-FA16-55E8-7996F9562446}"/>
              </a:ext>
            </a:extLst>
          </p:cNvPr>
          <p:cNvPicPr>
            <a:picLocks noChangeAspect="1"/>
          </p:cNvPicPr>
          <p:nvPr/>
        </p:nvPicPr>
        <p:blipFill>
          <a:blip r:embed="rId15"/>
          <a:stretch>
            <a:fillRect/>
          </a:stretch>
        </p:blipFill>
        <p:spPr>
          <a:xfrm>
            <a:off x="3473450" y="5346700"/>
            <a:ext cx="552824" cy="457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907367078"/>
              </p:ext>
            </p:extLst>
          </p:nvPr>
        </p:nvGraphicFramePr>
        <p:xfrm>
          <a:off x="408265" y="2316186"/>
          <a:ext cx="6722785" cy="6892289"/>
        </p:xfrm>
        <a:graphic>
          <a:graphicData uri="http://schemas.openxmlformats.org/drawingml/2006/table">
            <a:tbl>
              <a:tblPr firstRow="1" bandRow="1">
                <a:tableStyleId>{2D5ABB26-0587-4C30-8999-92F81FD0307C}</a:tableStyleId>
              </a:tblPr>
              <a:tblGrid>
                <a:gridCol w="2206800">
                  <a:extLst>
                    <a:ext uri="{9D8B030D-6E8A-4147-A177-3AD203B41FA5}">
                      <a16:colId xmlns:a16="http://schemas.microsoft.com/office/drawing/2014/main" val="20000"/>
                    </a:ext>
                  </a:extLst>
                </a:gridCol>
                <a:gridCol w="4515985">
                  <a:extLst>
                    <a:ext uri="{9D8B030D-6E8A-4147-A177-3AD203B41FA5}">
                      <a16:colId xmlns:a16="http://schemas.microsoft.com/office/drawing/2014/main" val="20001"/>
                    </a:ext>
                  </a:extLst>
                </a:gridCol>
              </a:tblGrid>
              <a:tr h="473709">
                <a:tc>
                  <a:txBody>
                    <a:bodyPr/>
                    <a:lstStyle/>
                    <a:p>
                      <a:pPr marL="229235">
                        <a:lnSpc>
                          <a:spcPts val="2680"/>
                        </a:lnSpc>
                      </a:pPr>
                      <a:r>
                        <a:rPr sz="2300" b="1" spc="-10" dirty="0">
                          <a:solidFill>
                            <a:srgbClr val="00A69C"/>
                          </a:solidFill>
                          <a:latin typeface="DM Sans"/>
                          <a:cs typeface="DM Sans"/>
                        </a:rPr>
                        <a:t>CONDITION</a:t>
                      </a:r>
                      <a:endParaRPr sz="2300" dirty="0">
                        <a:latin typeface="DM Sans"/>
                        <a:cs typeface="DM Sans"/>
                      </a:endParaRPr>
                    </a:p>
                  </a:txBody>
                  <a:tcPr marL="0" marR="0" marT="0" marB="0">
                    <a:lnR w="19050">
                      <a:solidFill>
                        <a:srgbClr val="6D6E70"/>
                      </a:solidFill>
                      <a:prstDash val="solid"/>
                    </a:lnR>
                    <a:lnB w="19050">
                      <a:solidFill>
                        <a:srgbClr val="6D6E70"/>
                      </a:solidFill>
                      <a:prstDash val="solid"/>
                    </a:lnB>
                  </a:tcPr>
                </a:tc>
                <a:tc>
                  <a:txBody>
                    <a:bodyPr/>
                    <a:lstStyle/>
                    <a:p>
                      <a:pPr marL="277495">
                        <a:lnSpc>
                          <a:spcPts val="2680"/>
                        </a:lnSpc>
                      </a:pPr>
                      <a:r>
                        <a:rPr sz="2300" b="1" spc="-10" dirty="0">
                          <a:solidFill>
                            <a:srgbClr val="00A69C"/>
                          </a:solidFill>
                          <a:latin typeface="DM Sans"/>
                          <a:cs typeface="DM Sans"/>
                        </a:rPr>
                        <a:t>BIOMARKERS</a:t>
                      </a:r>
                      <a:endParaRPr sz="2300">
                        <a:latin typeface="DM Sans"/>
                        <a:cs typeface="DM Sans"/>
                      </a:endParaRPr>
                    </a:p>
                  </a:txBody>
                  <a:tcPr marL="0" marR="0" marT="0" marB="0">
                    <a:lnL w="19050">
                      <a:solidFill>
                        <a:srgbClr val="6D6E70"/>
                      </a:solidFill>
                      <a:prstDash val="solid"/>
                    </a:lnL>
                    <a:lnB w="19050">
                      <a:solidFill>
                        <a:srgbClr val="6D6E70"/>
                      </a:solidFill>
                      <a:prstDash val="solid"/>
                    </a:lnB>
                  </a:tcPr>
                </a:tc>
                <a:extLst>
                  <a:ext uri="{0D108BD9-81ED-4DB2-BD59-A6C34878D82A}">
                    <a16:rowId xmlns:a16="http://schemas.microsoft.com/office/drawing/2014/main" val="10000"/>
                  </a:ext>
                </a:extLst>
              </a:tr>
              <a:tr h="907415">
                <a:tc>
                  <a:txBody>
                    <a:bodyPr/>
                    <a:lstStyle/>
                    <a:p>
                      <a:pPr>
                        <a:lnSpc>
                          <a:spcPct val="100000"/>
                        </a:lnSpc>
                        <a:spcBef>
                          <a:spcPts val="675"/>
                        </a:spcBef>
                      </a:pPr>
                      <a:endParaRPr sz="1700">
                        <a:latin typeface="Times New Roman"/>
                        <a:cs typeface="Times New Roman"/>
                      </a:endParaRPr>
                    </a:p>
                    <a:p>
                      <a:pPr marL="213360">
                        <a:lnSpc>
                          <a:spcPct val="100000"/>
                        </a:lnSpc>
                        <a:spcBef>
                          <a:spcPts val="5"/>
                        </a:spcBef>
                      </a:pPr>
                      <a:r>
                        <a:rPr sz="1700" b="1" dirty="0">
                          <a:latin typeface="DM Sans SemiBold"/>
                          <a:cs typeface="DM Sans SemiBold"/>
                        </a:rPr>
                        <a:t>Obesity</a:t>
                      </a:r>
                      <a:r>
                        <a:rPr sz="1700" b="1" spc="130" dirty="0">
                          <a:latin typeface="DM Sans SemiBold"/>
                          <a:cs typeface="DM Sans SemiBold"/>
                        </a:rPr>
                        <a:t> </a:t>
                      </a:r>
                      <a:r>
                        <a:rPr sz="1700" b="1" spc="-20" dirty="0">
                          <a:latin typeface="DM Sans SemiBold"/>
                          <a:cs typeface="DM Sans SemiBold"/>
                        </a:rPr>
                        <a:t>Risk</a:t>
                      </a:r>
                      <a:endParaRPr sz="1700">
                        <a:latin typeface="DM Sans SemiBold"/>
                        <a:cs typeface="DM Sans SemiBold"/>
                      </a:endParaRPr>
                    </a:p>
                  </a:txBody>
                  <a:tcPr marL="0" marR="0" marT="85725" marB="0">
                    <a:lnR w="19050">
                      <a:solidFill>
                        <a:srgbClr val="6D6E70"/>
                      </a:solidFill>
                      <a:prstDash val="solid"/>
                    </a:lnR>
                    <a:lnT w="19050">
                      <a:solidFill>
                        <a:srgbClr val="6D6E70"/>
                      </a:solidFill>
                      <a:prstDash val="solid"/>
                    </a:lnT>
                    <a:lnB w="19050">
                      <a:solidFill>
                        <a:srgbClr val="58595B"/>
                      </a:solidFill>
                      <a:prstDash val="solid"/>
                    </a:lnB>
                    <a:solidFill>
                      <a:srgbClr val="D0DDEF"/>
                    </a:solidFill>
                  </a:tcPr>
                </a:tc>
                <a:tc>
                  <a:txBody>
                    <a:bodyPr/>
                    <a:lstStyle/>
                    <a:p>
                      <a:pPr marL="277495" marR="590550">
                        <a:lnSpc>
                          <a:spcPts val="1450"/>
                        </a:lnSpc>
                        <a:spcBef>
                          <a:spcPts val="1400"/>
                        </a:spcBef>
                      </a:pPr>
                      <a:r>
                        <a:rPr sz="1300" i="1" dirty="0">
                          <a:latin typeface="DM Sans"/>
                          <a:cs typeface="DM Sans"/>
                        </a:rPr>
                        <a:t>FTO,</a:t>
                      </a:r>
                      <a:r>
                        <a:rPr sz="1300" i="1" spc="-45" dirty="0">
                          <a:latin typeface="DM Sans"/>
                          <a:cs typeface="DM Sans"/>
                        </a:rPr>
                        <a:t> </a:t>
                      </a:r>
                      <a:r>
                        <a:rPr sz="1300" i="1" dirty="0">
                          <a:latin typeface="DM Sans"/>
                          <a:cs typeface="DM Sans"/>
                        </a:rPr>
                        <a:t>PCSK1,</a:t>
                      </a:r>
                      <a:r>
                        <a:rPr sz="1300" i="1" spc="-45" dirty="0">
                          <a:latin typeface="DM Sans"/>
                          <a:cs typeface="DM Sans"/>
                        </a:rPr>
                        <a:t> </a:t>
                      </a:r>
                      <a:r>
                        <a:rPr sz="1300" i="1" dirty="0">
                          <a:latin typeface="DM Sans"/>
                          <a:cs typeface="DM Sans"/>
                        </a:rPr>
                        <a:t>MC4R,</a:t>
                      </a:r>
                      <a:r>
                        <a:rPr sz="1300" i="1" spc="-45" dirty="0">
                          <a:latin typeface="DM Sans"/>
                          <a:cs typeface="DM Sans"/>
                        </a:rPr>
                        <a:t> </a:t>
                      </a:r>
                      <a:r>
                        <a:rPr sz="1300" i="1" dirty="0">
                          <a:latin typeface="DM Sans"/>
                          <a:cs typeface="DM Sans"/>
                        </a:rPr>
                        <a:t>LEPR,</a:t>
                      </a:r>
                      <a:r>
                        <a:rPr sz="1300" i="1" spc="-45" dirty="0">
                          <a:latin typeface="DM Sans"/>
                          <a:cs typeface="DM Sans"/>
                        </a:rPr>
                        <a:t> </a:t>
                      </a:r>
                      <a:r>
                        <a:rPr sz="1300" i="1" spc="-20" dirty="0">
                          <a:latin typeface="DM Sans"/>
                          <a:cs typeface="DM Sans"/>
                        </a:rPr>
                        <a:t>LEP,</a:t>
                      </a:r>
                      <a:r>
                        <a:rPr sz="1300" i="1" spc="-45" dirty="0">
                          <a:latin typeface="DM Sans"/>
                          <a:cs typeface="DM Sans"/>
                        </a:rPr>
                        <a:t> </a:t>
                      </a:r>
                      <a:r>
                        <a:rPr sz="1300" i="1" spc="-10" dirty="0">
                          <a:latin typeface="DM Sans"/>
                          <a:cs typeface="DM Sans"/>
                        </a:rPr>
                        <a:t>FABP2,</a:t>
                      </a:r>
                      <a:r>
                        <a:rPr sz="1300" i="1" spc="-45" dirty="0">
                          <a:latin typeface="DM Sans"/>
                          <a:cs typeface="DM Sans"/>
                        </a:rPr>
                        <a:t> </a:t>
                      </a:r>
                      <a:r>
                        <a:rPr sz="1300" i="1" dirty="0">
                          <a:latin typeface="DM Sans"/>
                          <a:cs typeface="DM Sans"/>
                        </a:rPr>
                        <a:t>ENPP1,</a:t>
                      </a:r>
                      <a:r>
                        <a:rPr sz="1300" i="1" spc="-45" dirty="0">
                          <a:latin typeface="DM Sans"/>
                          <a:cs typeface="DM Sans"/>
                        </a:rPr>
                        <a:t> </a:t>
                      </a:r>
                      <a:r>
                        <a:rPr sz="1300" i="1" spc="-10" dirty="0">
                          <a:latin typeface="DM Sans"/>
                          <a:cs typeface="DM Sans"/>
                        </a:rPr>
                        <a:t>POMC, </a:t>
                      </a:r>
                      <a:r>
                        <a:rPr sz="1300" i="1" dirty="0">
                          <a:latin typeface="DM Sans"/>
                          <a:cs typeface="DM Sans"/>
                        </a:rPr>
                        <a:t>KSR2,</a:t>
                      </a:r>
                      <a:r>
                        <a:rPr sz="1300" i="1" spc="-40" dirty="0">
                          <a:latin typeface="DM Sans"/>
                          <a:cs typeface="DM Sans"/>
                        </a:rPr>
                        <a:t> </a:t>
                      </a:r>
                      <a:r>
                        <a:rPr sz="1300" i="1" dirty="0">
                          <a:latin typeface="DM Sans"/>
                          <a:cs typeface="DM Sans"/>
                        </a:rPr>
                        <a:t>BDNF,</a:t>
                      </a:r>
                      <a:r>
                        <a:rPr sz="1300" i="1" spc="-40" dirty="0">
                          <a:latin typeface="DM Sans"/>
                          <a:cs typeface="DM Sans"/>
                        </a:rPr>
                        <a:t> </a:t>
                      </a:r>
                      <a:r>
                        <a:rPr sz="1300" i="1" dirty="0">
                          <a:latin typeface="DM Sans"/>
                          <a:cs typeface="DM Sans"/>
                        </a:rPr>
                        <a:t>SH2B1,</a:t>
                      </a:r>
                      <a:r>
                        <a:rPr sz="1300" i="1" spc="-35" dirty="0">
                          <a:latin typeface="DM Sans"/>
                          <a:cs typeface="DM Sans"/>
                        </a:rPr>
                        <a:t> </a:t>
                      </a:r>
                      <a:r>
                        <a:rPr sz="1300" i="1" spc="-10" dirty="0">
                          <a:latin typeface="DM Sans"/>
                          <a:cs typeface="DM Sans"/>
                        </a:rPr>
                        <a:t>ADCY3,</a:t>
                      </a:r>
                      <a:r>
                        <a:rPr sz="1300" i="1" spc="-40" dirty="0">
                          <a:latin typeface="DM Sans"/>
                          <a:cs typeface="DM Sans"/>
                        </a:rPr>
                        <a:t> </a:t>
                      </a:r>
                      <a:r>
                        <a:rPr sz="1300" i="1" dirty="0">
                          <a:latin typeface="DM Sans"/>
                          <a:cs typeface="DM Sans"/>
                        </a:rPr>
                        <a:t>ADRB3,</a:t>
                      </a:r>
                      <a:r>
                        <a:rPr sz="1300" i="1" spc="-40" dirty="0">
                          <a:latin typeface="DM Sans"/>
                          <a:cs typeface="DM Sans"/>
                        </a:rPr>
                        <a:t> </a:t>
                      </a:r>
                      <a:r>
                        <a:rPr sz="1300" i="1" dirty="0">
                          <a:latin typeface="DM Sans"/>
                          <a:cs typeface="DM Sans"/>
                        </a:rPr>
                        <a:t>GHRL,</a:t>
                      </a:r>
                      <a:r>
                        <a:rPr sz="1300" i="1" spc="-35" dirty="0">
                          <a:latin typeface="DM Sans"/>
                          <a:cs typeface="DM Sans"/>
                        </a:rPr>
                        <a:t> </a:t>
                      </a:r>
                      <a:r>
                        <a:rPr sz="1300" i="1" spc="-10" dirty="0">
                          <a:latin typeface="DM Sans"/>
                          <a:cs typeface="DM Sans"/>
                        </a:rPr>
                        <a:t>CEP19, </a:t>
                      </a:r>
                      <a:r>
                        <a:rPr sz="1300" i="1" dirty="0">
                          <a:latin typeface="DM Sans"/>
                          <a:cs typeface="DM Sans"/>
                        </a:rPr>
                        <a:t>ABCC8,</a:t>
                      </a:r>
                      <a:r>
                        <a:rPr sz="1300" i="1" spc="-40" dirty="0">
                          <a:latin typeface="DM Sans"/>
                          <a:cs typeface="DM Sans"/>
                        </a:rPr>
                        <a:t> </a:t>
                      </a:r>
                      <a:r>
                        <a:rPr sz="1300" i="1" dirty="0">
                          <a:latin typeface="DM Sans"/>
                          <a:cs typeface="DM Sans"/>
                        </a:rPr>
                        <a:t>MYH9,</a:t>
                      </a:r>
                      <a:r>
                        <a:rPr sz="1300" i="1" spc="-35" dirty="0">
                          <a:latin typeface="DM Sans"/>
                          <a:cs typeface="DM Sans"/>
                        </a:rPr>
                        <a:t> </a:t>
                      </a:r>
                      <a:r>
                        <a:rPr sz="1300" i="1" dirty="0">
                          <a:latin typeface="DM Sans"/>
                          <a:cs typeface="DM Sans"/>
                        </a:rPr>
                        <a:t>SIM1,</a:t>
                      </a:r>
                      <a:r>
                        <a:rPr sz="1300" i="1" spc="-40" dirty="0">
                          <a:latin typeface="DM Sans"/>
                          <a:cs typeface="DM Sans"/>
                        </a:rPr>
                        <a:t> </a:t>
                      </a:r>
                      <a:r>
                        <a:rPr sz="1300" i="1" spc="-10" dirty="0">
                          <a:latin typeface="DM Sans"/>
                          <a:cs typeface="DM Sans"/>
                        </a:rPr>
                        <a:t>NTRK2</a:t>
                      </a:r>
                      <a:endParaRPr sz="1300">
                        <a:latin typeface="DM Sans"/>
                        <a:cs typeface="DM Sans"/>
                      </a:endParaRPr>
                    </a:p>
                  </a:txBody>
                  <a:tcPr marL="0" marR="0" marT="177800" marB="0">
                    <a:lnL w="19050">
                      <a:solidFill>
                        <a:srgbClr val="6D6E70"/>
                      </a:solidFill>
                      <a:prstDash val="solid"/>
                    </a:lnL>
                    <a:lnT w="19050">
                      <a:solidFill>
                        <a:srgbClr val="6D6E70"/>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1"/>
                  </a:ext>
                </a:extLst>
              </a:tr>
              <a:tr h="786130">
                <a:tc>
                  <a:txBody>
                    <a:bodyPr/>
                    <a:lstStyle/>
                    <a:p>
                      <a:pPr marL="213360" marR="954405">
                        <a:lnSpc>
                          <a:spcPct val="102099"/>
                        </a:lnSpc>
                        <a:spcBef>
                          <a:spcPts val="990"/>
                        </a:spcBef>
                      </a:pPr>
                      <a:r>
                        <a:rPr sz="1700" b="1" spc="-10" dirty="0">
                          <a:latin typeface="DM Sans SemiBold"/>
                          <a:cs typeface="DM Sans SemiBold"/>
                        </a:rPr>
                        <a:t>Insulin Sensitivity</a:t>
                      </a:r>
                      <a:endParaRPr sz="1700">
                        <a:latin typeface="DM Sans SemiBold"/>
                        <a:cs typeface="DM Sans SemiBold"/>
                      </a:endParaRPr>
                    </a:p>
                  </a:txBody>
                  <a:tcPr marL="0" marR="0" marT="125730"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250825">
                        <a:lnSpc>
                          <a:spcPts val="1450"/>
                        </a:lnSpc>
                        <a:spcBef>
                          <a:spcPts val="830"/>
                        </a:spcBef>
                      </a:pPr>
                      <a:r>
                        <a:rPr sz="1300" i="1" dirty="0">
                          <a:latin typeface="DM Sans"/>
                          <a:cs typeface="DM Sans"/>
                        </a:rPr>
                        <a:t>HNF1A,</a:t>
                      </a:r>
                      <a:r>
                        <a:rPr sz="1300" i="1" spc="-35" dirty="0">
                          <a:latin typeface="DM Sans"/>
                          <a:cs typeface="DM Sans"/>
                        </a:rPr>
                        <a:t> </a:t>
                      </a:r>
                      <a:r>
                        <a:rPr sz="1300" i="1" dirty="0">
                          <a:latin typeface="DM Sans"/>
                          <a:cs typeface="DM Sans"/>
                        </a:rPr>
                        <a:t>HNF4A,</a:t>
                      </a:r>
                      <a:r>
                        <a:rPr sz="1300" i="1" spc="-30" dirty="0">
                          <a:latin typeface="DM Sans"/>
                          <a:cs typeface="DM Sans"/>
                        </a:rPr>
                        <a:t> </a:t>
                      </a:r>
                      <a:r>
                        <a:rPr sz="1300" i="1" dirty="0">
                          <a:latin typeface="DM Sans"/>
                          <a:cs typeface="DM Sans"/>
                        </a:rPr>
                        <a:t>HNF1B,</a:t>
                      </a:r>
                      <a:r>
                        <a:rPr sz="1300" i="1" spc="-30" dirty="0">
                          <a:latin typeface="DM Sans"/>
                          <a:cs typeface="DM Sans"/>
                        </a:rPr>
                        <a:t> </a:t>
                      </a:r>
                      <a:r>
                        <a:rPr sz="1300" i="1" dirty="0">
                          <a:latin typeface="DM Sans"/>
                          <a:cs typeface="DM Sans"/>
                        </a:rPr>
                        <a:t>IPF1,</a:t>
                      </a:r>
                      <a:r>
                        <a:rPr sz="1300" i="1" spc="-35" dirty="0">
                          <a:latin typeface="DM Sans"/>
                          <a:cs typeface="DM Sans"/>
                        </a:rPr>
                        <a:t> </a:t>
                      </a:r>
                      <a:r>
                        <a:rPr sz="1300" i="1" dirty="0">
                          <a:latin typeface="DM Sans"/>
                          <a:cs typeface="DM Sans"/>
                        </a:rPr>
                        <a:t>NEUROD1,</a:t>
                      </a:r>
                      <a:r>
                        <a:rPr sz="1300" i="1" spc="-30" dirty="0">
                          <a:latin typeface="DM Sans"/>
                          <a:cs typeface="DM Sans"/>
                        </a:rPr>
                        <a:t> </a:t>
                      </a:r>
                      <a:r>
                        <a:rPr sz="1300" i="1" dirty="0">
                          <a:latin typeface="DM Sans"/>
                          <a:cs typeface="DM Sans"/>
                        </a:rPr>
                        <a:t>INS,</a:t>
                      </a:r>
                      <a:r>
                        <a:rPr sz="1300" i="1" spc="-30" dirty="0">
                          <a:latin typeface="DM Sans"/>
                          <a:cs typeface="DM Sans"/>
                        </a:rPr>
                        <a:t> </a:t>
                      </a:r>
                      <a:r>
                        <a:rPr sz="1300" i="1" dirty="0">
                          <a:latin typeface="DM Sans"/>
                          <a:cs typeface="DM Sans"/>
                        </a:rPr>
                        <a:t>ENPP1,</a:t>
                      </a:r>
                      <a:r>
                        <a:rPr sz="1300" i="1" spc="-35" dirty="0">
                          <a:latin typeface="DM Sans"/>
                          <a:cs typeface="DM Sans"/>
                        </a:rPr>
                        <a:t> </a:t>
                      </a:r>
                      <a:r>
                        <a:rPr sz="1300" i="1" spc="-10" dirty="0">
                          <a:latin typeface="DM Sans"/>
                          <a:cs typeface="DM Sans"/>
                        </a:rPr>
                        <a:t>LEPR, </a:t>
                      </a:r>
                      <a:r>
                        <a:rPr sz="1300" i="1" dirty="0">
                          <a:latin typeface="DM Sans"/>
                          <a:cs typeface="DM Sans"/>
                        </a:rPr>
                        <a:t>PCSK1,</a:t>
                      </a:r>
                      <a:r>
                        <a:rPr sz="1300" i="1" spc="-45" dirty="0">
                          <a:latin typeface="DM Sans"/>
                          <a:cs typeface="DM Sans"/>
                        </a:rPr>
                        <a:t> </a:t>
                      </a:r>
                      <a:r>
                        <a:rPr sz="1300" i="1" dirty="0">
                          <a:latin typeface="DM Sans"/>
                          <a:cs typeface="DM Sans"/>
                        </a:rPr>
                        <a:t>GCK,</a:t>
                      </a:r>
                      <a:r>
                        <a:rPr sz="1300" i="1" spc="-45" dirty="0">
                          <a:latin typeface="DM Sans"/>
                          <a:cs typeface="DM Sans"/>
                        </a:rPr>
                        <a:t> </a:t>
                      </a:r>
                      <a:r>
                        <a:rPr sz="1300" i="1" spc="-35" dirty="0">
                          <a:latin typeface="DM Sans"/>
                          <a:cs typeface="DM Sans"/>
                        </a:rPr>
                        <a:t>AGPAT2,</a:t>
                      </a:r>
                      <a:r>
                        <a:rPr sz="1300" i="1" spc="-45" dirty="0">
                          <a:latin typeface="DM Sans"/>
                          <a:cs typeface="DM Sans"/>
                        </a:rPr>
                        <a:t> </a:t>
                      </a:r>
                      <a:r>
                        <a:rPr sz="1300" i="1" dirty="0">
                          <a:latin typeface="DM Sans"/>
                          <a:cs typeface="DM Sans"/>
                        </a:rPr>
                        <a:t>BSCL2,</a:t>
                      </a:r>
                      <a:r>
                        <a:rPr sz="1300" i="1" spc="-45" dirty="0">
                          <a:latin typeface="DM Sans"/>
                          <a:cs typeface="DM Sans"/>
                        </a:rPr>
                        <a:t> </a:t>
                      </a:r>
                      <a:r>
                        <a:rPr sz="1300" i="1" spc="-25" dirty="0">
                          <a:latin typeface="DM Sans"/>
                          <a:cs typeface="DM Sans"/>
                        </a:rPr>
                        <a:t>CAV1,</a:t>
                      </a:r>
                      <a:r>
                        <a:rPr sz="1300" i="1" spc="-45" dirty="0">
                          <a:latin typeface="DM Sans"/>
                          <a:cs typeface="DM Sans"/>
                        </a:rPr>
                        <a:t> </a:t>
                      </a:r>
                      <a:r>
                        <a:rPr sz="1300" i="1" dirty="0">
                          <a:latin typeface="DM Sans"/>
                          <a:cs typeface="DM Sans"/>
                        </a:rPr>
                        <a:t>PTRF,</a:t>
                      </a:r>
                      <a:r>
                        <a:rPr sz="1300" i="1" spc="-45" dirty="0">
                          <a:latin typeface="DM Sans"/>
                          <a:cs typeface="DM Sans"/>
                        </a:rPr>
                        <a:t> </a:t>
                      </a:r>
                      <a:r>
                        <a:rPr sz="1300" i="1" dirty="0">
                          <a:latin typeface="DM Sans"/>
                          <a:cs typeface="DM Sans"/>
                        </a:rPr>
                        <a:t>LMNA,</a:t>
                      </a:r>
                      <a:r>
                        <a:rPr sz="1300" i="1" spc="-45" dirty="0">
                          <a:latin typeface="DM Sans"/>
                          <a:cs typeface="DM Sans"/>
                        </a:rPr>
                        <a:t> </a:t>
                      </a:r>
                      <a:r>
                        <a:rPr sz="1300" i="1" spc="-10" dirty="0">
                          <a:latin typeface="DM Sans"/>
                          <a:cs typeface="DM Sans"/>
                        </a:rPr>
                        <a:t>PPARG, </a:t>
                      </a:r>
                      <a:r>
                        <a:rPr sz="1300" i="1" dirty="0">
                          <a:latin typeface="DM Sans"/>
                          <a:cs typeface="DM Sans"/>
                        </a:rPr>
                        <a:t>CIDEC,</a:t>
                      </a:r>
                      <a:r>
                        <a:rPr sz="1300" i="1" spc="-40" dirty="0">
                          <a:latin typeface="DM Sans"/>
                          <a:cs typeface="DM Sans"/>
                        </a:rPr>
                        <a:t> </a:t>
                      </a:r>
                      <a:r>
                        <a:rPr sz="1300" i="1" spc="-10" dirty="0">
                          <a:latin typeface="DM Sans"/>
                          <a:cs typeface="DM Sans"/>
                        </a:rPr>
                        <a:t>ZMPSTE24,</a:t>
                      </a:r>
                      <a:r>
                        <a:rPr sz="1300" i="1" spc="-35" dirty="0">
                          <a:latin typeface="DM Sans"/>
                          <a:cs typeface="DM Sans"/>
                        </a:rPr>
                        <a:t> </a:t>
                      </a:r>
                      <a:r>
                        <a:rPr sz="1300" i="1" spc="-20" dirty="0">
                          <a:latin typeface="DM Sans"/>
                          <a:cs typeface="DM Sans"/>
                        </a:rPr>
                        <a:t>AKT2</a:t>
                      </a:r>
                      <a:endParaRPr sz="1300">
                        <a:latin typeface="DM Sans"/>
                        <a:cs typeface="DM Sans"/>
                      </a:endParaRPr>
                    </a:p>
                  </a:txBody>
                  <a:tcPr marL="0" marR="0" marT="105410"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2"/>
                  </a:ext>
                </a:extLst>
              </a:tr>
              <a:tr h="786130">
                <a:tc>
                  <a:txBody>
                    <a:bodyPr/>
                    <a:lstStyle/>
                    <a:p>
                      <a:pPr marL="213360" marR="868044">
                        <a:lnSpc>
                          <a:spcPct val="102099"/>
                        </a:lnSpc>
                        <a:spcBef>
                          <a:spcPts val="919"/>
                        </a:spcBef>
                      </a:pPr>
                      <a:r>
                        <a:rPr sz="1700" b="1" spc="-10" dirty="0">
                          <a:latin typeface="DM Sans SemiBold"/>
                          <a:cs typeface="DM Sans SemiBold"/>
                        </a:rPr>
                        <a:t>Exercise Intolerance</a:t>
                      </a:r>
                      <a:endParaRPr sz="1700">
                        <a:latin typeface="DM Sans SemiBold"/>
                        <a:cs typeface="DM Sans SemiBold"/>
                      </a:endParaRPr>
                    </a:p>
                  </a:txBody>
                  <a:tcPr marL="0" marR="0" marT="116839" marB="0">
                    <a:lnR w="19050">
                      <a:solidFill>
                        <a:srgbClr val="6D6E70"/>
                      </a:solidFill>
                      <a:prstDash val="solid"/>
                    </a:lnR>
                    <a:lnT w="19050">
                      <a:solidFill>
                        <a:srgbClr val="58595B"/>
                      </a:solidFill>
                      <a:prstDash val="solid"/>
                    </a:lnT>
                    <a:lnB w="19050">
                      <a:solidFill>
                        <a:srgbClr val="58595B"/>
                      </a:solidFill>
                      <a:prstDash val="solid"/>
                    </a:lnB>
                    <a:solidFill>
                      <a:srgbClr val="D0DDEF"/>
                    </a:solidFill>
                  </a:tcPr>
                </a:tc>
                <a:tc>
                  <a:txBody>
                    <a:bodyPr/>
                    <a:lstStyle/>
                    <a:p>
                      <a:pPr marL="277495" marR="445770">
                        <a:lnSpc>
                          <a:spcPts val="1450"/>
                        </a:lnSpc>
                        <a:spcBef>
                          <a:spcPts val="830"/>
                        </a:spcBef>
                      </a:pPr>
                      <a:r>
                        <a:rPr sz="1300" i="1" dirty="0">
                          <a:latin typeface="DM Sans"/>
                          <a:cs typeface="DM Sans"/>
                        </a:rPr>
                        <a:t>FBN1,</a:t>
                      </a:r>
                      <a:r>
                        <a:rPr sz="1300" i="1" spc="-65" dirty="0">
                          <a:latin typeface="DM Sans"/>
                          <a:cs typeface="DM Sans"/>
                        </a:rPr>
                        <a:t> </a:t>
                      </a:r>
                      <a:r>
                        <a:rPr sz="1300" i="1" spc="-10" dirty="0">
                          <a:latin typeface="DM Sans"/>
                          <a:cs typeface="DM Sans"/>
                        </a:rPr>
                        <a:t>GYG1,</a:t>
                      </a:r>
                      <a:r>
                        <a:rPr sz="1300" i="1" spc="-65" dirty="0">
                          <a:latin typeface="DM Sans"/>
                          <a:cs typeface="DM Sans"/>
                        </a:rPr>
                        <a:t> </a:t>
                      </a:r>
                      <a:r>
                        <a:rPr sz="1300" i="1" dirty="0">
                          <a:latin typeface="DM Sans"/>
                          <a:cs typeface="DM Sans"/>
                        </a:rPr>
                        <a:t>RYR1,</a:t>
                      </a:r>
                      <a:r>
                        <a:rPr sz="1300" i="1" spc="-65" dirty="0">
                          <a:latin typeface="DM Sans"/>
                          <a:cs typeface="DM Sans"/>
                        </a:rPr>
                        <a:t> </a:t>
                      </a:r>
                      <a:r>
                        <a:rPr sz="1300" i="1" spc="-10" dirty="0">
                          <a:latin typeface="DM Sans"/>
                          <a:cs typeface="DM Sans"/>
                        </a:rPr>
                        <a:t>COMT,</a:t>
                      </a:r>
                      <a:r>
                        <a:rPr sz="1300" i="1" spc="-65" dirty="0">
                          <a:latin typeface="DM Sans"/>
                          <a:cs typeface="DM Sans"/>
                        </a:rPr>
                        <a:t> </a:t>
                      </a:r>
                      <a:r>
                        <a:rPr sz="1300" i="1" spc="-10" dirty="0">
                          <a:latin typeface="DM Sans"/>
                          <a:cs typeface="DM Sans"/>
                        </a:rPr>
                        <a:t>5-HTT,</a:t>
                      </a:r>
                      <a:r>
                        <a:rPr sz="1300" i="1" spc="-65" dirty="0">
                          <a:latin typeface="DM Sans"/>
                          <a:cs typeface="DM Sans"/>
                        </a:rPr>
                        <a:t> </a:t>
                      </a:r>
                      <a:r>
                        <a:rPr sz="1300" i="1" spc="-10" dirty="0">
                          <a:latin typeface="DM Sans"/>
                          <a:cs typeface="DM Sans"/>
                        </a:rPr>
                        <a:t>MATN3,</a:t>
                      </a:r>
                      <a:r>
                        <a:rPr sz="1300" i="1" spc="-65" dirty="0">
                          <a:latin typeface="DM Sans"/>
                          <a:cs typeface="DM Sans"/>
                        </a:rPr>
                        <a:t> </a:t>
                      </a:r>
                      <a:r>
                        <a:rPr sz="1300" i="1" spc="-10" dirty="0">
                          <a:latin typeface="DM Sans"/>
                          <a:cs typeface="DM Sans"/>
                        </a:rPr>
                        <a:t>SMAD6, SLC26A2,</a:t>
                      </a:r>
                      <a:r>
                        <a:rPr sz="1300" i="1" spc="-45" dirty="0">
                          <a:latin typeface="DM Sans"/>
                          <a:cs typeface="DM Sans"/>
                        </a:rPr>
                        <a:t> </a:t>
                      </a:r>
                      <a:r>
                        <a:rPr sz="1300" i="1" spc="-20" dirty="0">
                          <a:latin typeface="DM Sans"/>
                          <a:cs typeface="DM Sans"/>
                        </a:rPr>
                        <a:t>COMP,</a:t>
                      </a:r>
                      <a:r>
                        <a:rPr sz="1300" i="1" spc="-40" dirty="0">
                          <a:latin typeface="DM Sans"/>
                          <a:cs typeface="DM Sans"/>
                        </a:rPr>
                        <a:t> </a:t>
                      </a:r>
                      <a:r>
                        <a:rPr sz="1300" i="1" dirty="0">
                          <a:latin typeface="DM Sans"/>
                          <a:cs typeface="DM Sans"/>
                        </a:rPr>
                        <a:t>NLRP1,</a:t>
                      </a:r>
                      <a:r>
                        <a:rPr sz="1300" i="1" spc="-40" dirty="0">
                          <a:latin typeface="DM Sans"/>
                          <a:cs typeface="DM Sans"/>
                        </a:rPr>
                        <a:t> </a:t>
                      </a:r>
                      <a:r>
                        <a:rPr sz="1300" i="1" dirty="0">
                          <a:latin typeface="DM Sans"/>
                          <a:cs typeface="DM Sans"/>
                        </a:rPr>
                        <a:t>FGFR1,</a:t>
                      </a:r>
                      <a:r>
                        <a:rPr sz="1300" i="1" spc="-40" dirty="0">
                          <a:latin typeface="DM Sans"/>
                          <a:cs typeface="DM Sans"/>
                        </a:rPr>
                        <a:t> </a:t>
                      </a:r>
                      <a:r>
                        <a:rPr sz="1300" i="1" dirty="0">
                          <a:latin typeface="DM Sans"/>
                          <a:cs typeface="DM Sans"/>
                        </a:rPr>
                        <a:t>FRZB,</a:t>
                      </a:r>
                      <a:r>
                        <a:rPr sz="1300" i="1" spc="-45" dirty="0">
                          <a:latin typeface="DM Sans"/>
                          <a:cs typeface="DM Sans"/>
                        </a:rPr>
                        <a:t> </a:t>
                      </a:r>
                      <a:r>
                        <a:rPr sz="1300" i="1" dirty="0">
                          <a:latin typeface="DM Sans"/>
                          <a:cs typeface="DM Sans"/>
                        </a:rPr>
                        <a:t>VDR,</a:t>
                      </a:r>
                      <a:r>
                        <a:rPr sz="1300" i="1" spc="-40" dirty="0">
                          <a:latin typeface="DM Sans"/>
                          <a:cs typeface="DM Sans"/>
                        </a:rPr>
                        <a:t> </a:t>
                      </a:r>
                      <a:r>
                        <a:rPr sz="1300" i="1" spc="-10" dirty="0">
                          <a:latin typeface="DM Sans"/>
                          <a:cs typeface="DM Sans"/>
                        </a:rPr>
                        <a:t>IL17F,</a:t>
                      </a:r>
                      <a:r>
                        <a:rPr sz="1300" i="1" spc="-40" dirty="0">
                          <a:latin typeface="DM Sans"/>
                          <a:cs typeface="DM Sans"/>
                        </a:rPr>
                        <a:t> </a:t>
                      </a:r>
                      <a:r>
                        <a:rPr sz="1300" i="1" spc="-30" dirty="0">
                          <a:latin typeface="DM Sans"/>
                          <a:cs typeface="DM Sans"/>
                        </a:rPr>
                        <a:t>IL-</a:t>
                      </a:r>
                      <a:r>
                        <a:rPr sz="1300" i="1" spc="-25" dirty="0">
                          <a:latin typeface="DM Sans"/>
                          <a:cs typeface="DM Sans"/>
                        </a:rPr>
                        <a:t>6, </a:t>
                      </a:r>
                      <a:r>
                        <a:rPr sz="1300" i="1" spc="-20" dirty="0">
                          <a:latin typeface="DM Sans"/>
                          <a:cs typeface="DM Sans"/>
                        </a:rPr>
                        <a:t>BMP2</a:t>
                      </a:r>
                      <a:endParaRPr sz="1300">
                        <a:latin typeface="DM Sans"/>
                        <a:cs typeface="DM Sans"/>
                      </a:endParaRPr>
                    </a:p>
                  </a:txBody>
                  <a:tcPr marL="0" marR="0" marT="105410" marB="0">
                    <a:lnL w="19050">
                      <a:solidFill>
                        <a:srgbClr val="6D6E70"/>
                      </a:solidFill>
                      <a:prstDash val="solid"/>
                    </a:lnL>
                    <a:lnT w="19050">
                      <a:solidFill>
                        <a:srgbClr val="58595B"/>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3"/>
                  </a:ext>
                </a:extLst>
              </a:tr>
              <a:tr h="766445">
                <a:tc>
                  <a:txBody>
                    <a:bodyPr/>
                    <a:lstStyle/>
                    <a:p>
                      <a:pPr marL="214629">
                        <a:lnSpc>
                          <a:spcPct val="100000"/>
                        </a:lnSpc>
                        <a:spcBef>
                          <a:spcPts val="735"/>
                        </a:spcBef>
                      </a:pPr>
                      <a:r>
                        <a:rPr sz="1700" b="1" spc="-10" dirty="0">
                          <a:latin typeface="DM Sans SemiBold"/>
                          <a:cs typeface="DM Sans SemiBold"/>
                        </a:rPr>
                        <a:t>Carbohydrate</a:t>
                      </a:r>
                      <a:endParaRPr sz="1700">
                        <a:latin typeface="DM Sans SemiBold"/>
                        <a:cs typeface="DM Sans SemiBold"/>
                      </a:endParaRPr>
                    </a:p>
                    <a:p>
                      <a:pPr marL="214629">
                        <a:lnSpc>
                          <a:spcPct val="100000"/>
                        </a:lnSpc>
                        <a:spcBef>
                          <a:spcPts val="45"/>
                        </a:spcBef>
                      </a:pPr>
                      <a:r>
                        <a:rPr sz="1700" b="1" spc="-10" dirty="0">
                          <a:latin typeface="DM Sans SemiBold"/>
                          <a:cs typeface="DM Sans SemiBold"/>
                        </a:rPr>
                        <a:t>intolerance</a:t>
                      </a:r>
                      <a:endParaRPr sz="1700">
                        <a:latin typeface="DM Sans SemiBold"/>
                        <a:cs typeface="DM Sans SemiBold"/>
                      </a:endParaRPr>
                    </a:p>
                  </a:txBody>
                  <a:tcPr marL="0" marR="0" marT="93345"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379730">
                        <a:lnSpc>
                          <a:spcPts val="1450"/>
                        </a:lnSpc>
                        <a:spcBef>
                          <a:spcPts val="1185"/>
                        </a:spcBef>
                      </a:pPr>
                      <a:r>
                        <a:rPr sz="1300" i="1" dirty="0">
                          <a:latin typeface="DM Sans"/>
                          <a:cs typeface="DM Sans"/>
                        </a:rPr>
                        <a:t>FBP1,</a:t>
                      </a:r>
                      <a:r>
                        <a:rPr sz="1300" i="1" spc="-40" dirty="0">
                          <a:latin typeface="DM Sans"/>
                          <a:cs typeface="DM Sans"/>
                        </a:rPr>
                        <a:t> </a:t>
                      </a:r>
                      <a:r>
                        <a:rPr sz="1300" i="1" dirty="0">
                          <a:latin typeface="DM Sans"/>
                          <a:cs typeface="DM Sans"/>
                        </a:rPr>
                        <a:t>FBP2,</a:t>
                      </a:r>
                      <a:r>
                        <a:rPr sz="1300" i="1" spc="-35" dirty="0">
                          <a:latin typeface="DM Sans"/>
                          <a:cs typeface="DM Sans"/>
                        </a:rPr>
                        <a:t> </a:t>
                      </a:r>
                      <a:r>
                        <a:rPr sz="1300" i="1" dirty="0">
                          <a:latin typeface="DM Sans"/>
                          <a:cs typeface="DM Sans"/>
                        </a:rPr>
                        <a:t>NEDD4L,</a:t>
                      </a:r>
                      <a:r>
                        <a:rPr sz="1300" i="1" spc="-35" dirty="0">
                          <a:latin typeface="DM Sans"/>
                          <a:cs typeface="DM Sans"/>
                        </a:rPr>
                        <a:t> </a:t>
                      </a:r>
                      <a:r>
                        <a:rPr sz="1300" i="1" dirty="0">
                          <a:latin typeface="DM Sans"/>
                          <a:cs typeface="DM Sans"/>
                        </a:rPr>
                        <a:t>PC,</a:t>
                      </a:r>
                      <a:r>
                        <a:rPr sz="1300" i="1" spc="-35" dirty="0">
                          <a:latin typeface="DM Sans"/>
                          <a:cs typeface="DM Sans"/>
                        </a:rPr>
                        <a:t> </a:t>
                      </a:r>
                      <a:r>
                        <a:rPr sz="1300" i="1" dirty="0">
                          <a:latin typeface="DM Sans"/>
                          <a:cs typeface="DM Sans"/>
                        </a:rPr>
                        <a:t>G6PC3,</a:t>
                      </a:r>
                      <a:r>
                        <a:rPr sz="1300" i="1" spc="-35" dirty="0">
                          <a:latin typeface="DM Sans"/>
                          <a:cs typeface="DM Sans"/>
                        </a:rPr>
                        <a:t> </a:t>
                      </a:r>
                      <a:r>
                        <a:rPr sz="1300" i="1" dirty="0">
                          <a:latin typeface="DM Sans"/>
                          <a:cs typeface="DM Sans"/>
                        </a:rPr>
                        <a:t>G6PC2,</a:t>
                      </a:r>
                      <a:r>
                        <a:rPr sz="1300" i="1" spc="-40" dirty="0">
                          <a:latin typeface="DM Sans"/>
                          <a:cs typeface="DM Sans"/>
                        </a:rPr>
                        <a:t> </a:t>
                      </a:r>
                      <a:r>
                        <a:rPr sz="1300" i="1" dirty="0">
                          <a:latin typeface="DM Sans"/>
                          <a:cs typeface="DM Sans"/>
                        </a:rPr>
                        <a:t>GCK,</a:t>
                      </a:r>
                      <a:r>
                        <a:rPr sz="1300" i="1" spc="-35" dirty="0">
                          <a:latin typeface="DM Sans"/>
                          <a:cs typeface="DM Sans"/>
                        </a:rPr>
                        <a:t> </a:t>
                      </a:r>
                      <a:r>
                        <a:rPr sz="1300" i="1" spc="-20" dirty="0">
                          <a:latin typeface="DM Sans"/>
                          <a:cs typeface="DM Sans"/>
                        </a:rPr>
                        <a:t>MPI, </a:t>
                      </a:r>
                      <a:r>
                        <a:rPr sz="1300" i="1" dirty="0">
                          <a:latin typeface="DM Sans"/>
                          <a:cs typeface="DM Sans"/>
                        </a:rPr>
                        <a:t>HMGCL,</a:t>
                      </a:r>
                      <a:r>
                        <a:rPr sz="1300" i="1" spc="-45" dirty="0">
                          <a:latin typeface="DM Sans"/>
                          <a:cs typeface="DM Sans"/>
                        </a:rPr>
                        <a:t> </a:t>
                      </a:r>
                      <a:r>
                        <a:rPr sz="1300" i="1" dirty="0">
                          <a:latin typeface="DM Sans"/>
                          <a:cs typeface="DM Sans"/>
                        </a:rPr>
                        <a:t>MANBA,</a:t>
                      </a:r>
                      <a:r>
                        <a:rPr sz="1300" i="1" spc="-45" dirty="0">
                          <a:latin typeface="DM Sans"/>
                          <a:cs typeface="DM Sans"/>
                        </a:rPr>
                        <a:t> </a:t>
                      </a:r>
                      <a:r>
                        <a:rPr sz="1300" i="1" spc="-10" dirty="0">
                          <a:latin typeface="DM Sans"/>
                          <a:cs typeface="DM Sans"/>
                        </a:rPr>
                        <a:t>ALG2,</a:t>
                      </a:r>
                      <a:r>
                        <a:rPr sz="1300" i="1" spc="-40" dirty="0">
                          <a:latin typeface="DM Sans"/>
                          <a:cs typeface="DM Sans"/>
                        </a:rPr>
                        <a:t> </a:t>
                      </a:r>
                      <a:r>
                        <a:rPr sz="1300" i="1" dirty="0">
                          <a:latin typeface="DM Sans"/>
                          <a:cs typeface="DM Sans"/>
                        </a:rPr>
                        <a:t>PMM2,</a:t>
                      </a:r>
                      <a:r>
                        <a:rPr sz="1300" i="1" spc="-45" dirty="0">
                          <a:latin typeface="DM Sans"/>
                          <a:cs typeface="DM Sans"/>
                        </a:rPr>
                        <a:t> </a:t>
                      </a:r>
                      <a:r>
                        <a:rPr sz="1300" i="1" dirty="0">
                          <a:latin typeface="DM Sans"/>
                          <a:cs typeface="DM Sans"/>
                        </a:rPr>
                        <a:t>GALNT3,</a:t>
                      </a:r>
                      <a:r>
                        <a:rPr sz="1300" i="1" spc="-45" dirty="0">
                          <a:latin typeface="DM Sans"/>
                          <a:cs typeface="DM Sans"/>
                        </a:rPr>
                        <a:t> </a:t>
                      </a:r>
                      <a:r>
                        <a:rPr sz="1300" i="1" spc="-10" dirty="0">
                          <a:latin typeface="DM Sans"/>
                          <a:cs typeface="DM Sans"/>
                        </a:rPr>
                        <a:t>ALG13,</a:t>
                      </a:r>
                      <a:r>
                        <a:rPr sz="1300" i="1" spc="-45" dirty="0">
                          <a:latin typeface="DM Sans"/>
                          <a:cs typeface="DM Sans"/>
                        </a:rPr>
                        <a:t> </a:t>
                      </a:r>
                      <a:r>
                        <a:rPr sz="1300" i="1" spc="-10" dirty="0">
                          <a:latin typeface="DM Sans"/>
                          <a:cs typeface="DM Sans"/>
                        </a:rPr>
                        <a:t>DOLK, </a:t>
                      </a:r>
                      <a:r>
                        <a:rPr sz="1300" i="1" spc="-20" dirty="0">
                          <a:latin typeface="DM Sans"/>
                          <a:cs typeface="DM Sans"/>
                        </a:rPr>
                        <a:t>DPAGT1,</a:t>
                      </a:r>
                      <a:r>
                        <a:rPr sz="1300" i="1" spc="-55" dirty="0">
                          <a:latin typeface="DM Sans"/>
                          <a:cs typeface="DM Sans"/>
                        </a:rPr>
                        <a:t> </a:t>
                      </a:r>
                      <a:r>
                        <a:rPr sz="1300" i="1" spc="-10" dirty="0">
                          <a:latin typeface="DM Sans"/>
                          <a:cs typeface="DM Sans"/>
                        </a:rPr>
                        <a:t>SLC35A2</a:t>
                      </a:r>
                      <a:endParaRPr sz="1300" dirty="0">
                        <a:latin typeface="DM Sans"/>
                        <a:cs typeface="DM Sans"/>
                      </a:endParaRPr>
                    </a:p>
                  </a:txBody>
                  <a:tcPr marL="0" marR="0" marT="150495"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4"/>
                  </a:ext>
                </a:extLst>
              </a:tr>
              <a:tr h="794385">
                <a:tc>
                  <a:txBody>
                    <a:bodyPr/>
                    <a:lstStyle/>
                    <a:p>
                      <a:pPr marL="213360">
                        <a:lnSpc>
                          <a:spcPct val="100000"/>
                        </a:lnSpc>
                        <a:spcBef>
                          <a:spcPts val="1885"/>
                        </a:spcBef>
                      </a:pPr>
                      <a:r>
                        <a:rPr sz="1700" b="1" dirty="0">
                          <a:latin typeface="DM Sans SemiBold"/>
                          <a:cs typeface="DM Sans SemiBold"/>
                        </a:rPr>
                        <a:t>Fat</a:t>
                      </a:r>
                      <a:r>
                        <a:rPr sz="1700" b="1" spc="-30" dirty="0">
                          <a:latin typeface="DM Sans SemiBold"/>
                          <a:cs typeface="DM Sans SemiBold"/>
                        </a:rPr>
                        <a:t> </a:t>
                      </a:r>
                      <a:r>
                        <a:rPr sz="1700" b="1" spc="-10" dirty="0">
                          <a:latin typeface="DM Sans SemiBold"/>
                          <a:cs typeface="DM Sans SemiBold"/>
                        </a:rPr>
                        <a:t>intolerance</a:t>
                      </a:r>
                      <a:endParaRPr sz="1700">
                        <a:latin typeface="DM Sans SemiBold"/>
                        <a:cs typeface="DM Sans SemiBold"/>
                      </a:endParaRPr>
                    </a:p>
                  </a:txBody>
                  <a:tcPr marL="0" marR="0" marT="239395" marB="0">
                    <a:lnR w="19050">
                      <a:solidFill>
                        <a:srgbClr val="6D6E70"/>
                      </a:solidFill>
                      <a:prstDash val="solid"/>
                    </a:lnR>
                    <a:lnT w="19050">
                      <a:solidFill>
                        <a:srgbClr val="58595B"/>
                      </a:solidFill>
                      <a:prstDash val="solid"/>
                    </a:lnT>
                    <a:lnB w="19050">
                      <a:solidFill>
                        <a:srgbClr val="58595B"/>
                      </a:solidFill>
                      <a:prstDash val="solid"/>
                    </a:lnB>
                    <a:solidFill>
                      <a:srgbClr val="D0DDEF"/>
                    </a:solidFill>
                  </a:tcPr>
                </a:tc>
                <a:tc>
                  <a:txBody>
                    <a:bodyPr/>
                    <a:lstStyle/>
                    <a:p>
                      <a:pPr marL="277495" marR="237490">
                        <a:lnSpc>
                          <a:spcPts val="1450"/>
                        </a:lnSpc>
                        <a:spcBef>
                          <a:spcPts val="869"/>
                        </a:spcBef>
                      </a:pPr>
                      <a:r>
                        <a:rPr sz="1300" i="1" spc="-20" dirty="0">
                          <a:latin typeface="DM Sans"/>
                          <a:cs typeface="DM Sans"/>
                        </a:rPr>
                        <a:t>LEP,</a:t>
                      </a:r>
                      <a:r>
                        <a:rPr sz="1300" i="1" spc="-45" dirty="0">
                          <a:latin typeface="DM Sans"/>
                          <a:cs typeface="DM Sans"/>
                        </a:rPr>
                        <a:t> </a:t>
                      </a:r>
                      <a:r>
                        <a:rPr sz="1300" i="1" dirty="0">
                          <a:latin typeface="DM Sans"/>
                          <a:cs typeface="DM Sans"/>
                        </a:rPr>
                        <a:t>MC4R,</a:t>
                      </a:r>
                      <a:r>
                        <a:rPr sz="1300" i="1" spc="-40" dirty="0">
                          <a:latin typeface="DM Sans"/>
                          <a:cs typeface="DM Sans"/>
                        </a:rPr>
                        <a:t> </a:t>
                      </a:r>
                      <a:r>
                        <a:rPr sz="1300" i="1" dirty="0">
                          <a:latin typeface="DM Sans"/>
                          <a:cs typeface="DM Sans"/>
                        </a:rPr>
                        <a:t>IL6,</a:t>
                      </a:r>
                      <a:r>
                        <a:rPr sz="1300" i="1" spc="-40" dirty="0">
                          <a:latin typeface="DM Sans"/>
                          <a:cs typeface="DM Sans"/>
                        </a:rPr>
                        <a:t> </a:t>
                      </a:r>
                      <a:r>
                        <a:rPr sz="1300" i="1" dirty="0">
                          <a:latin typeface="DM Sans"/>
                          <a:cs typeface="DM Sans"/>
                        </a:rPr>
                        <a:t>POMC,</a:t>
                      </a:r>
                      <a:r>
                        <a:rPr sz="1300" i="1" spc="-40" dirty="0">
                          <a:latin typeface="DM Sans"/>
                          <a:cs typeface="DM Sans"/>
                        </a:rPr>
                        <a:t> </a:t>
                      </a:r>
                      <a:r>
                        <a:rPr sz="1300" i="1" spc="-10" dirty="0">
                          <a:latin typeface="DM Sans"/>
                          <a:cs typeface="DM Sans"/>
                        </a:rPr>
                        <a:t>MAP4K4,</a:t>
                      </a:r>
                      <a:r>
                        <a:rPr sz="1300" i="1" spc="-40" dirty="0">
                          <a:latin typeface="DM Sans"/>
                          <a:cs typeface="DM Sans"/>
                        </a:rPr>
                        <a:t> </a:t>
                      </a:r>
                      <a:r>
                        <a:rPr sz="1300" i="1" spc="-10" dirty="0">
                          <a:latin typeface="DM Sans"/>
                          <a:cs typeface="DM Sans"/>
                        </a:rPr>
                        <a:t>PPARG,</a:t>
                      </a:r>
                      <a:r>
                        <a:rPr sz="1300" i="1" spc="-40" dirty="0">
                          <a:latin typeface="DM Sans"/>
                          <a:cs typeface="DM Sans"/>
                        </a:rPr>
                        <a:t> </a:t>
                      </a:r>
                      <a:r>
                        <a:rPr sz="1300" i="1" spc="-20" dirty="0">
                          <a:latin typeface="DM Sans"/>
                          <a:cs typeface="DM Sans"/>
                        </a:rPr>
                        <a:t>ACADVL,</a:t>
                      </a:r>
                      <a:r>
                        <a:rPr sz="1300" i="1" spc="-45" dirty="0">
                          <a:latin typeface="DM Sans"/>
                          <a:cs typeface="DM Sans"/>
                        </a:rPr>
                        <a:t> </a:t>
                      </a:r>
                      <a:r>
                        <a:rPr sz="1300" i="1" spc="-10" dirty="0">
                          <a:latin typeface="DM Sans"/>
                          <a:cs typeface="DM Sans"/>
                        </a:rPr>
                        <a:t>MTTP, </a:t>
                      </a:r>
                      <a:r>
                        <a:rPr sz="1300" i="1" dirty="0">
                          <a:latin typeface="DM Sans"/>
                          <a:cs typeface="DM Sans"/>
                        </a:rPr>
                        <a:t>APOB,</a:t>
                      </a:r>
                      <a:r>
                        <a:rPr sz="1300" i="1" spc="-50" dirty="0">
                          <a:latin typeface="DM Sans"/>
                          <a:cs typeface="DM Sans"/>
                        </a:rPr>
                        <a:t> </a:t>
                      </a:r>
                      <a:r>
                        <a:rPr sz="1300" i="1" spc="-35" dirty="0">
                          <a:latin typeface="DM Sans"/>
                          <a:cs typeface="DM Sans"/>
                        </a:rPr>
                        <a:t>GATA1,</a:t>
                      </a:r>
                      <a:r>
                        <a:rPr sz="1300" i="1" spc="-50" dirty="0">
                          <a:latin typeface="DM Sans"/>
                          <a:cs typeface="DM Sans"/>
                        </a:rPr>
                        <a:t> </a:t>
                      </a:r>
                      <a:r>
                        <a:rPr sz="1300" i="1" dirty="0">
                          <a:latin typeface="DM Sans"/>
                          <a:cs typeface="DM Sans"/>
                        </a:rPr>
                        <a:t>CAD,</a:t>
                      </a:r>
                      <a:r>
                        <a:rPr sz="1300" i="1" spc="-45" dirty="0">
                          <a:latin typeface="DM Sans"/>
                          <a:cs typeface="DM Sans"/>
                        </a:rPr>
                        <a:t> </a:t>
                      </a:r>
                      <a:r>
                        <a:rPr sz="1300" i="1" dirty="0">
                          <a:latin typeface="DM Sans"/>
                          <a:cs typeface="DM Sans"/>
                        </a:rPr>
                        <a:t>HADHA,</a:t>
                      </a:r>
                      <a:r>
                        <a:rPr sz="1300" i="1" spc="-50" dirty="0">
                          <a:latin typeface="DM Sans"/>
                          <a:cs typeface="DM Sans"/>
                        </a:rPr>
                        <a:t> </a:t>
                      </a:r>
                      <a:r>
                        <a:rPr sz="1300" i="1" dirty="0">
                          <a:latin typeface="DM Sans"/>
                          <a:cs typeface="DM Sans"/>
                        </a:rPr>
                        <a:t>PCSK9,</a:t>
                      </a:r>
                      <a:r>
                        <a:rPr sz="1300" i="1" spc="-45" dirty="0">
                          <a:latin typeface="DM Sans"/>
                          <a:cs typeface="DM Sans"/>
                        </a:rPr>
                        <a:t> </a:t>
                      </a:r>
                      <a:r>
                        <a:rPr sz="1300" i="1" dirty="0">
                          <a:latin typeface="DM Sans"/>
                          <a:cs typeface="DM Sans"/>
                        </a:rPr>
                        <a:t>APOE,</a:t>
                      </a:r>
                      <a:r>
                        <a:rPr sz="1300" i="1" spc="-50" dirty="0">
                          <a:latin typeface="DM Sans"/>
                          <a:cs typeface="DM Sans"/>
                        </a:rPr>
                        <a:t> </a:t>
                      </a:r>
                      <a:r>
                        <a:rPr sz="1300" i="1" spc="-10" dirty="0">
                          <a:latin typeface="DM Sans"/>
                          <a:cs typeface="DM Sans"/>
                        </a:rPr>
                        <a:t>ASS1, </a:t>
                      </a:r>
                      <a:r>
                        <a:rPr sz="1300" i="1" spc="-20" dirty="0">
                          <a:latin typeface="DM Sans"/>
                          <a:cs typeface="DM Sans"/>
                        </a:rPr>
                        <a:t>SLC25A13,</a:t>
                      </a:r>
                      <a:r>
                        <a:rPr sz="1300" i="1" spc="-25" dirty="0">
                          <a:latin typeface="DM Sans"/>
                          <a:cs typeface="DM Sans"/>
                        </a:rPr>
                        <a:t> </a:t>
                      </a:r>
                      <a:r>
                        <a:rPr sz="1300" i="1" spc="-20" dirty="0">
                          <a:latin typeface="DM Sans"/>
                          <a:cs typeface="DM Sans"/>
                        </a:rPr>
                        <a:t>ARSD</a:t>
                      </a:r>
                      <a:endParaRPr sz="1300">
                        <a:latin typeface="DM Sans"/>
                        <a:cs typeface="DM Sans"/>
                      </a:endParaRPr>
                    </a:p>
                  </a:txBody>
                  <a:tcPr marL="0" marR="0" marT="110489" marB="0">
                    <a:lnL w="19050">
                      <a:solidFill>
                        <a:srgbClr val="6D6E70"/>
                      </a:solidFill>
                      <a:prstDash val="solid"/>
                    </a:lnL>
                    <a:lnT w="19050">
                      <a:solidFill>
                        <a:srgbClr val="58595B"/>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5"/>
                  </a:ext>
                </a:extLst>
              </a:tr>
              <a:tr h="807085">
                <a:tc>
                  <a:txBody>
                    <a:bodyPr/>
                    <a:lstStyle/>
                    <a:p>
                      <a:pPr marL="214629">
                        <a:lnSpc>
                          <a:spcPct val="100000"/>
                        </a:lnSpc>
                        <a:spcBef>
                          <a:spcPts val="1010"/>
                        </a:spcBef>
                      </a:pPr>
                      <a:r>
                        <a:rPr sz="1700" b="1" spc="-10" dirty="0">
                          <a:latin typeface="DM Sans SemiBold"/>
                          <a:cs typeface="DM Sans SemiBold"/>
                        </a:rPr>
                        <a:t>Protein</a:t>
                      </a:r>
                      <a:endParaRPr sz="1700">
                        <a:latin typeface="DM Sans SemiBold"/>
                        <a:cs typeface="DM Sans SemiBold"/>
                      </a:endParaRPr>
                    </a:p>
                    <a:p>
                      <a:pPr marL="214629">
                        <a:lnSpc>
                          <a:spcPct val="100000"/>
                        </a:lnSpc>
                        <a:spcBef>
                          <a:spcPts val="40"/>
                        </a:spcBef>
                      </a:pPr>
                      <a:r>
                        <a:rPr sz="1700" b="1" spc="-10" dirty="0">
                          <a:latin typeface="DM Sans SemiBold"/>
                          <a:cs typeface="DM Sans SemiBold"/>
                        </a:rPr>
                        <a:t>intolerance</a:t>
                      </a:r>
                      <a:endParaRPr sz="1700">
                        <a:latin typeface="DM Sans SemiBold"/>
                        <a:cs typeface="DM Sans SemiBold"/>
                      </a:endParaRPr>
                    </a:p>
                  </a:txBody>
                  <a:tcPr marL="0" marR="0" marT="128270"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335280">
                        <a:lnSpc>
                          <a:spcPts val="1450"/>
                        </a:lnSpc>
                        <a:spcBef>
                          <a:spcPts val="830"/>
                        </a:spcBef>
                      </a:pPr>
                      <a:r>
                        <a:rPr sz="1300" i="1" spc="-20" dirty="0">
                          <a:latin typeface="DM Sans"/>
                          <a:cs typeface="DM Sans"/>
                        </a:rPr>
                        <a:t>DBT,</a:t>
                      </a:r>
                      <a:r>
                        <a:rPr sz="1300" i="1" spc="-60" dirty="0">
                          <a:latin typeface="DM Sans"/>
                          <a:cs typeface="DM Sans"/>
                        </a:rPr>
                        <a:t> </a:t>
                      </a:r>
                      <a:r>
                        <a:rPr sz="1300" i="1" dirty="0">
                          <a:latin typeface="DM Sans"/>
                          <a:cs typeface="DM Sans"/>
                        </a:rPr>
                        <a:t>PPM1K,</a:t>
                      </a:r>
                      <a:r>
                        <a:rPr sz="1300" i="1" spc="-60" dirty="0">
                          <a:latin typeface="DM Sans"/>
                          <a:cs typeface="DM Sans"/>
                        </a:rPr>
                        <a:t> </a:t>
                      </a:r>
                      <a:r>
                        <a:rPr sz="1300" i="1" spc="-10" dirty="0">
                          <a:latin typeface="DM Sans"/>
                          <a:cs typeface="DM Sans"/>
                        </a:rPr>
                        <a:t>BCAT2,</a:t>
                      </a:r>
                      <a:r>
                        <a:rPr sz="1300" i="1" spc="-55" dirty="0">
                          <a:latin typeface="DM Sans"/>
                          <a:cs typeface="DM Sans"/>
                        </a:rPr>
                        <a:t> </a:t>
                      </a:r>
                      <a:r>
                        <a:rPr sz="1300" i="1" dirty="0">
                          <a:latin typeface="DM Sans"/>
                          <a:cs typeface="DM Sans"/>
                        </a:rPr>
                        <a:t>HPD,</a:t>
                      </a:r>
                      <a:r>
                        <a:rPr sz="1300" i="1" spc="-60" dirty="0">
                          <a:latin typeface="DM Sans"/>
                          <a:cs typeface="DM Sans"/>
                        </a:rPr>
                        <a:t> </a:t>
                      </a:r>
                      <a:r>
                        <a:rPr sz="1300" i="1" spc="-10" dirty="0">
                          <a:latin typeface="DM Sans"/>
                          <a:cs typeface="DM Sans"/>
                        </a:rPr>
                        <a:t>OTC,</a:t>
                      </a:r>
                      <a:r>
                        <a:rPr sz="1300" i="1" spc="-55" dirty="0">
                          <a:latin typeface="DM Sans"/>
                          <a:cs typeface="DM Sans"/>
                        </a:rPr>
                        <a:t> </a:t>
                      </a:r>
                      <a:r>
                        <a:rPr sz="1300" i="1" dirty="0">
                          <a:latin typeface="DM Sans"/>
                          <a:cs typeface="DM Sans"/>
                        </a:rPr>
                        <a:t>CPS1,</a:t>
                      </a:r>
                      <a:r>
                        <a:rPr sz="1300" i="1" spc="-60" dirty="0">
                          <a:latin typeface="DM Sans"/>
                          <a:cs typeface="DM Sans"/>
                        </a:rPr>
                        <a:t> </a:t>
                      </a:r>
                      <a:r>
                        <a:rPr sz="1300" i="1" dirty="0">
                          <a:latin typeface="DM Sans"/>
                          <a:cs typeface="DM Sans"/>
                        </a:rPr>
                        <a:t>AASS,ASS1,</a:t>
                      </a:r>
                      <a:r>
                        <a:rPr sz="1300" i="1" spc="-60" dirty="0">
                          <a:latin typeface="DM Sans"/>
                          <a:cs typeface="DM Sans"/>
                        </a:rPr>
                        <a:t> </a:t>
                      </a:r>
                      <a:r>
                        <a:rPr sz="1300" i="1" spc="-10" dirty="0">
                          <a:latin typeface="DM Sans"/>
                          <a:cs typeface="DM Sans"/>
                        </a:rPr>
                        <a:t>NAGS, </a:t>
                      </a:r>
                      <a:r>
                        <a:rPr sz="1300" i="1" dirty="0">
                          <a:latin typeface="DM Sans"/>
                          <a:cs typeface="DM Sans"/>
                        </a:rPr>
                        <a:t>ASL,</a:t>
                      </a:r>
                      <a:r>
                        <a:rPr sz="1300" i="1" spc="-40" dirty="0">
                          <a:latin typeface="DM Sans"/>
                          <a:cs typeface="DM Sans"/>
                        </a:rPr>
                        <a:t> </a:t>
                      </a:r>
                      <a:r>
                        <a:rPr sz="1300" i="1" spc="-70" dirty="0">
                          <a:latin typeface="DM Sans"/>
                          <a:cs typeface="DM Sans"/>
                        </a:rPr>
                        <a:t>TAT,</a:t>
                      </a:r>
                      <a:r>
                        <a:rPr sz="1300" i="1" spc="-20" dirty="0">
                          <a:latin typeface="DM Sans"/>
                          <a:cs typeface="DM Sans"/>
                        </a:rPr>
                        <a:t> </a:t>
                      </a:r>
                      <a:r>
                        <a:rPr sz="1300" i="1" spc="-30" dirty="0">
                          <a:latin typeface="DM Sans"/>
                          <a:cs typeface="DM Sans"/>
                        </a:rPr>
                        <a:t>SLC7A9, </a:t>
                      </a:r>
                      <a:r>
                        <a:rPr sz="1300" i="1" spc="-20" dirty="0">
                          <a:latin typeface="DM Sans"/>
                          <a:cs typeface="DM Sans"/>
                        </a:rPr>
                        <a:t>SLC3A1,</a:t>
                      </a:r>
                      <a:r>
                        <a:rPr sz="1300" i="1" spc="-30" dirty="0">
                          <a:latin typeface="DM Sans"/>
                          <a:cs typeface="DM Sans"/>
                        </a:rPr>
                        <a:t> SLC7A7,</a:t>
                      </a:r>
                      <a:r>
                        <a:rPr sz="1300" i="1" spc="-25" dirty="0">
                          <a:latin typeface="DM Sans"/>
                          <a:cs typeface="DM Sans"/>
                        </a:rPr>
                        <a:t> SLC6A19,</a:t>
                      </a:r>
                      <a:r>
                        <a:rPr sz="1300" i="1" spc="-30" dirty="0">
                          <a:latin typeface="DM Sans"/>
                          <a:cs typeface="DM Sans"/>
                        </a:rPr>
                        <a:t> </a:t>
                      </a:r>
                      <a:r>
                        <a:rPr sz="1300" i="1" spc="-10" dirty="0">
                          <a:latin typeface="DM Sans"/>
                          <a:cs typeface="DM Sans"/>
                        </a:rPr>
                        <a:t>ETHE1, </a:t>
                      </a:r>
                      <a:r>
                        <a:rPr sz="1300" i="1" spc="-20" dirty="0">
                          <a:latin typeface="DM Sans"/>
                          <a:cs typeface="DM Sans"/>
                        </a:rPr>
                        <a:t>SLC25A15,</a:t>
                      </a:r>
                      <a:r>
                        <a:rPr sz="1300" i="1" spc="-40" dirty="0">
                          <a:latin typeface="DM Sans"/>
                          <a:cs typeface="DM Sans"/>
                        </a:rPr>
                        <a:t> </a:t>
                      </a:r>
                      <a:r>
                        <a:rPr sz="1300" i="1" spc="-25" dirty="0">
                          <a:latin typeface="DM Sans"/>
                          <a:cs typeface="DM Sans"/>
                        </a:rPr>
                        <a:t>ACAT1,</a:t>
                      </a:r>
                      <a:r>
                        <a:rPr sz="1300" i="1" spc="-40" dirty="0">
                          <a:latin typeface="DM Sans"/>
                          <a:cs typeface="DM Sans"/>
                        </a:rPr>
                        <a:t> </a:t>
                      </a:r>
                      <a:r>
                        <a:rPr sz="1300" i="1" spc="-10" dirty="0">
                          <a:latin typeface="DM Sans"/>
                          <a:cs typeface="DM Sans"/>
                        </a:rPr>
                        <a:t>SLC26A2</a:t>
                      </a:r>
                      <a:endParaRPr sz="1300">
                        <a:latin typeface="DM Sans"/>
                        <a:cs typeface="DM Sans"/>
                      </a:endParaRPr>
                    </a:p>
                  </a:txBody>
                  <a:tcPr marL="0" marR="0" marT="105410"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6"/>
                  </a:ext>
                </a:extLst>
              </a:tr>
              <a:tr h="792480">
                <a:tc>
                  <a:txBody>
                    <a:bodyPr/>
                    <a:lstStyle/>
                    <a:p>
                      <a:pPr marL="213360">
                        <a:lnSpc>
                          <a:spcPct val="100000"/>
                        </a:lnSpc>
                        <a:spcBef>
                          <a:spcPts val="1895"/>
                        </a:spcBef>
                      </a:pPr>
                      <a:r>
                        <a:rPr sz="1700" b="1" spc="-10" dirty="0">
                          <a:latin typeface="DM Sans SemiBold"/>
                          <a:cs typeface="DM Sans SemiBold"/>
                        </a:rPr>
                        <a:t>Vitamins</a:t>
                      </a:r>
                      <a:endParaRPr sz="1700">
                        <a:latin typeface="DM Sans SemiBold"/>
                        <a:cs typeface="DM Sans SemiBold"/>
                      </a:endParaRPr>
                    </a:p>
                  </a:txBody>
                  <a:tcPr marL="0" marR="0" marT="240665" marB="0">
                    <a:lnR w="19050">
                      <a:solidFill>
                        <a:srgbClr val="6D6E70"/>
                      </a:solidFill>
                      <a:prstDash val="solid"/>
                    </a:lnR>
                    <a:lnT w="19050">
                      <a:solidFill>
                        <a:srgbClr val="58595B"/>
                      </a:solidFill>
                      <a:prstDash val="solid"/>
                    </a:lnT>
                    <a:lnB w="19050">
                      <a:solidFill>
                        <a:srgbClr val="58595B"/>
                      </a:solidFill>
                      <a:prstDash val="solid"/>
                    </a:lnB>
                    <a:solidFill>
                      <a:srgbClr val="D0DDEF"/>
                    </a:solidFill>
                  </a:tcPr>
                </a:tc>
                <a:tc>
                  <a:txBody>
                    <a:bodyPr/>
                    <a:lstStyle/>
                    <a:p>
                      <a:pPr marL="277495" marR="413384">
                        <a:lnSpc>
                          <a:spcPts val="1450"/>
                        </a:lnSpc>
                        <a:spcBef>
                          <a:spcPts val="665"/>
                        </a:spcBef>
                      </a:pPr>
                      <a:r>
                        <a:rPr sz="1300" i="1" spc="-10" dirty="0">
                          <a:latin typeface="DM Sans"/>
                          <a:cs typeface="DM Sans"/>
                        </a:rPr>
                        <a:t>AICDA,C4BPB,</a:t>
                      </a:r>
                      <a:r>
                        <a:rPr sz="1300" i="1" spc="-35" dirty="0">
                          <a:latin typeface="DM Sans"/>
                          <a:cs typeface="DM Sans"/>
                        </a:rPr>
                        <a:t> </a:t>
                      </a:r>
                      <a:r>
                        <a:rPr sz="1300" i="1" dirty="0">
                          <a:latin typeface="DM Sans"/>
                          <a:cs typeface="DM Sans"/>
                        </a:rPr>
                        <a:t>ABCD4,</a:t>
                      </a:r>
                      <a:r>
                        <a:rPr sz="1300" i="1" spc="-35" dirty="0">
                          <a:latin typeface="DM Sans"/>
                          <a:cs typeface="DM Sans"/>
                        </a:rPr>
                        <a:t> </a:t>
                      </a:r>
                      <a:r>
                        <a:rPr sz="1300" i="1" spc="-10" dirty="0">
                          <a:latin typeface="DM Sans"/>
                          <a:cs typeface="DM Sans"/>
                        </a:rPr>
                        <a:t>ACSF3,</a:t>
                      </a:r>
                      <a:r>
                        <a:rPr sz="1300" i="1" spc="-35" dirty="0">
                          <a:latin typeface="DM Sans"/>
                          <a:cs typeface="DM Sans"/>
                        </a:rPr>
                        <a:t> </a:t>
                      </a:r>
                      <a:r>
                        <a:rPr sz="1300" i="1" spc="-10" dirty="0">
                          <a:latin typeface="DM Sans"/>
                          <a:cs typeface="DM Sans"/>
                        </a:rPr>
                        <a:t>ACAD12,</a:t>
                      </a:r>
                      <a:r>
                        <a:rPr sz="1300" i="1" spc="-35" dirty="0">
                          <a:latin typeface="DM Sans"/>
                          <a:cs typeface="DM Sans"/>
                        </a:rPr>
                        <a:t> </a:t>
                      </a:r>
                      <a:r>
                        <a:rPr sz="1300" i="1" spc="-10" dirty="0">
                          <a:latin typeface="DM Sans"/>
                          <a:cs typeface="DM Sans"/>
                        </a:rPr>
                        <a:t>ACAD13,</a:t>
                      </a:r>
                      <a:r>
                        <a:rPr sz="1300" i="1" spc="-35" dirty="0">
                          <a:latin typeface="DM Sans"/>
                          <a:cs typeface="DM Sans"/>
                        </a:rPr>
                        <a:t> </a:t>
                      </a:r>
                      <a:r>
                        <a:rPr sz="1300" i="1" spc="-10" dirty="0">
                          <a:latin typeface="DM Sans"/>
                          <a:cs typeface="DM Sans"/>
                        </a:rPr>
                        <a:t>TPK1, SLC44A4,</a:t>
                      </a:r>
                      <a:r>
                        <a:rPr sz="1300" i="1" spc="-50" dirty="0">
                          <a:latin typeface="DM Sans"/>
                          <a:cs typeface="DM Sans"/>
                        </a:rPr>
                        <a:t> </a:t>
                      </a:r>
                      <a:r>
                        <a:rPr sz="1300" i="1" dirty="0">
                          <a:latin typeface="DM Sans"/>
                          <a:cs typeface="DM Sans"/>
                        </a:rPr>
                        <a:t>CPT2,</a:t>
                      </a:r>
                      <a:r>
                        <a:rPr sz="1300" i="1" spc="-50" dirty="0">
                          <a:latin typeface="DM Sans"/>
                          <a:cs typeface="DM Sans"/>
                        </a:rPr>
                        <a:t> </a:t>
                      </a:r>
                      <a:r>
                        <a:rPr sz="1300" i="1" dirty="0">
                          <a:latin typeface="DM Sans"/>
                          <a:cs typeface="DM Sans"/>
                        </a:rPr>
                        <a:t>CYB5R3,</a:t>
                      </a:r>
                      <a:r>
                        <a:rPr sz="1300" i="1" spc="-50" dirty="0">
                          <a:latin typeface="DM Sans"/>
                          <a:cs typeface="DM Sans"/>
                        </a:rPr>
                        <a:t> </a:t>
                      </a:r>
                      <a:r>
                        <a:rPr sz="1300" i="1" spc="-25" dirty="0">
                          <a:latin typeface="DM Sans"/>
                          <a:cs typeface="DM Sans"/>
                        </a:rPr>
                        <a:t>ACAT1,</a:t>
                      </a:r>
                      <a:r>
                        <a:rPr sz="1300" i="1" spc="-50" dirty="0">
                          <a:latin typeface="DM Sans"/>
                          <a:cs typeface="DM Sans"/>
                        </a:rPr>
                        <a:t> </a:t>
                      </a:r>
                      <a:r>
                        <a:rPr sz="1300" i="1" dirty="0">
                          <a:latin typeface="DM Sans"/>
                          <a:cs typeface="DM Sans"/>
                        </a:rPr>
                        <a:t>BTD,</a:t>
                      </a:r>
                      <a:r>
                        <a:rPr sz="1300" i="1" spc="-50" dirty="0">
                          <a:latin typeface="DM Sans"/>
                          <a:cs typeface="DM Sans"/>
                        </a:rPr>
                        <a:t> </a:t>
                      </a:r>
                      <a:r>
                        <a:rPr sz="1300" i="1" dirty="0">
                          <a:latin typeface="DM Sans"/>
                          <a:cs typeface="DM Sans"/>
                        </a:rPr>
                        <a:t>MTHFD1,</a:t>
                      </a:r>
                      <a:r>
                        <a:rPr sz="1300" i="1" spc="-50" dirty="0">
                          <a:latin typeface="DM Sans"/>
                          <a:cs typeface="DM Sans"/>
                        </a:rPr>
                        <a:t> </a:t>
                      </a:r>
                      <a:r>
                        <a:rPr sz="1300" i="1" spc="-20" dirty="0">
                          <a:latin typeface="DM Sans"/>
                          <a:cs typeface="DM Sans"/>
                        </a:rPr>
                        <a:t>ADA, </a:t>
                      </a:r>
                      <a:r>
                        <a:rPr sz="1300" i="1" spc="-10" dirty="0">
                          <a:latin typeface="DM Sans"/>
                          <a:cs typeface="DM Sans"/>
                        </a:rPr>
                        <a:t>SCAR-</a:t>
                      </a:r>
                      <a:r>
                        <a:rPr sz="1300" i="1" dirty="0">
                          <a:latin typeface="DM Sans"/>
                          <a:cs typeface="DM Sans"/>
                        </a:rPr>
                        <a:t>B1,</a:t>
                      </a:r>
                      <a:r>
                        <a:rPr sz="1300" i="1" spc="-50" dirty="0">
                          <a:latin typeface="DM Sans"/>
                          <a:cs typeface="DM Sans"/>
                        </a:rPr>
                        <a:t> </a:t>
                      </a:r>
                      <a:r>
                        <a:rPr sz="1300" i="1" spc="-10" dirty="0">
                          <a:latin typeface="DM Sans"/>
                          <a:cs typeface="DM Sans"/>
                        </a:rPr>
                        <a:t>VKORC1,</a:t>
                      </a:r>
                      <a:r>
                        <a:rPr sz="1300" i="1" spc="-45" dirty="0">
                          <a:latin typeface="DM Sans"/>
                          <a:cs typeface="DM Sans"/>
                        </a:rPr>
                        <a:t> </a:t>
                      </a:r>
                      <a:r>
                        <a:rPr sz="1300" i="1" dirty="0">
                          <a:latin typeface="DM Sans"/>
                          <a:cs typeface="DM Sans"/>
                        </a:rPr>
                        <a:t>ABCA1,</a:t>
                      </a:r>
                      <a:r>
                        <a:rPr sz="1300" i="1" spc="-50" dirty="0">
                          <a:latin typeface="DM Sans"/>
                          <a:cs typeface="DM Sans"/>
                        </a:rPr>
                        <a:t> </a:t>
                      </a:r>
                      <a:r>
                        <a:rPr sz="1300" i="1" spc="-20" dirty="0">
                          <a:latin typeface="DM Sans"/>
                          <a:cs typeface="DM Sans"/>
                        </a:rPr>
                        <a:t>GGCX</a:t>
                      </a:r>
                      <a:endParaRPr sz="1300">
                        <a:latin typeface="DM Sans"/>
                        <a:cs typeface="DM Sans"/>
                      </a:endParaRPr>
                    </a:p>
                  </a:txBody>
                  <a:tcPr marL="0" marR="0" marT="84455" marB="0">
                    <a:lnL w="19050">
                      <a:solidFill>
                        <a:srgbClr val="6D6E70"/>
                      </a:solidFill>
                      <a:prstDash val="solid"/>
                    </a:lnL>
                    <a:lnT w="19050">
                      <a:solidFill>
                        <a:srgbClr val="58595B"/>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7"/>
                  </a:ext>
                </a:extLst>
              </a:tr>
              <a:tr h="778510">
                <a:tc>
                  <a:txBody>
                    <a:bodyPr/>
                    <a:lstStyle/>
                    <a:p>
                      <a:pPr marL="213360">
                        <a:lnSpc>
                          <a:spcPct val="100000"/>
                        </a:lnSpc>
                        <a:spcBef>
                          <a:spcPts val="1939"/>
                        </a:spcBef>
                      </a:pPr>
                      <a:r>
                        <a:rPr sz="1700" b="1" spc="-10" dirty="0">
                          <a:latin typeface="DM Sans SemiBold"/>
                          <a:cs typeface="DM Sans SemiBold"/>
                        </a:rPr>
                        <a:t>Minerals</a:t>
                      </a:r>
                      <a:endParaRPr sz="1700">
                        <a:latin typeface="DM Sans SemiBold"/>
                        <a:cs typeface="DM Sans SemiBold"/>
                      </a:endParaRPr>
                    </a:p>
                  </a:txBody>
                  <a:tcPr marL="0" marR="0" marT="246379"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294005" algn="just">
                        <a:lnSpc>
                          <a:spcPts val="1450"/>
                        </a:lnSpc>
                        <a:spcBef>
                          <a:spcPts val="715"/>
                        </a:spcBef>
                      </a:pPr>
                      <a:r>
                        <a:rPr sz="1300" i="1" dirty="0">
                          <a:latin typeface="DM Sans"/>
                          <a:cs typeface="DM Sans"/>
                        </a:rPr>
                        <a:t>PCBD1,SARS2,</a:t>
                      </a:r>
                      <a:r>
                        <a:rPr sz="1300" i="1" spc="-50" dirty="0">
                          <a:latin typeface="DM Sans"/>
                          <a:cs typeface="DM Sans"/>
                        </a:rPr>
                        <a:t> </a:t>
                      </a:r>
                      <a:r>
                        <a:rPr sz="1300" i="1" dirty="0">
                          <a:latin typeface="DM Sans"/>
                          <a:cs typeface="DM Sans"/>
                        </a:rPr>
                        <a:t>AGA,</a:t>
                      </a:r>
                      <a:r>
                        <a:rPr sz="1300" i="1" spc="-50" dirty="0">
                          <a:latin typeface="DM Sans"/>
                          <a:cs typeface="DM Sans"/>
                        </a:rPr>
                        <a:t> </a:t>
                      </a:r>
                      <a:r>
                        <a:rPr sz="1300" i="1" dirty="0">
                          <a:latin typeface="DM Sans"/>
                          <a:cs typeface="DM Sans"/>
                        </a:rPr>
                        <a:t>AP2S1,</a:t>
                      </a:r>
                      <a:r>
                        <a:rPr sz="1300" i="1" spc="-45" dirty="0">
                          <a:latin typeface="DM Sans"/>
                          <a:cs typeface="DM Sans"/>
                        </a:rPr>
                        <a:t> </a:t>
                      </a:r>
                      <a:r>
                        <a:rPr sz="1300" i="1" dirty="0">
                          <a:latin typeface="DM Sans"/>
                          <a:cs typeface="DM Sans"/>
                        </a:rPr>
                        <a:t>BSND,</a:t>
                      </a:r>
                      <a:r>
                        <a:rPr sz="1300" i="1" spc="-50" dirty="0">
                          <a:latin typeface="DM Sans"/>
                          <a:cs typeface="DM Sans"/>
                        </a:rPr>
                        <a:t> </a:t>
                      </a:r>
                      <a:r>
                        <a:rPr sz="1300" i="1" spc="-20" dirty="0">
                          <a:latin typeface="DM Sans"/>
                          <a:cs typeface="DM Sans"/>
                        </a:rPr>
                        <a:t>CACNA1S,</a:t>
                      </a:r>
                      <a:r>
                        <a:rPr sz="1300" i="1" spc="-45" dirty="0">
                          <a:latin typeface="DM Sans"/>
                          <a:cs typeface="DM Sans"/>
                        </a:rPr>
                        <a:t> </a:t>
                      </a:r>
                      <a:r>
                        <a:rPr sz="1300" i="1" dirty="0">
                          <a:latin typeface="DM Sans"/>
                          <a:cs typeface="DM Sans"/>
                        </a:rPr>
                        <a:t>BMP1,</a:t>
                      </a:r>
                      <a:r>
                        <a:rPr sz="1300" i="1" spc="-50" dirty="0">
                          <a:latin typeface="DM Sans"/>
                          <a:cs typeface="DM Sans"/>
                        </a:rPr>
                        <a:t> </a:t>
                      </a:r>
                      <a:r>
                        <a:rPr sz="1300" i="1" spc="-20" dirty="0">
                          <a:latin typeface="DM Sans"/>
                          <a:cs typeface="DM Sans"/>
                        </a:rPr>
                        <a:t>CA2, CLCN7,</a:t>
                      </a:r>
                      <a:r>
                        <a:rPr sz="1300" i="1" spc="-25" dirty="0">
                          <a:latin typeface="DM Sans"/>
                          <a:cs typeface="DM Sans"/>
                        </a:rPr>
                        <a:t> </a:t>
                      </a:r>
                      <a:r>
                        <a:rPr sz="1300" i="1" spc="-10" dirty="0">
                          <a:latin typeface="DM Sans"/>
                          <a:cs typeface="DM Sans"/>
                        </a:rPr>
                        <a:t>ACSF3,</a:t>
                      </a:r>
                      <a:r>
                        <a:rPr sz="1300" i="1" spc="-20" dirty="0">
                          <a:latin typeface="DM Sans"/>
                          <a:cs typeface="DM Sans"/>
                        </a:rPr>
                        <a:t> </a:t>
                      </a:r>
                      <a:r>
                        <a:rPr sz="1300" i="1" dirty="0">
                          <a:latin typeface="DM Sans"/>
                          <a:cs typeface="DM Sans"/>
                        </a:rPr>
                        <a:t>BBOF1,</a:t>
                      </a:r>
                      <a:r>
                        <a:rPr sz="1300" i="1" spc="-25" dirty="0">
                          <a:latin typeface="DM Sans"/>
                          <a:cs typeface="DM Sans"/>
                        </a:rPr>
                        <a:t> </a:t>
                      </a:r>
                      <a:r>
                        <a:rPr sz="1300" i="1" dirty="0">
                          <a:latin typeface="DM Sans"/>
                          <a:cs typeface="DM Sans"/>
                        </a:rPr>
                        <a:t>CD320,</a:t>
                      </a:r>
                      <a:r>
                        <a:rPr sz="1300" i="1" spc="-20" dirty="0">
                          <a:latin typeface="DM Sans"/>
                          <a:cs typeface="DM Sans"/>
                        </a:rPr>
                        <a:t> </a:t>
                      </a:r>
                      <a:r>
                        <a:rPr sz="1300" i="1" spc="-25" dirty="0">
                          <a:latin typeface="DM Sans"/>
                          <a:cs typeface="DM Sans"/>
                        </a:rPr>
                        <a:t>DMT1,SLC7A7, </a:t>
                      </a:r>
                      <a:r>
                        <a:rPr sz="1300" i="1" spc="-10" dirty="0">
                          <a:latin typeface="DM Sans"/>
                          <a:cs typeface="DM Sans"/>
                        </a:rPr>
                        <a:t>SLC39A8, </a:t>
                      </a:r>
                      <a:r>
                        <a:rPr sz="1300" i="1" spc="-25" dirty="0">
                          <a:latin typeface="DM Sans"/>
                          <a:cs typeface="DM Sans"/>
                        </a:rPr>
                        <a:t>XDH</a:t>
                      </a:r>
                      <a:endParaRPr sz="1300" dirty="0">
                        <a:latin typeface="DM Sans"/>
                        <a:cs typeface="DM Sans"/>
                      </a:endParaRPr>
                    </a:p>
                  </a:txBody>
                  <a:tcPr marL="0" marR="0" marT="90805"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8"/>
                  </a:ext>
                </a:extLst>
              </a:tr>
            </a:tbl>
          </a:graphicData>
        </a:graphic>
      </p:graphicFrame>
      <p:sp>
        <p:nvSpPr>
          <p:cNvPr id="3" name="object 3"/>
          <p:cNvSpPr txBox="1"/>
          <p:nvPr/>
        </p:nvSpPr>
        <p:spPr>
          <a:xfrm>
            <a:off x="395573" y="1530488"/>
            <a:ext cx="4459605" cy="462280"/>
          </a:xfrm>
          <a:prstGeom prst="rect">
            <a:avLst/>
          </a:prstGeom>
        </p:spPr>
        <p:txBody>
          <a:bodyPr vert="horz" wrap="square" lIns="0" tIns="14604" rIns="0" bIns="0" rtlCol="0">
            <a:spAutoFit/>
          </a:bodyPr>
          <a:lstStyle/>
          <a:p>
            <a:pPr marL="12700">
              <a:lnSpc>
                <a:spcPct val="100000"/>
              </a:lnSpc>
              <a:spcBef>
                <a:spcPts val="114"/>
              </a:spcBef>
            </a:pPr>
            <a:r>
              <a:rPr sz="2850" b="1" spc="-175" dirty="0">
                <a:solidFill>
                  <a:srgbClr val="262261"/>
                </a:solidFill>
                <a:latin typeface="Bitter" pitchFamily="2" charset="0"/>
                <a:cs typeface="Book Antiqua"/>
              </a:rPr>
              <a:t>TOP</a:t>
            </a:r>
            <a:r>
              <a:rPr sz="2850" b="1" spc="-145" dirty="0">
                <a:solidFill>
                  <a:srgbClr val="262261"/>
                </a:solidFill>
                <a:latin typeface="Bitter" pitchFamily="2" charset="0"/>
                <a:cs typeface="Book Antiqua"/>
              </a:rPr>
              <a:t> </a:t>
            </a:r>
            <a:r>
              <a:rPr sz="2850" b="1" spc="-185" dirty="0">
                <a:solidFill>
                  <a:srgbClr val="262261"/>
                </a:solidFill>
                <a:latin typeface="Bitter" pitchFamily="2" charset="0"/>
                <a:cs typeface="Book Antiqua"/>
              </a:rPr>
              <a:t>BIOMARKERS</a:t>
            </a:r>
            <a:r>
              <a:rPr sz="2850" b="1" spc="-150" dirty="0">
                <a:solidFill>
                  <a:srgbClr val="262261"/>
                </a:solidFill>
                <a:latin typeface="Bitter" pitchFamily="2" charset="0"/>
                <a:cs typeface="Book Antiqua"/>
              </a:rPr>
              <a:t> </a:t>
            </a:r>
            <a:r>
              <a:rPr sz="2850" b="1" spc="-120" dirty="0">
                <a:solidFill>
                  <a:srgbClr val="262261"/>
                </a:solidFill>
                <a:latin typeface="Bitter" pitchFamily="2" charset="0"/>
                <a:cs typeface="Book Antiqua"/>
              </a:rPr>
              <a:t>LISTED</a:t>
            </a:r>
            <a:endParaRPr sz="2850" dirty="0">
              <a:latin typeface="Bitter" pitchFamily="2" charset="0"/>
              <a:cs typeface="Book Antiqu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465169"/>
            <a:ext cx="7559992" cy="5964224"/>
          </a:xfrm>
          <a:prstGeom prst="rect">
            <a:avLst/>
          </a:prstGeom>
        </p:spPr>
      </p:pic>
      <p:sp>
        <p:nvSpPr>
          <p:cNvPr id="3" name="object 3"/>
          <p:cNvSpPr txBox="1"/>
          <p:nvPr/>
        </p:nvSpPr>
        <p:spPr>
          <a:xfrm>
            <a:off x="374840" y="1372260"/>
            <a:ext cx="6516370" cy="1639570"/>
          </a:xfrm>
          <a:prstGeom prst="rect">
            <a:avLst/>
          </a:prstGeom>
        </p:spPr>
        <p:txBody>
          <a:bodyPr vert="horz" wrap="square" lIns="0" tIns="142875" rIns="0" bIns="0" rtlCol="0">
            <a:spAutoFit/>
          </a:bodyPr>
          <a:lstStyle/>
          <a:p>
            <a:pPr marL="12700" algn="just">
              <a:lnSpc>
                <a:spcPct val="100000"/>
              </a:lnSpc>
              <a:spcBef>
                <a:spcPts val="1125"/>
              </a:spcBef>
            </a:pPr>
            <a:r>
              <a:rPr sz="2850" b="1" spc="-95" dirty="0">
                <a:solidFill>
                  <a:srgbClr val="262261"/>
                </a:solidFill>
                <a:latin typeface="Bitter" pitchFamily="2" charset="0"/>
                <a:cs typeface="Book Antiqua"/>
              </a:rPr>
              <a:t>EVIDENCE-</a:t>
            </a:r>
            <a:r>
              <a:rPr sz="2850" b="1" spc="-160" dirty="0">
                <a:solidFill>
                  <a:srgbClr val="262261"/>
                </a:solidFill>
                <a:latin typeface="Bitter" pitchFamily="2" charset="0"/>
                <a:cs typeface="Book Antiqua"/>
              </a:rPr>
              <a:t>BASED</a:t>
            </a:r>
            <a:r>
              <a:rPr sz="2850" b="1" spc="-135" dirty="0">
                <a:solidFill>
                  <a:srgbClr val="262261"/>
                </a:solidFill>
                <a:latin typeface="Bitter" pitchFamily="2" charset="0"/>
                <a:cs typeface="Book Antiqua"/>
              </a:rPr>
              <a:t> </a:t>
            </a:r>
            <a:r>
              <a:rPr sz="2850" b="1" spc="-180" dirty="0">
                <a:solidFill>
                  <a:srgbClr val="262261"/>
                </a:solidFill>
                <a:latin typeface="Bitter" pitchFamily="2" charset="0"/>
                <a:cs typeface="Book Antiqua"/>
              </a:rPr>
              <a:t>DIET</a:t>
            </a:r>
            <a:r>
              <a:rPr sz="2850" b="1" spc="-135" dirty="0">
                <a:solidFill>
                  <a:srgbClr val="262261"/>
                </a:solidFill>
                <a:latin typeface="Bitter" pitchFamily="2" charset="0"/>
                <a:cs typeface="Book Antiqua"/>
              </a:rPr>
              <a:t> </a:t>
            </a:r>
            <a:r>
              <a:rPr sz="2850" b="1" spc="-10" dirty="0">
                <a:solidFill>
                  <a:srgbClr val="262261"/>
                </a:solidFill>
                <a:latin typeface="Bitter" pitchFamily="2" charset="0"/>
                <a:cs typeface="Book Antiqua"/>
              </a:rPr>
              <a:t>PATTERN</a:t>
            </a:r>
            <a:endParaRPr sz="2850" dirty="0">
              <a:latin typeface="Bitter" pitchFamily="2" charset="0"/>
              <a:cs typeface="Book Antiqua"/>
            </a:endParaRPr>
          </a:p>
          <a:p>
            <a:pPr marL="19685" marR="5080" algn="just">
              <a:lnSpc>
                <a:spcPct val="100000"/>
              </a:lnSpc>
              <a:spcBef>
                <a:spcPts val="459"/>
              </a:spcBef>
            </a:pPr>
            <a:r>
              <a:rPr sz="1300" b="0" dirty="0">
                <a:latin typeface="DM Sans Medium"/>
                <a:cs typeface="DM Sans Medium"/>
              </a:rPr>
              <a:t>This</a:t>
            </a:r>
            <a:r>
              <a:rPr sz="1300" b="0" spc="70" dirty="0">
                <a:latin typeface="DM Sans Medium"/>
                <a:cs typeface="DM Sans Medium"/>
              </a:rPr>
              <a:t> </a:t>
            </a:r>
            <a:r>
              <a:rPr sz="1300" b="0" dirty="0">
                <a:latin typeface="DM Sans Medium"/>
                <a:cs typeface="DM Sans Medium"/>
              </a:rPr>
              <a:t>diet</a:t>
            </a:r>
            <a:r>
              <a:rPr sz="1300" b="0" spc="75" dirty="0">
                <a:latin typeface="DM Sans Medium"/>
                <a:cs typeface="DM Sans Medium"/>
              </a:rPr>
              <a:t> </a:t>
            </a:r>
            <a:r>
              <a:rPr sz="1300" b="0" dirty="0">
                <a:latin typeface="DM Sans Medium"/>
                <a:cs typeface="DM Sans Medium"/>
              </a:rPr>
              <a:t>plan</a:t>
            </a:r>
            <a:r>
              <a:rPr sz="1300" b="0" spc="70" dirty="0">
                <a:latin typeface="DM Sans Medium"/>
                <a:cs typeface="DM Sans Medium"/>
              </a:rPr>
              <a:t> </a:t>
            </a:r>
            <a:r>
              <a:rPr sz="1300" b="0" dirty="0">
                <a:latin typeface="DM Sans Medium"/>
                <a:cs typeface="DM Sans Medium"/>
              </a:rPr>
              <a:t>is</a:t>
            </a:r>
            <a:r>
              <a:rPr sz="1300" b="0" spc="75" dirty="0">
                <a:latin typeface="DM Sans Medium"/>
                <a:cs typeface="DM Sans Medium"/>
              </a:rPr>
              <a:t> </a:t>
            </a:r>
            <a:r>
              <a:rPr sz="1300" b="0" dirty="0">
                <a:latin typeface="DM Sans Medium"/>
                <a:cs typeface="DM Sans Medium"/>
              </a:rPr>
              <a:t>designed</a:t>
            </a:r>
            <a:r>
              <a:rPr sz="1300" b="0" spc="70" dirty="0">
                <a:latin typeface="DM Sans Medium"/>
                <a:cs typeface="DM Sans Medium"/>
              </a:rPr>
              <a:t> </a:t>
            </a:r>
            <a:r>
              <a:rPr sz="1300" b="0" dirty="0">
                <a:latin typeface="DM Sans Medium"/>
                <a:cs typeface="DM Sans Medium"/>
              </a:rPr>
              <a:t>based</a:t>
            </a:r>
            <a:r>
              <a:rPr sz="1300" b="0" spc="75" dirty="0">
                <a:latin typeface="DM Sans Medium"/>
                <a:cs typeface="DM Sans Medium"/>
              </a:rPr>
              <a:t> </a:t>
            </a:r>
            <a:r>
              <a:rPr sz="1300" b="0" dirty="0">
                <a:latin typeface="DM Sans Medium"/>
                <a:cs typeface="DM Sans Medium"/>
              </a:rPr>
              <a:t>on</a:t>
            </a:r>
            <a:r>
              <a:rPr sz="1300" b="0" spc="75" dirty="0">
                <a:latin typeface="DM Sans Medium"/>
                <a:cs typeface="DM Sans Medium"/>
              </a:rPr>
              <a:t> </a:t>
            </a:r>
            <a:r>
              <a:rPr sz="1300" b="0" dirty="0">
                <a:latin typeface="DM Sans Medium"/>
                <a:cs typeface="DM Sans Medium"/>
              </a:rPr>
              <a:t>the</a:t>
            </a:r>
            <a:r>
              <a:rPr sz="1300" b="0" spc="70" dirty="0">
                <a:latin typeface="DM Sans Medium"/>
                <a:cs typeface="DM Sans Medium"/>
              </a:rPr>
              <a:t> </a:t>
            </a:r>
            <a:r>
              <a:rPr sz="1300" b="0" dirty="0">
                <a:latin typeface="DM Sans Medium"/>
                <a:cs typeface="DM Sans Medium"/>
              </a:rPr>
              <a:t>genomic</a:t>
            </a:r>
            <a:r>
              <a:rPr sz="1300" b="0" spc="75" dirty="0">
                <a:latin typeface="DM Sans Medium"/>
                <a:cs typeface="DM Sans Medium"/>
              </a:rPr>
              <a:t> </a:t>
            </a:r>
            <a:r>
              <a:rPr sz="1300" b="0" dirty="0">
                <a:latin typeface="DM Sans Medium"/>
                <a:cs typeface="DM Sans Medium"/>
              </a:rPr>
              <a:t>insights</a:t>
            </a:r>
            <a:r>
              <a:rPr sz="1300" b="0" spc="70" dirty="0">
                <a:latin typeface="DM Sans Medium"/>
                <a:cs typeface="DM Sans Medium"/>
              </a:rPr>
              <a:t> </a:t>
            </a:r>
            <a:r>
              <a:rPr sz="1300" b="0" dirty="0">
                <a:latin typeface="DM Sans Medium"/>
                <a:cs typeface="DM Sans Medium"/>
              </a:rPr>
              <a:t>from</a:t>
            </a:r>
            <a:r>
              <a:rPr sz="1300" b="0" spc="75" dirty="0">
                <a:latin typeface="DM Sans Medium"/>
                <a:cs typeface="DM Sans Medium"/>
              </a:rPr>
              <a:t> </a:t>
            </a:r>
            <a:r>
              <a:rPr sz="1300" b="0" dirty="0">
                <a:latin typeface="DM Sans Medium"/>
                <a:cs typeface="DM Sans Medium"/>
              </a:rPr>
              <a:t>your</a:t>
            </a:r>
            <a:r>
              <a:rPr sz="1300" b="0" spc="75" dirty="0">
                <a:latin typeface="DM Sans Medium"/>
                <a:cs typeface="DM Sans Medium"/>
              </a:rPr>
              <a:t> </a:t>
            </a:r>
            <a:r>
              <a:rPr sz="1300" b="0" dirty="0">
                <a:latin typeface="DM Sans Medium"/>
                <a:cs typeface="DM Sans Medium"/>
              </a:rPr>
              <a:t>genomic</a:t>
            </a:r>
            <a:r>
              <a:rPr sz="1300" b="0" spc="70" dirty="0">
                <a:latin typeface="DM Sans Medium"/>
                <a:cs typeface="DM Sans Medium"/>
              </a:rPr>
              <a:t> </a:t>
            </a:r>
            <a:r>
              <a:rPr sz="1300" b="0" spc="-20" dirty="0">
                <a:latin typeface="DM Sans Medium"/>
                <a:cs typeface="DM Sans Medium"/>
              </a:rPr>
              <a:t>data. </a:t>
            </a:r>
            <a:r>
              <a:rPr sz="1300" b="0" dirty="0">
                <a:latin typeface="DM Sans Medium"/>
                <a:cs typeface="DM Sans Medium"/>
              </a:rPr>
              <a:t>It</a:t>
            </a:r>
            <a:r>
              <a:rPr sz="1300" b="0" spc="110" dirty="0">
                <a:latin typeface="DM Sans Medium"/>
                <a:cs typeface="DM Sans Medium"/>
              </a:rPr>
              <a:t> </a:t>
            </a:r>
            <a:r>
              <a:rPr sz="1300" b="0" dirty="0">
                <a:latin typeface="DM Sans Medium"/>
                <a:cs typeface="DM Sans Medium"/>
              </a:rPr>
              <a:t>focuses</a:t>
            </a:r>
            <a:r>
              <a:rPr sz="1300" b="0" spc="114" dirty="0">
                <a:latin typeface="DM Sans Medium"/>
                <a:cs typeface="DM Sans Medium"/>
              </a:rPr>
              <a:t> </a:t>
            </a:r>
            <a:r>
              <a:rPr sz="1300" b="0" dirty="0">
                <a:latin typeface="DM Sans Medium"/>
                <a:cs typeface="DM Sans Medium"/>
              </a:rPr>
              <a:t>on</a:t>
            </a:r>
            <a:r>
              <a:rPr sz="1300" b="0" spc="114" dirty="0">
                <a:latin typeface="DM Sans Medium"/>
                <a:cs typeface="DM Sans Medium"/>
              </a:rPr>
              <a:t> </a:t>
            </a:r>
            <a:r>
              <a:rPr sz="1300" b="0" dirty="0">
                <a:latin typeface="DM Sans Medium"/>
                <a:cs typeface="DM Sans Medium"/>
              </a:rPr>
              <a:t>optimizing</a:t>
            </a:r>
            <a:r>
              <a:rPr sz="1300" b="0" spc="114" dirty="0">
                <a:latin typeface="DM Sans Medium"/>
                <a:cs typeface="DM Sans Medium"/>
              </a:rPr>
              <a:t> </a:t>
            </a:r>
            <a:r>
              <a:rPr sz="1300" b="0" dirty="0">
                <a:latin typeface="DM Sans Medium"/>
                <a:cs typeface="DM Sans Medium"/>
              </a:rPr>
              <a:t>health</a:t>
            </a:r>
            <a:r>
              <a:rPr sz="1300" b="0" spc="114" dirty="0">
                <a:latin typeface="DM Sans Medium"/>
                <a:cs typeface="DM Sans Medium"/>
              </a:rPr>
              <a:t> </a:t>
            </a:r>
            <a:r>
              <a:rPr sz="1300" b="0" dirty="0">
                <a:latin typeface="DM Sans Medium"/>
                <a:cs typeface="DM Sans Medium"/>
              </a:rPr>
              <a:t>by</a:t>
            </a:r>
            <a:r>
              <a:rPr sz="1300" b="0" spc="110" dirty="0">
                <a:latin typeface="DM Sans Medium"/>
                <a:cs typeface="DM Sans Medium"/>
              </a:rPr>
              <a:t> </a:t>
            </a:r>
            <a:r>
              <a:rPr sz="1300" b="0" dirty="0">
                <a:latin typeface="DM Sans Medium"/>
                <a:cs typeface="DM Sans Medium"/>
              </a:rPr>
              <a:t>strengthening</a:t>
            </a:r>
            <a:r>
              <a:rPr sz="1300" b="0" spc="114" dirty="0">
                <a:latin typeface="DM Sans Medium"/>
                <a:cs typeface="DM Sans Medium"/>
              </a:rPr>
              <a:t> </a:t>
            </a:r>
            <a:r>
              <a:rPr sz="1300" b="0" dirty="0">
                <a:latin typeface="DM Sans Medium"/>
                <a:cs typeface="DM Sans Medium"/>
              </a:rPr>
              <a:t>your</a:t>
            </a:r>
            <a:r>
              <a:rPr sz="1300" b="0" spc="114" dirty="0">
                <a:latin typeface="DM Sans Medium"/>
                <a:cs typeface="DM Sans Medium"/>
              </a:rPr>
              <a:t> </a:t>
            </a:r>
            <a:r>
              <a:rPr sz="1300" b="0" dirty="0">
                <a:latin typeface="DM Sans Medium"/>
                <a:cs typeface="DM Sans Medium"/>
              </a:rPr>
              <a:t>immune</a:t>
            </a:r>
            <a:r>
              <a:rPr sz="1300" b="0" spc="114" dirty="0">
                <a:latin typeface="DM Sans Medium"/>
                <a:cs typeface="DM Sans Medium"/>
              </a:rPr>
              <a:t> </a:t>
            </a:r>
            <a:r>
              <a:rPr sz="1300" b="0" dirty="0">
                <a:latin typeface="DM Sans Medium"/>
                <a:cs typeface="DM Sans Medium"/>
              </a:rPr>
              <a:t>system,</a:t>
            </a:r>
            <a:r>
              <a:rPr sz="1300" b="0" spc="114" dirty="0">
                <a:latin typeface="DM Sans Medium"/>
                <a:cs typeface="DM Sans Medium"/>
              </a:rPr>
              <a:t> </a:t>
            </a:r>
            <a:r>
              <a:rPr sz="1300" b="0" spc="-10" dirty="0">
                <a:latin typeface="DM Sans Medium"/>
                <a:cs typeface="DM Sans Medium"/>
              </a:rPr>
              <a:t>promoting </a:t>
            </a:r>
            <a:r>
              <a:rPr sz="1300" b="0" dirty="0">
                <a:latin typeface="DM Sans Medium"/>
                <a:cs typeface="DM Sans Medium"/>
              </a:rPr>
              <a:t>weight</a:t>
            </a:r>
            <a:r>
              <a:rPr sz="1300" b="0" spc="215" dirty="0">
                <a:latin typeface="DM Sans Medium"/>
                <a:cs typeface="DM Sans Medium"/>
              </a:rPr>
              <a:t> </a:t>
            </a:r>
            <a:r>
              <a:rPr sz="1300" b="0" dirty="0">
                <a:latin typeface="DM Sans Medium"/>
                <a:cs typeface="DM Sans Medium"/>
              </a:rPr>
              <a:t>management,</a:t>
            </a:r>
            <a:r>
              <a:rPr sz="1300" b="0" spc="215" dirty="0">
                <a:latin typeface="DM Sans Medium"/>
                <a:cs typeface="DM Sans Medium"/>
              </a:rPr>
              <a:t> </a:t>
            </a:r>
            <a:r>
              <a:rPr sz="1300" b="0" dirty="0">
                <a:latin typeface="DM Sans Medium"/>
                <a:cs typeface="DM Sans Medium"/>
              </a:rPr>
              <a:t>and</a:t>
            </a:r>
            <a:r>
              <a:rPr sz="1300" b="0" spc="220" dirty="0">
                <a:latin typeface="DM Sans Medium"/>
                <a:cs typeface="DM Sans Medium"/>
              </a:rPr>
              <a:t> </a:t>
            </a:r>
            <a:r>
              <a:rPr sz="1300" b="0" dirty="0">
                <a:latin typeface="DM Sans Medium"/>
                <a:cs typeface="DM Sans Medium"/>
              </a:rPr>
              <a:t>addressing</a:t>
            </a:r>
            <a:r>
              <a:rPr sz="1300" b="0" spc="215" dirty="0">
                <a:latin typeface="DM Sans Medium"/>
                <a:cs typeface="DM Sans Medium"/>
              </a:rPr>
              <a:t> </a:t>
            </a:r>
            <a:r>
              <a:rPr sz="1300" b="0" dirty="0">
                <a:latin typeface="DM Sans Medium"/>
                <a:cs typeface="DM Sans Medium"/>
              </a:rPr>
              <a:t>risks</a:t>
            </a:r>
            <a:r>
              <a:rPr sz="1300" b="0" spc="215" dirty="0">
                <a:latin typeface="DM Sans Medium"/>
                <a:cs typeface="DM Sans Medium"/>
              </a:rPr>
              <a:t> </a:t>
            </a:r>
            <a:r>
              <a:rPr sz="1300" b="0" dirty="0">
                <a:latin typeface="DM Sans Medium"/>
                <a:cs typeface="DM Sans Medium"/>
              </a:rPr>
              <a:t>for</a:t>
            </a:r>
            <a:r>
              <a:rPr sz="1300" b="0" spc="220" dirty="0">
                <a:latin typeface="DM Sans Medium"/>
                <a:cs typeface="DM Sans Medium"/>
              </a:rPr>
              <a:t> </a:t>
            </a:r>
            <a:r>
              <a:rPr sz="1300" b="0" dirty="0">
                <a:latin typeface="DM Sans Medium"/>
                <a:cs typeface="DM Sans Medium"/>
              </a:rPr>
              <a:t>chronic</a:t>
            </a:r>
            <a:r>
              <a:rPr sz="1300" b="0" spc="215" dirty="0">
                <a:latin typeface="DM Sans Medium"/>
                <a:cs typeface="DM Sans Medium"/>
              </a:rPr>
              <a:t> </a:t>
            </a:r>
            <a:r>
              <a:rPr sz="1300" b="0" dirty="0">
                <a:latin typeface="DM Sans Medium"/>
                <a:cs typeface="DM Sans Medium"/>
              </a:rPr>
              <a:t>conditions.</a:t>
            </a:r>
            <a:r>
              <a:rPr sz="1300" b="0" spc="215" dirty="0">
                <a:latin typeface="DM Sans Medium"/>
                <a:cs typeface="DM Sans Medium"/>
              </a:rPr>
              <a:t> </a:t>
            </a:r>
            <a:r>
              <a:rPr sz="1300" b="0" dirty="0">
                <a:latin typeface="DM Sans Medium"/>
                <a:cs typeface="DM Sans Medium"/>
              </a:rPr>
              <a:t>These</a:t>
            </a:r>
            <a:r>
              <a:rPr sz="1300" b="0" spc="220" dirty="0">
                <a:latin typeface="DM Sans Medium"/>
                <a:cs typeface="DM Sans Medium"/>
              </a:rPr>
              <a:t> </a:t>
            </a:r>
            <a:r>
              <a:rPr sz="1300" b="0" spc="-10" dirty="0">
                <a:latin typeface="DM Sans Medium"/>
                <a:cs typeface="DM Sans Medium"/>
              </a:rPr>
              <a:t>tailored </a:t>
            </a:r>
            <a:r>
              <a:rPr sz="1300" b="0" dirty="0">
                <a:latin typeface="DM Sans Medium"/>
                <a:cs typeface="DM Sans Medium"/>
              </a:rPr>
              <a:t>guidelines</a:t>
            </a:r>
            <a:r>
              <a:rPr sz="1300" b="0" spc="25" dirty="0">
                <a:latin typeface="DM Sans Medium"/>
                <a:cs typeface="DM Sans Medium"/>
              </a:rPr>
              <a:t> </a:t>
            </a:r>
            <a:r>
              <a:rPr sz="1300" b="0" dirty="0">
                <a:latin typeface="DM Sans Medium"/>
                <a:cs typeface="DM Sans Medium"/>
              </a:rPr>
              <a:t>empower</a:t>
            </a:r>
            <a:r>
              <a:rPr sz="1300" b="0" spc="25" dirty="0">
                <a:latin typeface="DM Sans Medium"/>
                <a:cs typeface="DM Sans Medium"/>
              </a:rPr>
              <a:t> </a:t>
            </a:r>
            <a:r>
              <a:rPr sz="1300" b="0" dirty="0">
                <a:latin typeface="DM Sans Medium"/>
                <a:cs typeface="DM Sans Medium"/>
              </a:rPr>
              <a:t>you</a:t>
            </a:r>
            <a:r>
              <a:rPr sz="1300" b="0" spc="25" dirty="0">
                <a:latin typeface="DM Sans Medium"/>
                <a:cs typeface="DM Sans Medium"/>
              </a:rPr>
              <a:t> </a:t>
            </a:r>
            <a:r>
              <a:rPr sz="1300" b="0" dirty="0">
                <a:latin typeface="DM Sans Medium"/>
                <a:cs typeface="DM Sans Medium"/>
              </a:rPr>
              <a:t>to</a:t>
            </a:r>
            <a:r>
              <a:rPr sz="1300" b="0" spc="25" dirty="0">
                <a:latin typeface="DM Sans Medium"/>
                <a:cs typeface="DM Sans Medium"/>
              </a:rPr>
              <a:t> </a:t>
            </a:r>
            <a:r>
              <a:rPr sz="1300" b="0" dirty="0">
                <a:latin typeface="DM Sans Medium"/>
                <a:cs typeface="DM Sans Medium"/>
              </a:rPr>
              <a:t>make</a:t>
            </a:r>
            <a:r>
              <a:rPr sz="1300" b="0" spc="25" dirty="0">
                <a:latin typeface="DM Sans Medium"/>
                <a:cs typeface="DM Sans Medium"/>
              </a:rPr>
              <a:t> </a:t>
            </a:r>
            <a:r>
              <a:rPr sz="1300" b="0" dirty="0">
                <a:latin typeface="DM Sans Medium"/>
                <a:cs typeface="DM Sans Medium"/>
              </a:rPr>
              <a:t>informed</a:t>
            </a:r>
            <a:r>
              <a:rPr sz="1300" b="0" spc="25" dirty="0">
                <a:latin typeface="DM Sans Medium"/>
                <a:cs typeface="DM Sans Medium"/>
              </a:rPr>
              <a:t> </a:t>
            </a:r>
            <a:r>
              <a:rPr sz="1300" b="0" dirty="0">
                <a:latin typeface="DM Sans Medium"/>
                <a:cs typeface="DM Sans Medium"/>
              </a:rPr>
              <a:t>decisions</a:t>
            </a:r>
            <a:r>
              <a:rPr sz="1300" b="0" spc="25" dirty="0">
                <a:latin typeface="DM Sans Medium"/>
                <a:cs typeface="DM Sans Medium"/>
              </a:rPr>
              <a:t> </a:t>
            </a:r>
            <a:r>
              <a:rPr sz="1300" b="0" dirty="0">
                <a:latin typeface="DM Sans Medium"/>
                <a:cs typeface="DM Sans Medium"/>
              </a:rPr>
              <a:t>for</a:t>
            </a:r>
            <a:r>
              <a:rPr sz="1300" b="0" spc="25" dirty="0">
                <a:latin typeface="DM Sans Medium"/>
                <a:cs typeface="DM Sans Medium"/>
              </a:rPr>
              <a:t> </a:t>
            </a:r>
            <a:r>
              <a:rPr sz="1300" b="0" dirty="0">
                <a:latin typeface="DM Sans Medium"/>
                <a:cs typeface="DM Sans Medium"/>
              </a:rPr>
              <a:t>achieving</a:t>
            </a:r>
            <a:r>
              <a:rPr sz="1300" b="0" spc="25" dirty="0">
                <a:latin typeface="DM Sans Medium"/>
                <a:cs typeface="DM Sans Medium"/>
              </a:rPr>
              <a:t> </a:t>
            </a:r>
            <a:r>
              <a:rPr sz="1300" b="0" dirty="0">
                <a:latin typeface="DM Sans Medium"/>
                <a:cs typeface="DM Sans Medium"/>
              </a:rPr>
              <a:t>and</a:t>
            </a:r>
            <a:r>
              <a:rPr sz="1300" b="0" spc="25" dirty="0">
                <a:latin typeface="DM Sans Medium"/>
                <a:cs typeface="DM Sans Medium"/>
              </a:rPr>
              <a:t> </a:t>
            </a:r>
            <a:r>
              <a:rPr sz="1300" b="0" spc="-10" dirty="0">
                <a:latin typeface="DM Sans Medium"/>
                <a:cs typeface="DM Sans Medium"/>
              </a:rPr>
              <a:t>maintaining </a:t>
            </a:r>
            <a:r>
              <a:rPr sz="1300" b="0" dirty="0">
                <a:latin typeface="DM Sans Medium"/>
                <a:cs typeface="DM Sans Medium"/>
              </a:rPr>
              <a:t>long-term well-</a:t>
            </a:r>
            <a:r>
              <a:rPr sz="1300" b="0" spc="-10" dirty="0">
                <a:latin typeface="DM Sans Medium"/>
                <a:cs typeface="DM Sans Medium"/>
              </a:rPr>
              <a:t>being.</a:t>
            </a:r>
            <a:endParaRPr sz="1300" dirty="0">
              <a:latin typeface="DM Sans Medium"/>
              <a:cs typeface="DM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23" y="1500698"/>
            <a:ext cx="5791200" cy="462280"/>
          </a:xfrm>
          <a:prstGeom prst="rect">
            <a:avLst/>
          </a:prstGeom>
        </p:spPr>
        <p:txBody>
          <a:bodyPr vert="horz" wrap="square" lIns="0" tIns="14604" rIns="0" bIns="0" rtlCol="0">
            <a:spAutoFit/>
          </a:bodyPr>
          <a:lstStyle/>
          <a:p>
            <a:pPr marL="12700">
              <a:lnSpc>
                <a:spcPct val="100000"/>
              </a:lnSpc>
              <a:spcBef>
                <a:spcPts val="114"/>
              </a:spcBef>
            </a:pPr>
            <a:r>
              <a:rPr sz="2850" b="1" spc="-175" dirty="0">
                <a:solidFill>
                  <a:srgbClr val="262261"/>
                </a:solidFill>
                <a:latin typeface="Bitter" pitchFamily="2" charset="0"/>
                <a:cs typeface="Book Antiqua"/>
              </a:rPr>
              <a:t>NUTRITION</a:t>
            </a:r>
            <a:r>
              <a:rPr sz="2850" b="1" spc="-160" dirty="0">
                <a:solidFill>
                  <a:srgbClr val="262261"/>
                </a:solidFill>
                <a:latin typeface="Bitter" pitchFamily="2" charset="0"/>
                <a:cs typeface="Book Antiqua"/>
              </a:rPr>
              <a:t> </a:t>
            </a:r>
            <a:r>
              <a:rPr sz="2850" b="1" spc="-215" dirty="0">
                <a:solidFill>
                  <a:srgbClr val="262261"/>
                </a:solidFill>
                <a:latin typeface="Bitter" pitchFamily="2" charset="0"/>
                <a:cs typeface="Book Antiqua"/>
              </a:rPr>
              <a:t>RECOMMENDATIONS</a:t>
            </a:r>
            <a:endParaRPr sz="2850" dirty="0">
              <a:latin typeface="Bitter" pitchFamily="2" charset="0"/>
              <a:cs typeface="Book Antiqua"/>
            </a:endParaRPr>
          </a:p>
        </p:txBody>
      </p:sp>
      <p:grpSp>
        <p:nvGrpSpPr>
          <p:cNvPr id="3" name="object 3"/>
          <p:cNvGrpSpPr/>
          <p:nvPr/>
        </p:nvGrpSpPr>
        <p:grpSpPr>
          <a:xfrm>
            <a:off x="410083" y="2138007"/>
            <a:ext cx="6536055" cy="7444740"/>
            <a:chOff x="410083" y="2138007"/>
            <a:chExt cx="6536055" cy="7444740"/>
          </a:xfrm>
        </p:grpSpPr>
        <p:sp>
          <p:nvSpPr>
            <p:cNvPr id="4" name="object 4"/>
            <p:cNvSpPr/>
            <p:nvPr/>
          </p:nvSpPr>
          <p:spPr>
            <a:xfrm>
              <a:off x="410083" y="2138007"/>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5" name="object 5"/>
            <p:cNvSpPr/>
            <p:nvPr/>
          </p:nvSpPr>
          <p:spPr>
            <a:xfrm>
              <a:off x="410083" y="3626916"/>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6" name="object 6"/>
            <p:cNvSpPr/>
            <p:nvPr/>
          </p:nvSpPr>
          <p:spPr>
            <a:xfrm>
              <a:off x="410083" y="511583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7" name="object 7"/>
            <p:cNvSpPr/>
            <p:nvPr/>
          </p:nvSpPr>
          <p:spPr>
            <a:xfrm>
              <a:off x="410083" y="660474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8" name="object 8"/>
            <p:cNvSpPr/>
            <p:nvPr/>
          </p:nvSpPr>
          <p:spPr>
            <a:xfrm>
              <a:off x="410083" y="8093672"/>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grpSp>
      <p:sp>
        <p:nvSpPr>
          <p:cNvPr id="9" name="object 9"/>
          <p:cNvSpPr txBox="1"/>
          <p:nvPr/>
        </p:nvSpPr>
        <p:spPr>
          <a:xfrm>
            <a:off x="540915" y="2183396"/>
            <a:ext cx="3515995" cy="2324100"/>
          </a:xfrm>
          <a:prstGeom prst="rect">
            <a:avLst/>
          </a:prstGeom>
        </p:spPr>
        <p:txBody>
          <a:bodyPr vert="horz" wrap="square" lIns="0" tIns="46990" rIns="0" bIns="0" rtlCol="0">
            <a:spAutoFit/>
          </a:bodyPr>
          <a:lstStyle/>
          <a:p>
            <a:pPr marL="12700">
              <a:lnSpc>
                <a:spcPct val="100000"/>
              </a:lnSpc>
              <a:spcBef>
                <a:spcPts val="370"/>
              </a:spcBef>
            </a:pPr>
            <a:r>
              <a:rPr sz="1700" b="1" spc="-10" dirty="0">
                <a:latin typeface="DM Sans SemiBold"/>
                <a:cs typeface="DM Sans SemiBold"/>
              </a:rPr>
              <a:t>Carbohydrates</a:t>
            </a:r>
            <a:endParaRPr sz="1700">
              <a:latin typeface="DM Sans SemiBold"/>
              <a:cs typeface="DM Sans SemiBold"/>
            </a:endParaRPr>
          </a:p>
          <a:p>
            <a:pPr marL="12700" marR="5080">
              <a:lnSpc>
                <a:spcPct val="100000"/>
              </a:lnSpc>
              <a:spcBef>
                <a:spcPts val="160"/>
              </a:spcBef>
            </a:pPr>
            <a:r>
              <a:rPr sz="1000" dirty="0">
                <a:latin typeface="DM Sans"/>
                <a:cs typeface="DM Sans"/>
              </a:rPr>
              <a:t>Grains</a:t>
            </a:r>
            <a:r>
              <a:rPr sz="1000" spc="-15" dirty="0">
                <a:latin typeface="DM Sans"/>
                <a:cs typeface="DM Sans"/>
              </a:rPr>
              <a:t> </a:t>
            </a:r>
            <a:r>
              <a:rPr sz="1000" dirty="0">
                <a:latin typeface="DM Sans"/>
                <a:cs typeface="DM Sans"/>
              </a:rPr>
              <a:t>which</a:t>
            </a:r>
            <a:r>
              <a:rPr sz="1000" spc="-10" dirty="0">
                <a:latin typeface="DM Sans"/>
                <a:cs typeface="DM Sans"/>
              </a:rPr>
              <a:t> </a:t>
            </a:r>
            <a:r>
              <a:rPr sz="1000" dirty="0">
                <a:latin typeface="DM Sans"/>
                <a:cs typeface="DM Sans"/>
              </a:rPr>
              <a:t>can</a:t>
            </a:r>
            <a:r>
              <a:rPr sz="1000" spc="-10" dirty="0">
                <a:latin typeface="DM Sans"/>
                <a:cs typeface="DM Sans"/>
              </a:rPr>
              <a:t> </a:t>
            </a:r>
            <a:r>
              <a:rPr sz="1000" dirty="0">
                <a:latin typeface="DM Sans"/>
                <a:cs typeface="DM Sans"/>
              </a:rPr>
              <a:t>be</a:t>
            </a:r>
            <a:r>
              <a:rPr sz="1000" spc="-10" dirty="0">
                <a:latin typeface="DM Sans"/>
                <a:cs typeface="DM Sans"/>
              </a:rPr>
              <a:t> </a:t>
            </a:r>
            <a:r>
              <a:rPr sz="1000" dirty="0">
                <a:latin typeface="DM Sans"/>
                <a:cs typeface="DM Sans"/>
              </a:rPr>
              <a:t>included</a:t>
            </a:r>
            <a:r>
              <a:rPr sz="1000" spc="-15" dirty="0">
                <a:latin typeface="DM Sans"/>
                <a:cs typeface="DM Sans"/>
              </a:rPr>
              <a:t> </a:t>
            </a:r>
            <a:r>
              <a:rPr sz="1000" dirty="0">
                <a:latin typeface="DM Sans"/>
                <a:cs typeface="DM Sans"/>
              </a:rPr>
              <a:t>in</a:t>
            </a:r>
            <a:r>
              <a:rPr sz="1000" spc="-10" dirty="0">
                <a:latin typeface="DM Sans"/>
                <a:cs typeface="DM Sans"/>
              </a:rPr>
              <a:t> </a:t>
            </a:r>
            <a:r>
              <a:rPr sz="1000" dirty="0">
                <a:latin typeface="DM Sans"/>
                <a:cs typeface="DM Sans"/>
              </a:rPr>
              <a:t>diet-</a:t>
            </a:r>
            <a:r>
              <a:rPr sz="1000" spc="-10" dirty="0">
                <a:latin typeface="DM Sans"/>
                <a:cs typeface="DM Sans"/>
              </a:rPr>
              <a:t> </a:t>
            </a:r>
            <a:r>
              <a:rPr sz="1000" dirty="0">
                <a:latin typeface="DM Sans"/>
                <a:cs typeface="DM Sans"/>
              </a:rPr>
              <a:t>Include</a:t>
            </a:r>
            <a:r>
              <a:rPr sz="1000" spc="-10" dirty="0">
                <a:latin typeface="DM Sans"/>
                <a:cs typeface="DM Sans"/>
              </a:rPr>
              <a:t> </a:t>
            </a:r>
            <a:r>
              <a:rPr sz="1000" dirty="0">
                <a:latin typeface="DM Sans"/>
                <a:cs typeface="DM Sans"/>
              </a:rPr>
              <a:t>Thiamine</a:t>
            </a:r>
            <a:r>
              <a:rPr sz="1000" spc="-15" dirty="0">
                <a:latin typeface="DM Sans"/>
                <a:cs typeface="DM Sans"/>
              </a:rPr>
              <a:t> </a:t>
            </a:r>
            <a:r>
              <a:rPr sz="1000" spc="-20" dirty="0">
                <a:latin typeface="DM Sans"/>
                <a:cs typeface="DM Sans"/>
              </a:rPr>
              <a:t>rich </a:t>
            </a:r>
            <a:r>
              <a:rPr sz="1000" dirty="0">
                <a:latin typeface="DM Sans"/>
                <a:cs typeface="DM Sans"/>
              </a:rPr>
              <a:t>foods</a:t>
            </a:r>
            <a:r>
              <a:rPr sz="1000" spc="-35" dirty="0">
                <a:latin typeface="DM Sans"/>
                <a:cs typeface="DM Sans"/>
              </a:rPr>
              <a:t> </a:t>
            </a:r>
            <a:r>
              <a:rPr sz="1000" dirty="0">
                <a:latin typeface="DM Sans"/>
                <a:cs typeface="DM Sans"/>
              </a:rPr>
              <a:t>like</a:t>
            </a:r>
            <a:r>
              <a:rPr sz="1000" spc="-40" dirty="0">
                <a:latin typeface="DM Sans"/>
                <a:cs typeface="DM Sans"/>
              </a:rPr>
              <a:t> </a:t>
            </a:r>
            <a:r>
              <a:rPr sz="1000" b="0" dirty="0">
                <a:latin typeface="DM Sans Medium"/>
                <a:cs typeface="DM Sans Medium"/>
              </a:rPr>
              <a:t>Hand</a:t>
            </a:r>
            <a:r>
              <a:rPr sz="1000" b="0" spc="-25" dirty="0">
                <a:latin typeface="DM Sans Medium"/>
                <a:cs typeface="DM Sans Medium"/>
              </a:rPr>
              <a:t> </a:t>
            </a:r>
            <a:r>
              <a:rPr sz="1000" b="0" dirty="0">
                <a:latin typeface="DM Sans Medium"/>
                <a:cs typeface="DM Sans Medium"/>
              </a:rPr>
              <a:t>pounded</a:t>
            </a:r>
            <a:r>
              <a:rPr sz="1000" b="0" spc="-30" dirty="0">
                <a:latin typeface="DM Sans Medium"/>
                <a:cs typeface="DM Sans Medium"/>
              </a:rPr>
              <a:t> </a:t>
            </a:r>
            <a:r>
              <a:rPr sz="1000" b="0" dirty="0">
                <a:latin typeface="DM Sans Medium"/>
                <a:cs typeface="DM Sans Medium"/>
              </a:rPr>
              <a:t>rice,</a:t>
            </a:r>
            <a:r>
              <a:rPr sz="1000" b="0" spc="-30" dirty="0">
                <a:latin typeface="DM Sans Medium"/>
                <a:cs typeface="DM Sans Medium"/>
              </a:rPr>
              <a:t> </a:t>
            </a:r>
            <a:r>
              <a:rPr sz="1000" b="0" dirty="0">
                <a:latin typeface="DM Sans Medium"/>
                <a:cs typeface="DM Sans Medium"/>
              </a:rPr>
              <a:t>Single</a:t>
            </a:r>
            <a:r>
              <a:rPr sz="1000" b="0" spc="-30" dirty="0">
                <a:latin typeface="DM Sans Medium"/>
                <a:cs typeface="DM Sans Medium"/>
              </a:rPr>
              <a:t> </a:t>
            </a:r>
            <a:r>
              <a:rPr sz="1000" b="0" dirty="0">
                <a:latin typeface="DM Sans Medium"/>
                <a:cs typeface="DM Sans Medium"/>
              </a:rPr>
              <a:t>polished</a:t>
            </a:r>
            <a:r>
              <a:rPr sz="1000" b="0" spc="-30" dirty="0">
                <a:latin typeface="DM Sans Medium"/>
                <a:cs typeface="DM Sans Medium"/>
              </a:rPr>
              <a:t> </a:t>
            </a:r>
            <a:r>
              <a:rPr sz="1000" b="0" dirty="0">
                <a:latin typeface="DM Sans Medium"/>
                <a:cs typeface="DM Sans Medium"/>
              </a:rPr>
              <a:t>rice,</a:t>
            </a:r>
            <a:r>
              <a:rPr sz="1000" b="0" spc="-30" dirty="0">
                <a:latin typeface="DM Sans Medium"/>
                <a:cs typeface="DM Sans Medium"/>
              </a:rPr>
              <a:t> </a:t>
            </a:r>
            <a:r>
              <a:rPr sz="1000" b="0" spc="-10" dirty="0">
                <a:latin typeface="DM Sans Medium"/>
                <a:cs typeface="DM Sans Medium"/>
              </a:rPr>
              <a:t>Whole </a:t>
            </a:r>
            <a:r>
              <a:rPr sz="1000" b="0" dirty="0">
                <a:latin typeface="DM Sans Medium"/>
                <a:cs typeface="DM Sans Medium"/>
              </a:rPr>
              <a:t>wheat</a:t>
            </a:r>
            <a:r>
              <a:rPr sz="1000" b="0" spc="-35" dirty="0">
                <a:latin typeface="DM Sans Medium"/>
                <a:cs typeface="DM Sans Medium"/>
              </a:rPr>
              <a:t> </a:t>
            </a:r>
            <a:r>
              <a:rPr sz="1000" b="0" dirty="0">
                <a:latin typeface="DM Sans Medium"/>
                <a:cs typeface="DM Sans Medium"/>
              </a:rPr>
              <a:t>ﬂour,</a:t>
            </a:r>
            <a:r>
              <a:rPr sz="1000" b="0" spc="-30" dirty="0">
                <a:latin typeface="DM Sans Medium"/>
                <a:cs typeface="DM Sans Medium"/>
              </a:rPr>
              <a:t> </a:t>
            </a:r>
            <a:r>
              <a:rPr sz="1000" b="0" dirty="0">
                <a:latin typeface="DM Sans Medium"/>
                <a:cs typeface="DM Sans Medium"/>
              </a:rPr>
              <a:t>Millets</a:t>
            </a:r>
            <a:r>
              <a:rPr sz="1000" b="0" spc="-30" dirty="0">
                <a:latin typeface="DM Sans Medium"/>
                <a:cs typeface="DM Sans Medium"/>
              </a:rPr>
              <a:t> </a:t>
            </a:r>
            <a:r>
              <a:rPr sz="1000" b="0" spc="-10" dirty="0">
                <a:latin typeface="DM Sans Medium"/>
                <a:cs typeface="DM Sans Medium"/>
              </a:rPr>
              <a:t>(any</a:t>
            </a:r>
            <a:r>
              <a:rPr sz="1000" b="0" spc="-35" dirty="0">
                <a:latin typeface="DM Sans Medium"/>
                <a:cs typeface="DM Sans Medium"/>
              </a:rPr>
              <a:t> </a:t>
            </a:r>
            <a:r>
              <a:rPr sz="1000" b="0" dirty="0">
                <a:latin typeface="DM Sans Medium"/>
                <a:cs typeface="DM Sans Medium"/>
              </a:rPr>
              <a:t>kind),</a:t>
            </a:r>
            <a:r>
              <a:rPr sz="1000" b="0" spc="-30" dirty="0">
                <a:latin typeface="DM Sans Medium"/>
                <a:cs typeface="DM Sans Medium"/>
              </a:rPr>
              <a:t> </a:t>
            </a:r>
            <a:r>
              <a:rPr sz="1000" b="0" spc="-10" dirty="0">
                <a:latin typeface="DM Sans Medium"/>
                <a:cs typeface="DM Sans Medium"/>
              </a:rPr>
              <a:t>Quinoa.</a:t>
            </a:r>
            <a:endParaRPr sz="1000">
              <a:latin typeface="DM Sans Medium"/>
              <a:cs typeface="DM Sans Medium"/>
            </a:endParaRPr>
          </a:p>
          <a:p>
            <a:pPr marL="149225" marR="565150" indent="-136525">
              <a:lnSpc>
                <a:spcPct val="100000"/>
              </a:lnSpc>
              <a:buChar char="•"/>
              <a:tabLst>
                <a:tab pos="152400" algn="l"/>
              </a:tabLst>
            </a:pPr>
            <a:r>
              <a:rPr sz="1000" b="0" dirty="0">
                <a:latin typeface="DM Sans Medium"/>
                <a:cs typeface="DM Sans Medium"/>
              </a:rPr>
              <a:t>Hand</a:t>
            </a:r>
            <a:r>
              <a:rPr sz="1000" b="0" spc="-30" dirty="0">
                <a:latin typeface="DM Sans Medium"/>
                <a:cs typeface="DM Sans Medium"/>
              </a:rPr>
              <a:t> </a:t>
            </a:r>
            <a:r>
              <a:rPr sz="1000" b="0" dirty="0">
                <a:latin typeface="DM Sans Medium"/>
                <a:cs typeface="DM Sans Medium"/>
              </a:rPr>
              <a:t>pounded</a:t>
            </a:r>
            <a:r>
              <a:rPr sz="1000" b="0" spc="-25" dirty="0">
                <a:latin typeface="DM Sans Medium"/>
                <a:cs typeface="DM Sans Medium"/>
              </a:rPr>
              <a:t> </a:t>
            </a:r>
            <a:r>
              <a:rPr sz="1000" b="0" dirty="0">
                <a:latin typeface="DM Sans Medium"/>
                <a:cs typeface="DM Sans Medium"/>
              </a:rPr>
              <a:t>rice,</a:t>
            </a:r>
            <a:r>
              <a:rPr sz="1000" b="0" spc="-25" dirty="0">
                <a:latin typeface="DM Sans Medium"/>
                <a:cs typeface="DM Sans Medium"/>
              </a:rPr>
              <a:t> </a:t>
            </a:r>
            <a:r>
              <a:rPr sz="1000" b="0" dirty="0">
                <a:latin typeface="DM Sans Medium"/>
                <a:cs typeface="DM Sans Medium"/>
              </a:rPr>
              <a:t>basmati</a:t>
            </a:r>
            <a:r>
              <a:rPr sz="1000" b="0" spc="-25" dirty="0">
                <a:latin typeface="DM Sans Medium"/>
                <a:cs typeface="DM Sans Medium"/>
              </a:rPr>
              <a:t> </a:t>
            </a:r>
            <a:r>
              <a:rPr sz="1000" b="0" dirty="0">
                <a:latin typeface="DM Sans Medium"/>
                <a:cs typeface="DM Sans Medium"/>
              </a:rPr>
              <a:t>rice,</a:t>
            </a:r>
            <a:r>
              <a:rPr sz="1000" b="0" spc="-25" dirty="0">
                <a:latin typeface="DM Sans Medium"/>
                <a:cs typeface="DM Sans Medium"/>
              </a:rPr>
              <a:t> </a:t>
            </a:r>
            <a:r>
              <a:rPr sz="1000" b="0" dirty="0">
                <a:latin typeface="DM Sans Medium"/>
                <a:cs typeface="DM Sans Medium"/>
              </a:rPr>
              <a:t>whole</a:t>
            </a:r>
            <a:r>
              <a:rPr sz="1000" b="0" spc="-25" dirty="0">
                <a:latin typeface="DM Sans Medium"/>
                <a:cs typeface="DM Sans Medium"/>
              </a:rPr>
              <a:t> </a:t>
            </a:r>
            <a:r>
              <a:rPr sz="1000" b="0" spc="-10" dirty="0">
                <a:latin typeface="DM Sans Medium"/>
                <a:cs typeface="DM Sans Medium"/>
              </a:rPr>
              <a:t>wheat. 	</a:t>
            </a:r>
            <a:r>
              <a:rPr sz="1000" b="0" spc="-30" dirty="0">
                <a:latin typeface="DM Sans Medium"/>
                <a:cs typeface="DM Sans Medium"/>
              </a:rPr>
              <a:t>6-</a:t>
            </a:r>
            <a:r>
              <a:rPr sz="1000" b="0" dirty="0">
                <a:latin typeface="DM Sans Medium"/>
                <a:cs typeface="DM Sans Medium"/>
              </a:rPr>
              <a:t>7</a:t>
            </a:r>
            <a:r>
              <a:rPr sz="1000" b="0" spc="-10" dirty="0">
                <a:latin typeface="DM Sans Medium"/>
                <a:cs typeface="DM Sans Medium"/>
              </a:rPr>
              <a:t> days/week</a:t>
            </a:r>
            <a:endParaRPr sz="100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Millets</a:t>
            </a:r>
            <a:r>
              <a:rPr sz="1000" b="0" spc="-5" dirty="0">
                <a:latin typeface="DM Sans Medium"/>
                <a:cs typeface="DM Sans Medium"/>
              </a:rPr>
              <a:t> </a:t>
            </a:r>
            <a:r>
              <a:rPr sz="1000" b="0" dirty="0">
                <a:latin typeface="DM Sans Medium"/>
                <a:cs typeface="DM Sans Medium"/>
              </a:rPr>
              <a:t>–</a:t>
            </a:r>
            <a:r>
              <a:rPr sz="1000" b="0" spc="-5" dirty="0">
                <a:latin typeface="DM Sans Medium"/>
                <a:cs typeface="DM Sans Medium"/>
              </a:rPr>
              <a:t> </a:t>
            </a:r>
            <a:r>
              <a:rPr sz="1000" b="0" spc="-10" dirty="0">
                <a:latin typeface="DM Sans Medium"/>
                <a:cs typeface="DM Sans Medium"/>
              </a:rPr>
              <a:t>4-</a:t>
            </a:r>
            <a:r>
              <a:rPr sz="1000" b="0" dirty="0">
                <a:latin typeface="DM Sans Medium"/>
                <a:cs typeface="DM Sans Medium"/>
              </a:rPr>
              <a:t>5</a:t>
            </a:r>
            <a:r>
              <a:rPr sz="1000" b="0" spc="-5" dirty="0">
                <a:latin typeface="DM Sans Medium"/>
                <a:cs typeface="DM Sans Medium"/>
              </a:rPr>
              <a:t> </a:t>
            </a:r>
            <a:r>
              <a:rPr sz="1000" b="0" spc="-10" dirty="0">
                <a:latin typeface="DM Sans Medium"/>
                <a:cs typeface="DM Sans Medium"/>
              </a:rPr>
              <a:t>days/week</a:t>
            </a:r>
            <a:endParaRPr sz="1000">
              <a:latin typeface="DM Sans Medium"/>
              <a:cs typeface="DM Sans Medium"/>
            </a:endParaRPr>
          </a:p>
          <a:p>
            <a:pPr>
              <a:lnSpc>
                <a:spcPct val="100000"/>
              </a:lnSpc>
              <a:spcBef>
                <a:spcPts val="1000"/>
              </a:spcBef>
              <a:buFont typeface="DM Sans Medium"/>
              <a:buChar char="•"/>
            </a:pPr>
            <a:endParaRPr sz="1000">
              <a:latin typeface="DM Sans Medium"/>
              <a:cs typeface="DM Sans Medium"/>
            </a:endParaRPr>
          </a:p>
          <a:p>
            <a:pPr marL="12700">
              <a:lnSpc>
                <a:spcPct val="100000"/>
              </a:lnSpc>
            </a:pPr>
            <a:r>
              <a:rPr sz="1700" b="1" spc="-20" dirty="0">
                <a:latin typeface="DM Sans SemiBold"/>
                <a:cs typeface="DM Sans SemiBold"/>
              </a:rPr>
              <a:t>Fats</a:t>
            </a:r>
            <a:endParaRPr sz="1700">
              <a:latin typeface="DM Sans SemiBold"/>
              <a:cs typeface="DM Sans SemiBold"/>
            </a:endParaRPr>
          </a:p>
          <a:p>
            <a:pPr marL="150495" marR="37465" indent="-137795">
              <a:lnSpc>
                <a:spcPct val="100000"/>
              </a:lnSpc>
              <a:spcBef>
                <a:spcPts val="459"/>
              </a:spcBef>
              <a:buChar char="•"/>
              <a:tabLst>
                <a:tab pos="152400" algn="l"/>
              </a:tabLst>
            </a:pPr>
            <a:r>
              <a:rPr sz="1000" dirty="0">
                <a:latin typeface="DM Sans"/>
                <a:cs typeface="DM Sans"/>
              </a:rPr>
              <a:t>Indian</a:t>
            </a:r>
            <a:r>
              <a:rPr sz="1000" spc="-20" dirty="0">
                <a:latin typeface="DM Sans"/>
                <a:cs typeface="DM Sans"/>
              </a:rPr>
              <a:t> </a:t>
            </a:r>
            <a:r>
              <a:rPr sz="1000" dirty="0">
                <a:latin typeface="DM Sans"/>
                <a:cs typeface="DM Sans"/>
              </a:rPr>
              <a:t>cooking-</a:t>
            </a:r>
            <a:r>
              <a:rPr sz="1000" spc="-15" dirty="0">
                <a:latin typeface="DM Sans"/>
                <a:cs typeface="DM Sans"/>
              </a:rPr>
              <a:t> </a:t>
            </a:r>
            <a:r>
              <a:rPr sz="1000" dirty="0">
                <a:latin typeface="DM Sans"/>
                <a:cs typeface="DM Sans"/>
              </a:rPr>
              <a:t>Use</a:t>
            </a:r>
            <a:r>
              <a:rPr sz="1000" spc="-15" dirty="0">
                <a:latin typeface="DM Sans"/>
                <a:cs typeface="DM Sans"/>
              </a:rPr>
              <a:t> </a:t>
            </a:r>
            <a:r>
              <a:rPr sz="1000" dirty="0">
                <a:latin typeface="DM Sans"/>
                <a:cs typeface="DM Sans"/>
              </a:rPr>
              <a:t>cold</a:t>
            </a:r>
            <a:r>
              <a:rPr sz="1000" spc="-15" dirty="0">
                <a:latin typeface="DM Sans"/>
                <a:cs typeface="DM Sans"/>
              </a:rPr>
              <a:t> </a:t>
            </a:r>
            <a:r>
              <a:rPr sz="1000" dirty="0">
                <a:latin typeface="DM Sans"/>
                <a:cs typeface="DM Sans"/>
              </a:rPr>
              <a:t>pressed</a:t>
            </a:r>
            <a:r>
              <a:rPr sz="1000" spc="-15" dirty="0">
                <a:latin typeface="DM Sans"/>
                <a:cs typeface="DM Sans"/>
              </a:rPr>
              <a:t> </a:t>
            </a:r>
            <a:r>
              <a:rPr sz="1000" b="0" dirty="0">
                <a:latin typeface="DM Sans Medium"/>
                <a:cs typeface="DM Sans Medium"/>
              </a:rPr>
              <a:t>Peanut</a:t>
            </a:r>
            <a:r>
              <a:rPr sz="1000" b="0" spc="-15" dirty="0">
                <a:latin typeface="DM Sans Medium"/>
                <a:cs typeface="DM Sans Medium"/>
              </a:rPr>
              <a:t> </a:t>
            </a:r>
            <a:r>
              <a:rPr sz="1000" b="0" dirty="0">
                <a:latin typeface="DM Sans Medium"/>
                <a:cs typeface="DM Sans Medium"/>
              </a:rPr>
              <a:t>oil,</a:t>
            </a:r>
            <a:r>
              <a:rPr sz="1000" b="0" spc="-20" dirty="0">
                <a:latin typeface="DM Sans Medium"/>
                <a:cs typeface="DM Sans Medium"/>
              </a:rPr>
              <a:t> </a:t>
            </a:r>
            <a:r>
              <a:rPr sz="1000" b="0" dirty="0">
                <a:latin typeface="DM Sans Medium"/>
                <a:cs typeface="DM Sans Medium"/>
              </a:rPr>
              <a:t>Sesame</a:t>
            </a:r>
            <a:r>
              <a:rPr sz="1000" b="0" spc="-15" dirty="0">
                <a:latin typeface="DM Sans Medium"/>
                <a:cs typeface="DM Sans Medium"/>
              </a:rPr>
              <a:t> </a:t>
            </a:r>
            <a:r>
              <a:rPr sz="1000" b="0" spc="-20" dirty="0">
                <a:latin typeface="DM Sans Medium"/>
                <a:cs typeface="DM Sans Medium"/>
              </a:rPr>
              <a:t>oil, 	</a:t>
            </a:r>
            <a:r>
              <a:rPr sz="1000" b="0" spc="-10" dirty="0">
                <a:latin typeface="DM Sans Medium"/>
                <a:cs typeface="DM Sans Medium"/>
              </a:rPr>
              <a:t>Ghee.</a:t>
            </a:r>
            <a:endParaRPr sz="1000">
              <a:latin typeface="DM Sans Medium"/>
              <a:cs typeface="DM Sans Medium"/>
            </a:endParaRPr>
          </a:p>
          <a:p>
            <a:pPr marL="150495" indent="-137795">
              <a:lnSpc>
                <a:spcPct val="100000"/>
              </a:lnSpc>
              <a:buChar char="•"/>
              <a:tabLst>
                <a:tab pos="150495" algn="l"/>
              </a:tabLst>
            </a:pPr>
            <a:r>
              <a:rPr sz="1000" dirty="0">
                <a:latin typeface="DM Sans"/>
                <a:cs typeface="DM Sans"/>
              </a:rPr>
              <a:t>Salads</a:t>
            </a:r>
            <a:r>
              <a:rPr sz="1000" spc="-25" dirty="0">
                <a:latin typeface="DM Sans"/>
                <a:cs typeface="DM Sans"/>
              </a:rPr>
              <a:t> </a:t>
            </a:r>
            <a:r>
              <a:rPr sz="1000" dirty="0">
                <a:latin typeface="DM Sans"/>
                <a:cs typeface="DM Sans"/>
              </a:rPr>
              <a:t>and</a:t>
            </a:r>
            <a:r>
              <a:rPr sz="1000" spc="-25" dirty="0">
                <a:latin typeface="DM Sans"/>
                <a:cs typeface="DM Sans"/>
              </a:rPr>
              <a:t> </a:t>
            </a:r>
            <a:r>
              <a:rPr sz="1000" dirty="0">
                <a:latin typeface="DM Sans"/>
                <a:cs typeface="DM Sans"/>
              </a:rPr>
              <a:t>stir</a:t>
            </a:r>
            <a:r>
              <a:rPr sz="1000" spc="-25" dirty="0">
                <a:latin typeface="DM Sans"/>
                <a:cs typeface="DM Sans"/>
              </a:rPr>
              <a:t> </a:t>
            </a:r>
            <a:r>
              <a:rPr sz="1000" dirty="0">
                <a:latin typeface="DM Sans"/>
                <a:cs typeface="DM Sans"/>
              </a:rPr>
              <a:t>fry-</a:t>
            </a:r>
            <a:r>
              <a:rPr sz="1000" spc="-25" dirty="0">
                <a:latin typeface="DM Sans"/>
                <a:cs typeface="DM Sans"/>
              </a:rPr>
              <a:t> </a:t>
            </a:r>
            <a:r>
              <a:rPr sz="1000" b="0" dirty="0">
                <a:latin typeface="DM Sans Medium"/>
                <a:cs typeface="DM Sans Medium"/>
              </a:rPr>
              <a:t>Extra</a:t>
            </a:r>
            <a:r>
              <a:rPr sz="1000" b="0" spc="-20" dirty="0">
                <a:latin typeface="DM Sans Medium"/>
                <a:cs typeface="DM Sans Medium"/>
              </a:rPr>
              <a:t> </a:t>
            </a:r>
            <a:r>
              <a:rPr sz="1000" b="0" dirty="0">
                <a:latin typeface="DM Sans Medium"/>
                <a:cs typeface="DM Sans Medium"/>
              </a:rPr>
              <a:t>Virgin</a:t>
            </a:r>
            <a:r>
              <a:rPr sz="1000" b="0" spc="-25" dirty="0">
                <a:latin typeface="DM Sans Medium"/>
                <a:cs typeface="DM Sans Medium"/>
              </a:rPr>
              <a:t> </a:t>
            </a:r>
            <a:r>
              <a:rPr sz="1000" b="0" dirty="0">
                <a:latin typeface="DM Sans Medium"/>
                <a:cs typeface="DM Sans Medium"/>
              </a:rPr>
              <a:t>Olive</a:t>
            </a:r>
            <a:r>
              <a:rPr sz="1000" b="0" spc="-20" dirty="0">
                <a:latin typeface="DM Sans Medium"/>
                <a:cs typeface="DM Sans Medium"/>
              </a:rPr>
              <a:t> </a:t>
            </a:r>
            <a:r>
              <a:rPr sz="1000" b="0" spc="-25" dirty="0">
                <a:latin typeface="DM Sans Medium"/>
                <a:cs typeface="DM Sans Medium"/>
              </a:rPr>
              <a:t>Oil</a:t>
            </a:r>
            <a:endParaRPr sz="1000">
              <a:latin typeface="DM Sans Medium"/>
              <a:cs typeface="DM Sans Medium"/>
            </a:endParaRPr>
          </a:p>
        </p:txBody>
      </p:sp>
      <p:sp>
        <p:nvSpPr>
          <p:cNvPr id="10" name="object 10"/>
          <p:cNvSpPr txBox="1"/>
          <p:nvPr/>
        </p:nvSpPr>
        <p:spPr>
          <a:xfrm>
            <a:off x="540915" y="5096454"/>
            <a:ext cx="3582035" cy="2650490"/>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Proteins</a:t>
            </a:r>
            <a:endParaRPr sz="1700">
              <a:latin typeface="DM Sans SemiBold"/>
              <a:cs typeface="DM Sans SemiBold"/>
            </a:endParaRPr>
          </a:p>
          <a:p>
            <a:pPr marL="149225" marR="166370" indent="-136525">
              <a:lnSpc>
                <a:spcPct val="100000"/>
              </a:lnSpc>
              <a:spcBef>
                <a:spcPts val="459"/>
              </a:spcBef>
              <a:buChar char="•"/>
              <a:tabLst>
                <a:tab pos="152400" algn="l"/>
              </a:tabLst>
            </a:pPr>
            <a:r>
              <a:rPr sz="1000" b="0" spc="-10" dirty="0">
                <a:latin typeface="DM Sans Medium"/>
                <a:cs typeface="DM Sans Medium"/>
              </a:rPr>
              <a:t>Legumes-</a:t>
            </a:r>
            <a:r>
              <a:rPr sz="1000" dirty="0">
                <a:latin typeface="DM Sans"/>
                <a:cs typeface="DM Sans"/>
              </a:rPr>
              <a:t>Any</a:t>
            </a:r>
            <a:r>
              <a:rPr sz="1000" spc="-25" dirty="0">
                <a:latin typeface="DM Sans"/>
                <a:cs typeface="DM Sans"/>
              </a:rPr>
              <a:t> </a:t>
            </a:r>
            <a:r>
              <a:rPr sz="1000" spc="-10" dirty="0">
                <a:latin typeface="DM Sans"/>
                <a:cs typeface="DM Sans"/>
              </a:rPr>
              <a:t>variety.</a:t>
            </a:r>
            <a:r>
              <a:rPr sz="1000" spc="-20" dirty="0">
                <a:latin typeface="DM Sans"/>
                <a:cs typeface="DM Sans"/>
              </a:rPr>
              <a:t> </a:t>
            </a:r>
            <a:r>
              <a:rPr sz="1000" b="0" dirty="0">
                <a:latin typeface="DM Sans Medium"/>
                <a:cs typeface="DM Sans Medium"/>
              </a:rPr>
              <a:t>5-6</a:t>
            </a:r>
            <a:r>
              <a:rPr sz="1000" b="0" spc="-15" dirty="0">
                <a:latin typeface="DM Sans Medium"/>
                <a:cs typeface="DM Sans Medium"/>
              </a:rPr>
              <a:t> </a:t>
            </a:r>
            <a:r>
              <a:rPr sz="1000" b="0" spc="-10" dirty="0">
                <a:latin typeface="DM Sans Medium"/>
                <a:cs typeface="DM Sans Medium"/>
              </a:rPr>
              <a:t>days/week</a:t>
            </a:r>
            <a:r>
              <a:rPr sz="1000" b="0" spc="-20" dirty="0">
                <a:latin typeface="DM Sans Medium"/>
                <a:cs typeface="DM Sans Medium"/>
              </a:rPr>
              <a:t> </a:t>
            </a:r>
            <a:r>
              <a:rPr sz="1000" b="0" spc="-10" dirty="0">
                <a:latin typeface="DM Sans Medium"/>
                <a:cs typeface="DM Sans Medium"/>
              </a:rPr>
              <a:t>Soy</a:t>
            </a:r>
            <a:r>
              <a:rPr sz="1000" b="0" spc="-20" dirty="0">
                <a:latin typeface="DM Sans Medium"/>
                <a:cs typeface="DM Sans Medium"/>
              </a:rPr>
              <a:t> </a:t>
            </a:r>
            <a:r>
              <a:rPr sz="1000" b="0" dirty="0">
                <a:latin typeface="DM Sans Medium"/>
                <a:cs typeface="DM Sans Medium"/>
              </a:rPr>
              <a:t>bean,</a:t>
            </a:r>
            <a:r>
              <a:rPr sz="1000" b="0" spc="-20" dirty="0">
                <a:latin typeface="DM Sans Medium"/>
                <a:cs typeface="DM Sans Medium"/>
              </a:rPr>
              <a:t> </a:t>
            </a:r>
            <a:r>
              <a:rPr sz="1000" b="0" spc="-10" dirty="0">
                <a:latin typeface="DM Sans Medium"/>
                <a:cs typeface="DM Sans Medium"/>
              </a:rPr>
              <a:t>Rajma, 	</a:t>
            </a:r>
            <a:r>
              <a:rPr sz="1000" b="0" dirty="0">
                <a:latin typeface="DM Sans Medium"/>
                <a:cs typeface="DM Sans Medium"/>
              </a:rPr>
              <a:t>black</a:t>
            </a:r>
            <a:r>
              <a:rPr sz="1000" b="0" spc="-25" dirty="0">
                <a:latin typeface="DM Sans Medium"/>
                <a:cs typeface="DM Sans Medium"/>
              </a:rPr>
              <a:t> </a:t>
            </a:r>
            <a:r>
              <a:rPr sz="1000" b="0" spc="-10" dirty="0">
                <a:latin typeface="DM Sans Medium"/>
                <a:cs typeface="DM Sans Medium"/>
              </a:rPr>
              <a:t>eyed</a:t>
            </a:r>
            <a:r>
              <a:rPr sz="1000" b="0" spc="-20" dirty="0">
                <a:latin typeface="DM Sans Medium"/>
                <a:cs typeface="DM Sans Medium"/>
              </a:rPr>
              <a:t> </a:t>
            </a:r>
            <a:r>
              <a:rPr sz="1000" b="0" dirty="0">
                <a:latin typeface="DM Sans Medium"/>
                <a:cs typeface="DM Sans Medium"/>
              </a:rPr>
              <a:t>peas</a:t>
            </a:r>
            <a:r>
              <a:rPr sz="1000" b="0" spc="-25" dirty="0">
                <a:latin typeface="DM Sans Medium"/>
                <a:cs typeface="DM Sans Medium"/>
              </a:rPr>
              <a:t> </a:t>
            </a:r>
            <a:r>
              <a:rPr sz="1000" b="0" dirty="0">
                <a:latin typeface="DM Sans Medium"/>
                <a:cs typeface="DM Sans Medium"/>
              </a:rPr>
              <a:t>-1</a:t>
            </a:r>
            <a:r>
              <a:rPr sz="1000" b="0" spc="-20" dirty="0">
                <a:latin typeface="DM Sans Medium"/>
                <a:cs typeface="DM Sans Medium"/>
              </a:rPr>
              <a:t> </a:t>
            </a:r>
            <a:r>
              <a:rPr sz="1000" b="0" spc="-10" dirty="0">
                <a:latin typeface="DM Sans Medium"/>
                <a:cs typeface="DM Sans Medium"/>
              </a:rPr>
              <a:t>day/week</a:t>
            </a:r>
            <a:endParaRPr sz="100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Green</a:t>
            </a:r>
            <a:r>
              <a:rPr sz="1000" b="0" spc="-30" dirty="0">
                <a:latin typeface="DM Sans Medium"/>
                <a:cs typeface="DM Sans Medium"/>
              </a:rPr>
              <a:t> </a:t>
            </a:r>
            <a:r>
              <a:rPr sz="1000" b="0" dirty="0">
                <a:latin typeface="DM Sans Medium"/>
                <a:cs typeface="DM Sans Medium"/>
              </a:rPr>
              <a:t>moong</a:t>
            </a:r>
            <a:r>
              <a:rPr sz="1000" b="0" spc="-25" dirty="0">
                <a:latin typeface="DM Sans Medium"/>
                <a:cs typeface="DM Sans Medium"/>
              </a:rPr>
              <a:t> </a:t>
            </a:r>
            <a:r>
              <a:rPr sz="1000" b="0" dirty="0">
                <a:latin typeface="DM Sans Medium"/>
                <a:cs typeface="DM Sans Medium"/>
              </a:rPr>
              <a:t>dal</a:t>
            </a:r>
            <a:r>
              <a:rPr sz="1000" b="0" spc="-30" dirty="0">
                <a:latin typeface="DM Sans Medium"/>
                <a:cs typeface="DM Sans Medium"/>
              </a:rPr>
              <a:t> </a:t>
            </a:r>
            <a:r>
              <a:rPr sz="1000" b="0" dirty="0">
                <a:latin typeface="DM Sans Medium"/>
                <a:cs typeface="DM Sans Medium"/>
              </a:rPr>
              <a:t>sprouts-</a:t>
            </a:r>
            <a:r>
              <a:rPr sz="1000" b="0" spc="-25" dirty="0">
                <a:latin typeface="DM Sans Medium"/>
                <a:cs typeface="DM Sans Medium"/>
              </a:rPr>
              <a:t> </a:t>
            </a:r>
            <a:r>
              <a:rPr sz="1000" b="0" dirty="0">
                <a:latin typeface="DM Sans Medium"/>
                <a:cs typeface="DM Sans Medium"/>
              </a:rPr>
              <a:t>once</a:t>
            </a:r>
            <a:r>
              <a:rPr sz="1000" b="0" spc="-30" dirty="0">
                <a:latin typeface="DM Sans Medium"/>
                <a:cs typeface="DM Sans Medium"/>
              </a:rPr>
              <a:t> </a:t>
            </a:r>
            <a:r>
              <a:rPr sz="1000" b="0" spc="-20" dirty="0">
                <a:latin typeface="DM Sans Medium"/>
                <a:cs typeface="DM Sans Medium"/>
              </a:rPr>
              <a:t>week</a:t>
            </a:r>
            <a:endParaRPr sz="1000">
              <a:latin typeface="DM Sans Medium"/>
              <a:cs typeface="DM Sans Medium"/>
            </a:endParaRPr>
          </a:p>
          <a:p>
            <a:pPr marL="149225" marR="73660" indent="-136525">
              <a:lnSpc>
                <a:spcPct val="100000"/>
              </a:lnSpc>
              <a:buChar char="•"/>
              <a:tabLst>
                <a:tab pos="152400" algn="l"/>
              </a:tabLst>
            </a:pPr>
            <a:r>
              <a:rPr sz="1000" b="0" dirty="0">
                <a:latin typeface="DM Sans Medium"/>
                <a:cs typeface="DM Sans Medium"/>
              </a:rPr>
              <a:t>Meat</a:t>
            </a:r>
            <a:r>
              <a:rPr sz="1000" b="0" spc="-10" dirty="0">
                <a:latin typeface="DM Sans Medium"/>
                <a:cs typeface="DM Sans Medium"/>
              </a:rPr>
              <a:t> products- </a:t>
            </a:r>
            <a:r>
              <a:rPr sz="1000" b="0" dirty="0">
                <a:latin typeface="DM Sans Medium"/>
                <a:cs typeface="DM Sans Medium"/>
              </a:rPr>
              <a:t>Eggs</a:t>
            </a:r>
            <a:r>
              <a:rPr sz="1000" b="0" spc="-10" dirty="0">
                <a:latin typeface="DM Sans Medium"/>
                <a:cs typeface="DM Sans Medium"/>
              </a:rPr>
              <a:t> 4-</a:t>
            </a:r>
            <a:r>
              <a:rPr sz="1000" b="0" dirty="0">
                <a:latin typeface="DM Sans Medium"/>
                <a:cs typeface="DM Sans Medium"/>
              </a:rPr>
              <a:t>5</a:t>
            </a:r>
            <a:r>
              <a:rPr sz="1000" b="0" spc="-10" dirty="0">
                <a:latin typeface="DM Sans Medium"/>
                <a:cs typeface="DM Sans Medium"/>
              </a:rPr>
              <a:t> days/week </a:t>
            </a:r>
            <a:r>
              <a:rPr sz="1000" b="0" dirty="0">
                <a:latin typeface="DM Sans Medium"/>
                <a:cs typeface="DM Sans Medium"/>
              </a:rPr>
              <a:t>Chicken/Red</a:t>
            </a:r>
            <a:r>
              <a:rPr sz="1000" b="0" spc="-5" dirty="0">
                <a:latin typeface="DM Sans Medium"/>
                <a:cs typeface="DM Sans Medium"/>
              </a:rPr>
              <a:t> </a:t>
            </a:r>
            <a:r>
              <a:rPr sz="1000" b="0" spc="-20" dirty="0">
                <a:latin typeface="DM Sans Medium"/>
                <a:cs typeface="DM Sans Medium"/>
              </a:rPr>
              <a:t>meat 	</a:t>
            </a:r>
            <a:r>
              <a:rPr sz="1000" b="0" dirty="0">
                <a:latin typeface="DM Sans Medium"/>
                <a:cs typeface="DM Sans Medium"/>
              </a:rPr>
              <a:t>once</a:t>
            </a:r>
            <a:r>
              <a:rPr sz="1000" b="0" spc="-15" dirty="0">
                <a:latin typeface="DM Sans Medium"/>
                <a:cs typeface="DM Sans Medium"/>
              </a:rPr>
              <a:t> </a:t>
            </a:r>
            <a:r>
              <a:rPr sz="1000" b="0" dirty="0">
                <a:latin typeface="DM Sans Medium"/>
                <a:cs typeface="DM Sans Medium"/>
              </a:rPr>
              <a:t>a</a:t>
            </a:r>
            <a:r>
              <a:rPr sz="1000" b="0" spc="-10" dirty="0">
                <a:latin typeface="DM Sans Medium"/>
                <a:cs typeface="DM Sans Medium"/>
              </a:rPr>
              <a:t> </a:t>
            </a:r>
            <a:r>
              <a:rPr sz="1000" b="0" dirty="0">
                <a:latin typeface="DM Sans Medium"/>
                <a:cs typeface="DM Sans Medium"/>
              </a:rPr>
              <a:t>week</a:t>
            </a:r>
            <a:r>
              <a:rPr sz="1000" b="0" spc="-10" dirty="0">
                <a:latin typeface="DM Sans Medium"/>
                <a:cs typeface="DM Sans Medium"/>
              </a:rPr>
              <a:t> Seafood </a:t>
            </a:r>
            <a:r>
              <a:rPr sz="1000" b="0" dirty="0">
                <a:latin typeface="DM Sans Medium"/>
                <a:cs typeface="DM Sans Medium"/>
              </a:rPr>
              <a:t>once</a:t>
            </a:r>
            <a:r>
              <a:rPr sz="1000" b="0" spc="-10" dirty="0">
                <a:latin typeface="DM Sans Medium"/>
                <a:cs typeface="DM Sans Medium"/>
              </a:rPr>
              <a:t> </a:t>
            </a:r>
            <a:r>
              <a:rPr sz="1000" b="0" dirty="0">
                <a:latin typeface="DM Sans Medium"/>
                <a:cs typeface="DM Sans Medium"/>
              </a:rPr>
              <a:t>or</a:t>
            </a:r>
            <a:r>
              <a:rPr sz="1000" b="0" spc="-10" dirty="0">
                <a:latin typeface="DM Sans Medium"/>
                <a:cs typeface="DM Sans Medium"/>
              </a:rPr>
              <a:t> </a:t>
            </a:r>
            <a:r>
              <a:rPr sz="1000" b="0" dirty="0">
                <a:latin typeface="DM Sans Medium"/>
                <a:cs typeface="DM Sans Medium"/>
              </a:rPr>
              <a:t>twice</a:t>
            </a:r>
            <a:r>
              <a:rPr sz="1000" b="0" spc="-10" dirty="0">
                <a:latin typeface="DM Sans Medium"/>
                <a:cs typeface="DM Sans Medium"/>
              </a:rPr>
              <a:t> </a:t>
            </a:r>
            <a:r>
              <a:rPr sz="1000" b="0" dirty="0">
                <a:latin typeface="DM Sans Medium"/>
                <a:cs typeface="DM Sans Medium"/>
              </a:rPr>
              <a:t>a</a:t>
            </a:r>
            <a:r>
              <a:rPr sz="1000" b="0" spc="-10" dirty="0">
                <a:latin typeface="DM Sans Medium"/>
                <a:cs typeface="DM Sans Medium"/>
              </a:rPr>
              <a:t> </a:t>
            </a:r>
            <a:r>
              <a:rPr sz="1000" b="0" spc="-20" dirty="0">
                <a:latin typeface="DM Sans Medium"/>
                <a:cs typeface="DM Sans Medium"/>
              </a:rPr>
              <a:t>week</a:t>
            </a:r>
            <a:endParaRPr sz="1000">
              <a:latin typeface="DM Sans Medium"/>
              <a:cs typeface="DM Sans Medium"/>
            </a:endParaRPr>
          </a:p>
          <a:p>
            <a:pPr>
              <a:lnSpc>
                <a:spcPct val="100000"/>
              </a:lnSpc>
              <a:buFont typeface="DM Sans Medium"/>
              <a:buChar char="•"/>
            </a:pPr>
            <a:endParaRPr sz="1000">
              <a:latin typeface="DM Sans Medium"/>
              <a:cs typeface="DM Sans Medium"/>
            </a:endParaRPr>
          </a:p>
          <a:p>
            <a:pPr>
              <a:lnSpc>
                <a:spcPct val="100000"/>
              </a:lnSpc>
              <a:spcBef>
                <a:spcPts val="240"/>
              </a:spcBef>
              <a:buFont typeface="DM Sans Medium"/>
              <a:buChar char="•"/>
            </a:pPr>
            <a:endParaRPr sz="1000">
              <a:latin typeface="DM Sans Medium"/>
              <a:cs typeface="DM Sans Medium"/>
            </a:endParaRPr>
          </a:p>
          <a:p>
            <a:pPr marL="12700">
              <a:lnSpc>
                <a:spcPct val="100000"/>
              </a:lnSpc>
            </a:pPr>
            <a:r>
              <a:rPr sz="1700" b="1" spc="-10" dirty="0">
                <a:latin typeface="DM Sans SemiBold"/>
                <a:cs typeface="DM Sans SemiBold"/>
              </a:rPr>
              <a:t>Vegetables</a:t>
            </a:r>
            <a:endParaRPr sz="1700">
              <a:latin typeface="DM Sans SemiBold"/>
              <a:cs typeface="DM Sans SemiBold"/>
            </a:endParaRPr>
          </a:p>
          <a:p>
            <a:pPr marL="149225" indent="-136525">
              <a:lnSpc>
                <a:spcPct val="100000"/>
              </a:lnSpc>
              <a:spcBef>
                <a:spcPts val="459"/>
              </a:spcBef>
              <a:buChar char="•"/>
              <a:tabLst>
                <a:tab pos="149225" algn="l"/>
              </a:tabLst>
            </a:pPr>
            <a:r>
              <a:rPr sz="1000" b="0" dirty="0">
                <a:latin typeface="DM Sans Medium"/>
                <a:cs typeface="DM Sans Medium"/>
              </a:rPr>
              <a:t>Include all </a:t>
            </a:r>
            <a:r>
              <a:rPr sz="1000" b="0" spc="-10" dirty="0">
                <a:latin typeface="DM Sans Medium"/>
                <a:cs typeface="DM Sans Medium"/>
              </a:rPr>
              <a:t>varieties</a:t>
            </a:r>
            <a:r>
              <a:rPr sz="1000" b="0" dirty="0">
                <a:latin typeface="DM Sans Medium"/>
                <a:cs typeface="DM Sans Medium"/>
              </a:rPr>
              <a:t> of </a:t>
            </a:r>
            <a:r>
              <a:rPr sz="1000" b="0" spc="-10" dirty="0">
                <a:latin typeface="DM Sans Medium"/>
                <a:cs typeface="DM Sans Medium"/>
              </a:rPr>
              <a:t>vegetables.</a:t>
            </a:r>
            <a:r>
              <a:rPr sz="1000" b="0" dirty="0">
                <a:latin typeface="DM Sans Medium"/>
                <a:cs typeface="DM Sans Medium"/>
              </a:rPr>
              <a:t> 4 </a:t>
            </a:r>
            <a:r>
              <a:rPr sz="1000" b="0" spc="-10" dirty="0">
                <a:latin typeface="DM Sans Medium"/>
                <a:cs typeface="DM Sans Medium"/>
              </a:rPr>
              <a:t>days/week</a:t>
            </a:r>
            <a:endParaRPr sz="100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Prefer-</a:t>
            </a:r>
            <a:r>
              <a:rPr sz="1000" b="0" spc="-25" dirty="0">
                <a:latin typeface="DM Sans Medium"/>
                <a:cs typeface="DM Sans Medium"/>
              </a:rPr>
              <a:t> </a:t>
            </a:r>
            <a:r>
              <a:rPr sz="1000" b="0" dirty="0">
                <a:latin typeface="DM Sans Medium"/>
                <a:cs typeface="DM Sans Medium"/>
              </a:rPr>
              <a:t>Beans,</a:t>
            </a:r>
            <a:r>
              <a:rPr sz="1000" b="0" spc="-20" dirty="0">
                <a:latin typeface="DM Sans Medium"/>
                <a:cs typeface="DM Sans Medium"/>
              </a:rPr>
              <a:t> </a:t>
            </a:r>
            <a:r>
              <a:rPr sz="1000" b="0" spc="-10" dirty="0">
                <a:latin typeface="DM Sans Medium"/>
                <a:cs typeface="DM Sans Medium"/>
              </a:rPr>
              <a:t>carrots,</a:t>
            </a:r>
            <a:r>
              <a:rPr sz="1000" b="0" spc="-20" dirty="0">
                <a:latin typeface="DM Sans Medium"/>
                <a:cs typeface="DM Sans Medium"/>
              </a:rPr>
              <a:t> </a:t>
            </a:r>
            <a:r>
              <a:rPr sz="1000" b="0" dirty="0">
                <a:latin typeface="DM Sans Medium"/>
                <a:cs typeface="DM Sans Medium"/>
              </a:rPr>
              <a:t>beetroot,</a:t>
            </a:r>
            <a:r>
              <a:rPr sz="1000" b="0" spc="-20" dirty="0">
                <a:latin typeface="DM Sans Medium"/>
                <a:cs typeface="DM Sans Medium"/>
              </a:rPr>
              <a:t> </a:t>
            </a:r>
            <a:r>
              <a:rPr sz="1000" b="0" spc="-10" dirty="0">
                <a:latin typeface="DM Sans Medium"/>
                <a:cs typeface="DM Sans Medium"/>
              </a:rPr>
              <a:t>Gourds</a:t>
            </a:r>
            <a:endParaRPr sz="1000">
              <a:latin typeface="DM Sans Medium"/>
              <a:cs typeface="DM Sans Medium"/>
            </a:endParaRPr>
          </a:p>
          <a:p>
            <a:pPr marL="149225" marR="5080" indent="-136525">
              <a:lnSpc>
                <a:spcPct val="100000"/>
              </a:lnSpc>
              <a:buChar char="•"/>
              <a:tabLst>
                <a:tab pos="152400" algn="l"/>
              </a:tabLst>
            </a:pPr>
            <a:r>
              <a:rPr sz="1000" b="0" dirty="0">
                <a:latin typeface="DM Sans Medium"/>
                <a:cs typeface="DM Sans Medium"/>
              </a:rPr>
              <a:t>Dark</a:t>
            </a:r>
            <a:r>
              <a:rPr sz="1000" b="0" spc="-35" dirty="0">
                <a:latin typeface="DM Sans Medium"/>
                <a:cs typeface="DM Sans Medium"/>
              </a:rPr>
              <a:t> </a:t>
            </a:r>
            <a:r>
              <a:rPr sz="1000" b="0" dirty="0">
                <a:latin typeface="DM Sans Medium"/>
                <a:cs typeface="DM Sans Medium"/>
              </a:rPr>
              <a:t>green</a:t>
            </a:r>
            <a:r>
              <a:rPr sz="1000" b="0" spc="-35" dirty="0">
                <a:latin typeface="DM Sans Medium"/>
                <a:cs typeface="DM Sans Medium"/>
              </a:rPr>
              <a:t> </a:t>
            </a:r>
            <a:r>
              <a:rPr sz="1000" b="0" dirty="0">
                <a:latin typeface="DM Sans Medium"/>
                <a:cs typeface="DM Sans Medium"/>
              </a:rPr>
              <a:t>leafy</a:t>
            </a:r>
            <a:r>
              <a:rPr sz="1000" b="0" spc="-30" dirty="0">
                <a:latin typeface="DM Sans Medium"/>
                <a:cs typeface="DM Sans Medium"/>
              </a:rPr>
              <a:t> </a:t>
            </a:r>
            <a:r>
              <a:rPr sz="1000" b="0" spc="-10" dirty="0">
                <a:latin typeface="DM Sans Medium"/>
                <a:cs typeface="DM Sans Medium"/>
              </a:rPr>
              <a:t>vegetables</a:t>
            </a:r>
            <a:r>
              <a:rPr sz="1000" b="0" spc="-35" dirty="0">
                <a:latin typeface="DM Sans Medium"/>
                <a:cs typeface="DM Sans Medium"/>
              </a:rPr>
              <a:t> </a:t>
            </a:r>
            <a:r>
              <a:rPr sz="1000" b="0" dirty="0">
                <a:latin typeface="DM Sans Medium"/>
                <a:cs typeface="DM Sans Medium"/>
              </a:rPr>
              <a:t>like</a:t>
            </a:r>
            <a:r>
              <a:rPr sz="1000" b="0" spc="-30" dirty="0">
                <a:latin typeface="DM Sans Medium"/>
                <a:cs typeface="DM Sans Medium"/>
              </a:rPr>
              <a:t> </a:t>
            </a:r>
            <a:r>
              <a:rPr sz="1000" b="0" dirty="0">
                <a:latin typeface="DM Sans Medium"/>
                <a:cs typeface="DM Sans Medium"/>
              </a:rPr>
              <a:t>Spinach,</a:t>
            </a:r>
            <a:r>
              <a:rPr sz="1000" b="0" spc="-35" dirty="0">
                <a:latin typeface="DM Sans Medium"/>
                <a:cs typeface="DM Sans Medium"/>
              </a:rPr>
              <a:t> </a:t>
            </a:r>
            <a:r>
              <a:rPr sz="1000" b="0" dirty="0">
                <a:latin typeface="DM Sans Medium"/>
                <a:cs typeface="DM Sans Medium"/>
              </a:rPr>
              <a:t>Mustard</a:t>
            </a:r>
            <a:r>
              <a:rPr sz="1000" b="0" spc="-30" dirty="0">
                <a:latin typeface="DM Sans Medium"/>
                <a:cs typeface="DM Sans Medium"/>
              </a:rPr>
              <a:t> </a:t>
            </a:r>
            <a:r>
              <a:rPr sz="1000" b="0" spc="-10" dirty="0">
                <a:latin typeface="DM Sans Medium"/>
                <a:cs typeface="DM Sans Medium"/>
              </a:rPr>
              <a:t>greens. 	</a:t>
            </a:r>
            <a:r>
              <a:rPr sz="1000" b="0" dirty="0">
                <a:latin typeface="DM Sans Medium"/>
                <a:cs typeface="DM Sans Medium"/>
              </a:rPr>
              <a:t>5</a:t>
            </a:r>
            <a:r>
              <a:rPr sz="1000" b="0" spc="-10" dirty="0">
                <a:latin typeface="DM Sans Medium"/>
                <a:cs typeface="DM Sans Medium"/>
              </a:rPr>
              <a:t> days/week</a:t>
            </a:r>
            <a:endParaRPr sz="1000">
              <a:latin typeface="DM Sans Medium"/>
              <a:cs typeface="DM Sans Medium"/>
            </a:endParaRPr>
          </a:p>
          <a:p>
            <a:pPr marL="149225" indent="-136525">
              <a:lnSpc>
                <a:spcPct val="100000"/>
              </a:lnSpc>
              <a:buChar char="•"/>
              <a:tabLst>
                <a:tab pos="149225" algn="l"/>
              </a:tabLst>
            </a:pPr>
            <a:r>
              <a:rPr sz="1000" b="0" spc="-10" dirty="0">
                <a:latin typeface="DM Sans Medium"/>
                <a:cs typeface="DM Sans Medium"/>
              </a:rPr>
              <a:t>Avoid</a:t>
            </a:r>
            <a:r>
              <a:rPr sz="1000" b="0" spc="-20" dirty="0">
                <a:latin typeface="DM Sans Medium"/>
                <a:cs typeface="DM Sans Medium"/>
              </a:rPr>
              <a:t> </a:t>
            </a:r>
            <a:r>
              <a:rPr sz="1000" b="0" spc="-10" dirty="0">
                <a:latin typeface="DM Sans Medium"/>
                <a:cs typeface="DM Sans Medium"/>
              </a:rPr>
              <a:t>monotonous</a:t>
            </a:r>
            <a:r>
              <a:rPr sz="1000" b="0" spc="-15" dirty="0">
                <a:latin typeface="DM Sans Medium"/>
                <a:cs typeface="DM Sans Medium"/>
              </a:rPr>
              <a:t> </a:t>
            </a:r>
            <a:r>
              <a:rPr sz="1000" b="0" spc="-10" dirty="0">
                <a:latin typeface="DM Sans Medium"/>
                <a:cs typeface="DM Sans Medium"/>
              </a:rPr>
              <a:t>meals</a:t>
            </a:r>
            <a:endParaRPr sz="1000">
              <a:latin typeface="DM Sans Medium"/>
              <a:cs typeface="DM Sans Medium"/>
            </a:endParaRPr>
          </a:p>
        </p:txBody>
      </p:sp>
      <p:sp>
        <p:nvSpPr>
          <p:cNvPr id="11" name="object 11"/>
          <p:cNvSpPr txBox="1"/>
          <p:nvPr/>
        </p:nvSpPr>
        <p:spPr>
          <a:xfrm>
            <a:off x="540915" y="8113250"/>
            <a:ext cx="2939415" cy="10521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Dairy</a:t>
            </a:r>
            <a:endParaRPr sz="1700">
              <a:latin typeface="DM Sans SemiBold"/>
              <a:cs typeface="DM Sans SemiBold"/>
            </a:endParaRPr>
          </a:p>
          <a:p>
            <a:pPr marL="149225" indent="-136525">
              <a:lnSpc>
                <a:spcPct val="100000"/>
              </a:lnSpc>
              <a:spcBef>
                <a:spcPts val="459"/>
              </a:spcBef>
              <a:buChar char="•"/>
              <a:tabLst>
                <a:tab pos="149225" algn="l"/>
              </a:tabLst>
            </a:pPr>
            <a:r>
              <a:rPr sz="1000" b="0" dirty="0">
                <a:latin typeface="DM Sans Medium"/>
                <a:cs typeface="DM Sans Medium"/>
              </a:rPr>
              <a:t>Prefer</a:t>
            </a:r>
            <a:r>
              <a:rPr sz="1000" b="0" spc="-30" dirty="0">
                <a:latin typeface="DM Sans Medium"/>
                <a:cs typeface="DM Sans Medium"/>
              </a:rPr>
              <a:t> </a:t>
            </a:r>
            <a:r>
              <a:rPr sz="1000" b="0" dirty="0">
                <a:latin typeface="DM Sans Medium"/>
                <a:cs typeface="DM Sans Medium"/>
              </a:rPr>
              <a:t>buttermilk-</a:t>
            </a:r>
            <a:r>
              <a:rPr sz="1000" b="0" spc="-30" dirty="0">
                <a:latin typeface="DM Sans Medium"/>
                <a:cs typeface="DM Sans Medium"/>
              </a:rPr>
              <a:t> </a:t>
            </a:r>
            <a:r>
              <a:rPr sz="1000" b="0" dirty="0">
                <a:latin typeface="DM Sans Medium"/>
                <a:cs typeface="DM Sans Medium"/>
              </a:rPr>
              <a:t>2</a:t>
            </a:r>
            <a:r>
              <a:rPr sz="1000" b="0" spc="-30" dirty="0">
                <a:latin typeface="DM Sans Medium"/>
                <a:cs typeface="DM Sans Medium"/>
              </a:rPr>
              <a:t> </a:t>
            </a:r>
            <a:r>
              <a:rPr sz="1000" b="0" dirty="0">
                <a:latin typeface="DM Sans Medium"/>
                <a:cs typeface="DM Sans Medium"/>
              </a:rPr>
              <a:t>cups</a:t>
            </a:r>
            <a:r>
              <a:rPr sz="1000" b="0" spc="-30" dirty="0">
                <a:latin typeface="DM Sans Medium"/>
                <a:cs typeface="DM Sans Medium"/>
              </a:rPr>
              <a:t> </a:t>
            </a:r>
            <a:r>
              <a:rPr sz="1000" b="0" spc="-10" dirty="0">
                <a:latin typeface="DM Sans Medium"/>
                <a:cs typeface="DM Sans Medium"/>
              </a:rPr>
              <a:t>daily.</a:t>
            </a:r>
            <a:r>
              <a:rPr sz="1000" b="0" spc="-25" dirty="0">
                <a:latin typeface="DM Sans Medium"/>
                <a:cs typeface="DM Sans Medium"/>
              </a:rPr>
              <a:t> </a:t>
            </a:r>
            <a:r>
              <a:rPr sz="1000" b="0" spc="-30" dirty="0">
                <a:latin typeface="DM Sans Medium"/>
                <a:cs typeface="DM Sans Medium"/>
              </a:rPr>
              <a:t>6-</a:t>
            </a:r>
            <a:r>
              <a:rPr sz="1000" b="0" dirty="0">
                <a:latin typeface="DM Sans Medium"/>
                <a:cs typeface="DM Sans Medium"/>
              </a:rPr>
              <a:t>7</a:t>
            </a:r>
            <a:r>
              <a:rPr sz="1000" b="0" spc="-30" dirty="0">
                <a:latin typeface="DM Sans Medium"/>
                <a:cs typeface="DM Sans Medium"/>
              </a:rPr>
              <a:t> </a:t>
            </a:r>
            <a:r>
              <a:rPr sz="1000" b="0" spc="-10" dirty="0">
                <a:latin typeface="DM Sans Medium"/>
                <a:cs typeface="DM Sans Medium"/>
              </a:rPr>
              <a:t>days/week</a:t>
            </a:r>
            <a:endParaRPr sz="1000">
              <a:latin typeface="DM Sans Medium"/>
              <a:cs typeface="DM Sans Medium"/>
            </a:endParaRPr>
          </a:p>
          <a:p>
            <a:pPr marL="149225" indent="-136525">
              <a:lnSpc>
                <a:spcPct val="100000"/>
              </a:lnSpc>
              <a:buChar char="•"/>
              <a:tabLst>
                <a:tab pos="149225" algn="l"/>
              </a:tabLst>
            </a:pPr>
            <a:r>
              <a:rPr sz="1000" b="0" spc="-10" dirty="0">
                <a:latin typeface="DM Sans Medium"/>
                <a:cs typeface="DM Sans Medium"/>
              </a:rPr>
              <a:t>Avoid</a:t>
            </a:r>
            <a:r>
              <a:rPr sz="1000" b="0" spc="-25" dirty="0">
                <a:latin typeface="DM Sans Medium"/>
                <a:cs typeface="DM Sans Medium"/>
              </a:rPr>
              <a:t> </a:t>
            </a:r>
            <a:r>
              <a:rPr sz="1000" b="0" dirty="0">
                <a:latin typeface="DM Sans Medium"/>
                <a:cs typeface="DM Sans Medium"/>
              </a:rPr>
              <a:t>fresh</a:t>
            </a:r>
            <a:r>
              <a:rPr sz="1000" b="0" spc="-25" dirty="0">
                <a:latin typeface="DM Sans Medium"/>
                <a:cs typeface="DM Sans Medium"/>
              </a:rPr>
              <a:t> </a:t>
            </a:r>
            <a:r>
              <a:rPr sz="1000" b="0" dirty="0">
                <a:latin typeface="DM Sans Medium"/>
                <a:cs typeface="DM Sans Medium"/>
              </a:rPr>
              <a:t>cheeses,</a:t>
            </a:r>
            <a:r>
              <a:rPr sz="1000" b="0" spc="-25" dirty="0">
                <a:latin typeface="DM Sans Medium"/>
                <a:cs typeface="DM Sans Medium"/>
              </a:rPr>
              <a:t> </a:t>
            </a:r>
            <a:r>
              <a:rPr sz="1000" b="0" spc="-10" dirty="0">
                <a:latin typeface="DM Sans Medium"/>
                <a:cs typeface="DM Sans Medium"/>
              </a:rPr>
              <a:t>butter</a:t>
            </a:r>
            <a:endParaRPr sz="1000">
              <a:latin typeface="DM Sans Medium"/>
              <a:cs typeface="DM Sans Medium"/>
            </a:endParaRPr>
          </a:p>
          <a:p>
            <a:pPr marL="149225" marR="46990" indent="-136525">
              <a:lnSpc>
                <a:spcPct val="100000"/>
              </a:lnSpc>
              <a:buChar char="•"/>
              <a:tabLst>
                <a:tab pos="152400" algn="l"/>
              </a:tabLst>
            </a:pPr>
            <a:r>
              <a:rPr sz="1000" b="0" dirty="0">
                <a:latin typeface="DM Sans Medium"/>
                <a:cs typeface="DM Sans Medium"/>
              </a:rPr>
              <a:t>Milk</a:t>
            </a:r>
            <a:r>
              <a:rPr sz="1000" b="0" spc="-20" dirty="0">
                <a:latin typeface="DM Sans Medium"/>
                <a:cs typeface="DM Sans Medium"/>
              </a:rPr>
              <a:t> </a:t>
            </a:r>
            <a:r>
              <a:rPr sz="1000" b="0" dirty="0">
                <a:latin typeface="DM Sans Medium"/>
                <a:cs typeface="DM Sans Medium"/>
              </a:rPr>
              <a:t>based</a:t>
            </a:r>
            <a:r>
              <a:rPr sz="1000" b="0" spc="-15" dirty="0">
                <a:latin typeface="DM Sans Medium"/>
                <a:cs typeface="DM Sans Medium"/>
              </a:rPr>
              <a:t> </a:t>
            </a:r>
            <a:r>
              <a:rPr sz="1000" b="0" spc="-10" dirty="0">
                <a:latin typeface="DM Sans Medium"/>
                <a:cs typeface="DM Sans Medium"/>
              </a:rPr>
              <a:t>beverages</a:t>
            </a:r>
            <a:r>
              <a:rPr sz="1000" b="0" spc="-15" dirty="0">
                <a:latin typeface="DM Sans Medium"/>
                <a:cs typeface="DM Sans Medium"/>
              </a:rPr>
              <a:t> </a:t>
            </a:r>
            <a:r>
              <a:rPr sz="1000" b="0" spc="-20" dirty="0">
                <a:latin typeface="DM Sans Medium"/>
                <a:cs typeface="DM Sans Medium"/>
              </a:rPr>
              <a:t>(Tea, </a:t>
            </a:r>
            <a:r>
              <a:rPr sz="1000" b="0" dirty="0">
                <a:latin typeface="DM Sans Medium"/>
                <a:cs typeface="DM Sans Medium"/>
              </a:rPr>
              <a:t>Coffee)-</a:t>
            </a:r>
            <a:r>
              <a:rPr sz="1000" b="0" spc="-15" dirty="0">
                <a:latin typeface="DM Sans Medium"/>
                <a:cs typeface="DM Sans Medium"/>
              </a:rPr>
              <a:t> </a:t>
            </a:r>
            <a:r>
              <a:rPr sz="1000" b="0" dirty="0">
                <a:latin typeface="DM Sans Medium"/>
                <a:cs typeface="DM Sans Medium"/>
              </a:rPr>
              <a:t>not</a:t>
            </a:r>
            <a:r>
              <a:rPr sz="1000" b="0" spc="-15" dirty="0">
                <a:latin typeface="DM Sans Medium"/>
                <a:cs typeface="DM Sans Medium"/>
              </a:rPr>
              <a:t> </a:t>
            </a:r>
            <a:r>
              <a:rPr sz="1000" b="0" spc="-20" dirty="0">
                <a:latin typeface="DM Sans Medium"/>
                <a:cs typeface="DM Sans Medium"/>
              </a:rPr>
              <a:t>more 	</a:t>
            </a:r>
            <a:r>
              <a:rPr sz="1000" b="0" dirty="0">
                <a:latin typeface="DM Sans Medium"/>
                <a:cs typeface="DM Sans Medium"/>
              </a:rPr>
              <a:t>than</a:t>
            </a:r>
            <a:r>
              <a:rPr sz="1000" b="0" spc="-15" dirty="0">
                <a:latin typeface="DM Sans Medium"/>
                <a:cs typeface="DM Sans Medium"/>
              </a:rPr>
              <a:t> </a:t>
            </a:r>
            <a:r>
              <a:rPr sz="1000" b="0" dirty="0">
                <a:latin typeface="DM Sans Medium"/>
                <a:cs typeface="DM Sans Medium"/>
              </a:rPr>
              <a:t>1</a:t>
            </a:r>
            <a:r>
              <a:rPr sz="1000" b="0" spc="-10" dirty="0">
                <a:latin typeface="DM Sans Medium"/>
                <a:cs typeface="DM Sans Medium"/>
              </a:rPr>
              <a:t> </a:t>
            </a:r>
            <a:r>
              <a:rPr sz="1000" b="0" dirty="0">
                <a:latin typeface="DM Sans Medium"/>
                <a:cs typeface="DM Sans Medium"/>
              </a:rPr>
              <a:t>cup</a:t>
            </a:r>
            <a:r>
              <a:rPr sz="1000" b="0" spc="-10" dirty="0">
                <a:latin typeface="DM Sans Medium"/>
                <a:cs typeface="DM Sans Medium"/>
              </a:rPr>
              <a:t> </a:t>
            </a:r>
            <a:r>
              <a:rPr sz="1000" b="0" dirty="0">
                <a:latin typeface="DM Sans Medium"/>
                <a:cs typeface="DM Sans Medium"/>
              </a:rPr>
              <a:t>a</a:t>
            </a:r>
            <a:r>
              <a:rPr sz="1000" b="0" spc="-15" dirty="0">
                <a:latin typeface="DM Sans Medium"/>
                <a:cs typeface="DM Sans Medium"/>
              </a:rPr>
              <a:t> </a:t>
            </a:r>
            <a:r>
              <a:rPr sz="1000" b="0" spc="-25" dirty="0">
                <a:latin typeface="DM Sans Medium"/>
                <a:cs typeface="DM Sans Medium"/>
              </a:rPr>
              <a:t>day</a:t>
            </a:r>
            <a:endParaRPr sz="1000">
              <a:latin typeface="DM Sans Medium"/>
              <a:cs typeface="DM Sans Medium"/>
            </a:endParaRPr>
          </a:p>
        </p:txBody>
      </p:sp>
      <p:grpSp>
        <p:nvGrpSpPr>
          <p:cNvPr id="17" name="object 17"/>
          <p:cNvGrpSpPr/>
          <p:nvPr/>
        </p:nvGrpSpPr>
        <p:grpSpPr>
          <a:xfrm>
            <a:off x="4603030" y="0"/>
            <a:ext cx="2957195" cy="9603105"/>
            <a:chOff x="4603030" y="0"/>
            <a:chExt cx="2957195" cy="9603105"/>
          </a:xfrm>
        </p:grpSpPr>
        <p:pic>
          <p:nvPicPr>
            <p:cNvPr id="18" name="object 18"/>
            <p:cNvPicPr/>
            <p:nvPr/>
          </p:nvPicPr>
          <p:blipFill>
            <a:blip r:embed="rId2" cstate="print"/>
            <a:stretch>
              <a:fillRect/>
            </a:stretch>
          </p:blipFill>
          <p:spPr>
            <a:xfrm>
              <a:off x="4603030" y="2180845"/>
              <a:ext cx="2188459" cy="1426462"/>
            </a:xfrm>
            <a:prstGeom prst="rect">
              <a:avLst/>
            </a:prstGeom>
          </p:spPr>
        </p:pic>
        <p:pic>
          <p:nvPicPr>
            <p:cNvPr id="19" name="object 19"/>
            <p:cNvPicPr/>
            <p:nvPr/>
          </p:nvPicPr>
          <p:blipFill>
            <a:blip r:embed="rId3" cstate="print"/>
            <a:stretch>
              <a:fillRect/>
            </a:stretch>
          </p:blipFill>
          <p:spPr>
            <a:xfrm>
              <a:off x="4802174" y="2379383"/>
              <a:ext cx="1791970" cy="1030998"/>
            </a:xfrm>
            <a:prstGeom prst="rect">
              <a:avLst/>
            </a:prstGeom>
          </p:spPr>
        </p:pic>
        <p:sp>
          <p:nvSpPr>
            <p:cNvPr id="20" name="object 20"/>
            <p:cNvSpPr/>
            <p:nvPr/>
          </p:nvSpPr>
          <p:spPr>
            <a:xfrm>
              <a:off x="4802187" y="2379383"/>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4603030" y="3656078"/>
              <a:ext cx="2188459" cy="1429509"/>
            </a:xfrm>
            <a:prstGeom prst="rect">
              <a:avLst/>
            </a:prstGeom>
          </p:spPr>
        </p:pic>
        <p:pic>
          <p:nvPicPr>
            <p:cNvPr id="22" name="object 22"/>
            <p:cNvPicPr/>
            <p:nvPr/>
          </p:nvPicPr>
          <p:blipFill>
            <a:blip r:embed="rId5" cstate="print"/>
            <a:stretch>
              <a:fillRect/>
            </a:stretch>
          </p:blipFill>
          <p:spPr>
            <a:xfrm>
              <a:off x="4802174" y="3855885"/>
              <a:ext cx="1791970" cy="1030998"/>
            </a:xfrm>
            <a:prstGeom prst="rect">
              <a:avLst/>
            </a:prstGeom>
          </p:spPr>
        </p:pic>
        <p:sp>
          <p:nvSpPr>
            <p:cNvPr id="23" name="object 23"/>
            <p:cNvSpPr/>
            <p:nvPr/>
          </p:nvSpPr>
          <p:spPr>
            <a:xfrm>
              <a:off x="4802187" y="3855872"/>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4603030" y="5152646"/>
              <a:ext cx="2188459" cy="1426461"/>
            </a:xfrm>
            <a:prstGeom prst="rect">
              <a:avLst/>
            </a:prstGeom>
          </p:spPr>
        </p:pic>
        <p:pic>
          <p:nvPicPr>
            <p:cNvPr id="25" name="object 25"/>
            <p:cNvPicPr/>
            <p:nvPr/>
          </p:nvPicPr>
          <p:blipFill>
            <a:blip r:embed="rId6" cstate="print"/>
            <a:stretch>
              <a:fillRect/>
            </a:stretch>
          </p:blipFill>
          <p:spPr>
            <a:xfrm>
              <a:off x="4802174" y="5351005"/>
              <a:ext cx="1791970" cy="1030998"/>
            </a:xfrm>
            <a:prstGeom prst="rect">
              <a:avLst/>
            </a:prstGeom>
          </p:spPr>
        </p:pic>
        <p:sp>
          <p:nvSpPr>
            <p:cNvPr id="26" name="object 26"/>
            <p:cNvSpPr/>
            <p:nvPr/>
          </p:nvSpPr>
          <p:spPr>
            <a:xfrm>
              <a:off x="4802187" y="5351005"/>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4603030" y="6627878"/>
              <a:ext cx="2188459" cy="1429509"/>
            </a:xfrm>
            <a:prstGeom prst="rect">
              <a:avLst/>
            </a:prstGeom>
          </p:spPr>
        </p:pic>
        <p:pic>
          <p:nvPicPr>
            <p:cNvPr id="28" name="object 28"/>
            <p:cNvPicPr/>
            <p:nvPr/>
          </p:nvPicPr>
          <p:blipFill>
            <a:blip r:embed="rId8" cstate="print"/>
            <a:stretch>
              <a:fillRect/>
            </a:stretch>
          </p:blipFill>
          <p:spPr>
            <a:xfrm>
              <a:off x="4802174" y="6827494"/>
              <a:ext cx="1791970" cy="1030998"/>
            </a:xfrm>
            <a:prstGeom prst="rect">
              <a:avLst/>
            </a:prstGeom>
          </p:spPr>
        </p:pic>
        <p:sp>
          <p:nvSpPr>
            <p:cNvPr id="29" name="object 29"/>
            <p:cNvSpPr/>
            <p:nvPr/>
          </p:nvSpPr>
          <p:spPr>
            <a:xfrm>
              <a:off x="4802187" y="6827494"/>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30" name="object 30"/>
            <p:cNvPicPr/>
            <p:nvPr/>
          </p:nvPicPr>
          <p:blipFill>
            <a:blip r:embed="rId2" cstate="print"/>
            <a:stretch>
              <a:fillRect/>
            </a:stretch>
          </p:blipFill>
          <p:spPr>
            <a:xfrm>
              <a:off x="4603030" y="8176262"/>
              <a:ext cx="2188459" cy="1426463"/>
            </a:xfrm>
            <a:prstGeom prst="rect">
              <a:avLst/>
            </a:prstGeom>
          </p:spPr>
        </p:pic>
        <p:pic>
          <p:nvPicPr>
            <p:cNvPr id="31" name="object 31"/>
            <p:cNvPicPr/>
            <p:nvPr/>
          </p:nvPicPr>
          <p:blipFill>
            <a:blip r:embed="rId9" cstate="print"/>
            <a:stretch>
              <a:fillRect/>
            </a:stretch>
          </p:blipFill>
          <p:spPr>
            <a:xfrm>
              <a:off x="4802174" y="8374875"/>
              <a:ext cx="1791970" cy="1030998"/>
            </a:xfrm>
            <a:prstGeom prst="rect">
              <a:avLst/>
            </a:prstGeom>
          </p:spPr>
        </p:pic>
        <p:sp>
          <p:nvSpPr>
            <p:cNvPr id="32" name="object 32"/>
            <p:cNvSpPr/>
            <p:nvPr/>
          </p:nvSpPr>
          <p:spPr>
            <a:xfrm>
              <a:off x="4802187" y="8374875"/>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sp>
          <p:nvSpPr>
            <p:cNvPr id="33" name="object 33"/>
            <p:cNvSpPr/>
            <p:nvPr/>
          </p:nvSpPr>
          <p:spPr>
            <a:xfrm>
              <a:off x="6817972" y="0"/>
              <a:ext cx="742315" cy="2103120"/>
            </a:xfrm>
            <a:custGeom>
              <a:avLst/>
              <a:gdLst/>
              <a:ahLst/>
              <a:cxnLst/>
              <a:rect l="l" t="t" r="r" b="b"/>
              <a:pathLst>
                <a:path w="742315" h="2103120">
                  <a:moveTo>
                    <a:pt x="301738" y="0"/>
                  </a:moveTo>
                  <a:lnTo>
                    <a:pt x="0" y="0"/>
                  </a:lnTo>
                  <a:lnTo>
                    <a:pt x="738147" y="2102886"/>
                  </a:lnTo>
                  <a:lnTo>
                    <a:pt x="742020" y="2102886"/>
                  </a:lnTo>
                  <a:lnTo>
                    <a:pt x="742020" y="1259920"/>
                  </a:lnTo>
                  <a:lnTo>
                    <a:pt x="301738" y="0"/>
                  </a:lnTo>
                  <a:close/>
                </a:path>
              </a:pathLst>
            </a:custGeom>
            <a:solidFill>
              <a:srgbClr val="E32476"/>
            </a:solidFill>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35" y="1500698"/>
            <a:ext cx="5791200" cy="462280"/>
          </a:xfrm>
          <a:prstGeom prst="rect">
            <a:avLst/>
          </a:prstGeom>
        </p:spPr>
        <p:txBody>
          <a:bodyPr vert="horz" wrap="square" lIns="0" tIns="14604" rIns="0" bIns="0" rtlCol="0">
            <a:spAutoFit/>
          </a:bodyPr>
          <a:lstStyle/>
          <a:p>
            <a:pPr marL="12700">
              <a:lnSpc>
                <a:spcPct val="100000"/>
              </a:lnSpc>
              <a:spcBef>
                <a:spcPts val="114"/>
              </a:spcBef>
            </a:pPr>
            <a:r>
              <a:rPr sz="2850" b="1" spc="-175" dirty="0">
                <a:solidFill>
                  <a:srgbClr val="262261"/>
                </a:solidFill>
                <a:latin typeface="Bitter" pitchFamily="2" charset="0"/>
                <a:cs typeface="Book Antiqua"/>
              </a:rPr>
              <a:t>NUTRITION</a:t>
            </a:r>
            <a:r>
              <a:rPr sz="2850" b="1" spc="-160" dirty="0">
                <a:solidFill>
                  <a:srgbClr val="262261"/>
                </a:solidFill>
                <a:latin typeface="Bitter" pitchFamily="2" charset="0"/>
                <a:cs typeface="Book Antiqua"/>
              </a:rPr>
              <a:t> </a:t>
            </a:r>
            <a:r>
              <a:rPr sz="2850" b="1" spc="-215" dirty="0">
                <a:solidFill>
                  <a:srgbClr val="262261"/>
                </a:solidFill>
                <a:latin typeface="Bitter" pitchFamily="2" charset="0"/>
                <a:cs typeface="Book Antiqua"/>
              </a:rPr>
              <a:t>RECOMMENDATIONS</a:t>
            </a:r>
            <a:endParaRPr sz="2850" dirty="0">
              <a:latin typeface="Bitter" pitchFamily="2" charset="0"/>
              <a:cs typeface="Book Antiqua"/>
            </a:endParaRPr>
          </a:p>
        </p:txBody>
      </p:sp>
      <p:grpSp>
        <p:nvGrpSpPr>
          <p:cNvPr id="3" name="object 3"/>
          <p:cNvGrpSpPr/>
          <p:nvPr/>
        </p:nvGrpSpPr>
        <p:grpSpPr>
          <a:xfrm>
            <a:off x="410083" y="2138007"/>
            <a:ext cx="6536055" cy="7444740"/>
            <a:chOff x="410083" y="2138007"/>
            <a:chExt cx="6536055" cy="7444740"/>
          </a:xfrm>
        </p:grpSpPr>
        <p:sp>
          <p:nvSpPr>
            <p:cNvPr id="4" name="object 4"/>
            <p:cNvSpPr/>
            <p:nvPr/>
          </p:nvSpPr>
          <p:spPr>
            <a:xfrm>
              <a:off x="410083" y="2138007"/>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5" name="object 5"/>
            <p:cNvSpPr/>
            <p:nvPr/>
          </p:nvSpPr>
          <p:spPr>
            <a:xfrm>
              <a:off x="410083" y="3626916"/>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6" name="object 6"/>
            <p:cNvSpPr/>
            <p:nvPr/>
          </p:nvSpPr>
          <p:spPr>
            <a:xfrm>
              <a:off x="410083" y="511583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7" name="object 7"/>
            <p:cNvSpPr/>
            <p:nvPr/>
          </p:nvSpPr>
          <p:spPr>
            <a:xfrm>
              <a:off x="410083" y="660474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8" name="object 8"/>
            <p:cNvSpPr/>
            <p:nvPr/>
          </p:nvSpPr>
          <p:spPr>
            <a:xfrm>
              <a:off x="410083" y="8093672"/>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grpSp>
      <p:sp>
        <p:nvSpPr>
          <p:cNvPr id="9" name="object 9"/>
          <p:cNvSpPr txBox="1"/>
          <p:nvPr/>
        </p:nvSpPr>
        <p:spPr>
          <a:xfrm>
            <a:off x="540915" y="2118626"/>
            <a:ext cx="2822575" cy="7473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Fruits</a:t>
            </a:r>
            <a:endParaRPr sz="1700" dirty="0">
              <a:latin typeface="DM Sans SemiBold"/>
              <a:cs typeface="DM Sans SemiBold"/>
            </a:endParaRPr>
          </a:p>
          <a:p>
            <a:pPr marL="150495" indent="-137795">
              <a:lnSpc>
                <a:spcPct val="100000"/>
              </a:lnSpc>
              <a:spcBef>
                <a:spcPts val="459"/>
              </a:spcBef>
              <a:buChar char="•"/>
              <a:tabLst>
                <a:tab pos="150495" algn="l"/>
              </a:tabLst>
            </a:pPr>
            <a:r>
              <a:rPr sz="1000" dirty="0">
                <a:latin typeface="DM Sans"/>
                <a:cs typeface="DM Sans"/>
              </a:rPr>
              <a:t>Include</a:t>
            </a:r>
            <a:r>
              <a:rPr sz="1000" spc="-10" dirty="0">
                <a:latin typeface="DM Sans"/>
                <a:cs typeface="DM Sans"/>
              </a:rPr>
              <a:t> </a:t>
            </a:r>
            <a:r>
              <a:rPr sz="1000" dirty="0">
                <a:latin typeface="DM Sans"/>
                <a:cs typeface="DM Sans"/>
              </a:rPr>
              <a:t>all</a:t>
            </a:r>
            <a:r>
              <a:rPr sz="1000" spc="-10" dirty="0">
                <a:latin typeface="DM Sans"/>
                <a:cs typeface="DM Sans"/>
              </a:rPr>
              <a:t> </a:t>
            </a:r>
            <a:r>
              <a:rPr sz="1000" dirty="0">
                <a:latin typeface="DM Sans"/>
                <a:cs typeface="DM Sans"/>
              </a:rPr>
              <a:t>seasonal</a:t>
            </a:r>
            <a:r>
              <a:rPr sz="1000" spc="-10" dirty="0">
                <a:latin typeface="DM Sans"/>
                <a:cs typeface="DM Sans"/>
              </a:rPr>
              <a:t> </a:t>
            </a:r>
            <a:r>
              <a:rPr sz="1000" dirty="0">
                <a:latin typeface="DM Sans"/>
                <a:cs typeface="DM Sans"/>
              </a:rPr>
              <a:t>fruits.</a:t>
            </a:r>
            <a:r>
              <a:rPr sz="1000" spc="-10" dirty="0">
                <a:latin typeface="DM Sans"/>
                <a:cs typeface="DM Sans"/>
              </a:rPr>
              <a:t> </a:t>
            </a:r>
            <a:r>
              <a:rPr sz="1000" b="0" dirty="0">
                <a:latin typeface="DM Sans Medium"/>
                <a:cs typeface="DM Sans Medium"/>
              </a:rPr>
              <a:t>5</a:t>
            </a:r>
            <a:r>
              <a:rPr sz="1000" b="0" spc="-5" dirty="0">
                <a:latin typeface="DM Sans Medium"/>
                <a:cs typeface="DM Sans Medium"/>
              </a:rPr>
              <a:t> </a:t>
            </a:r>
            <a:r>
              <a:rPr sz="1000" b="0" spc="-10" dirty="0">
                <a:latin typeface="DM Sans Medium"/>
                <a:cs typeface="DM Sans Medium"/>
              </a:rPr>
              <a:t>days/week</a:t>
            </a:r>
            <a:endParaRPr sz="1000" dirty="0">
              <a:latin typeface="DM Sans Medium"/>
              <a:cs typeface="DM Sans Medium"/>
            </a:endParaRPr>
          </a:p>
          <a:p>
            <a:pPr marL="149225" indent="-136525">
              <a:lnSpc>
                <a:spcPct val="100000"/>
              </a:lnSpc>
              <a:buChar char="•"/>
              <a:tabLst>
                <a:tab pos="149225" algn="l"/>
              </a:tabLst>
            </a:pPr>
            <a:r>
              <a:rPr sz="1000" b="0" spc="-10" dirty="0">
                <a:latin typeface="DM Sans Medium"/>
                <a:cs typeface="DM Sans Medium"/>
              </a:rPr>
              <a:t>Avoid</a:t>
            </a:r>
            <a:r>
              <a:rPr sz="1000" b="0" spc="-15" dirty="0">
                <a:latin typeface="DM Sans Medium"/>
                <a:cs typeface="DM Sans Medium"/>
              </a:rPr>
              <a:t> </a:t>
            </a:r>
            <a:r>
              <a:rPr sz="1000" b="0" dirty="0">
                <a:latin typeface="DM Sans Medium"/>
                <a:cs typeface="DM Sans Medium"/>
              </a:rPr>
              <a:t>fruit</a:t>
            </a:r>
            <a:r>
              <a:rPr sz="1000" b="0" spc="-10" dirty="0">
                <a:latin typeface="DM Sans Medium"/>
                <a:cs typeface="DM Sans Medium"/>
              </a:rPr>
              <a:t> </a:t>
            </a:r>
            <a:r>
              <a:rPr sz="1000" b="0" dirty="0">
                <a:latin typeface="DM Sans Medium"/>
                <a:cs typeface="DM Sans Medium"/>
              </a:rPr>
              <a:t>juices,</a:t>
            </a:r>
            <a:r>
              <a:rPr sz="1000" b="0" spc="-15" dirty="0">
                <a:latin typeface="DM Sans Medium"/>
                <a:cs typeface="DM Sans Medium"/>
              </a:rPr>
              <a:t> </a:t>
            </a:r>
            <a:r>
              <a:rPr sz="1000" b="0" spc="-10" dirty="0">
                <a:latin typeface="DM Sans Medium"/>
                <a:cs typeface="DM Sans Medium"/>
              </a:rPr>
              <a:t>instead </a:t>
            </a:r>
            <a:r>
              <a:rPr sz="1000" b="0" dirty="0">
                <a:latin typeface="DM Sans Medium"/>
                <a:cs typeface="DM Sans Medium"/>
              </a:rPr>
              <a:t>eat</a:t>
            </a:r>
            <a:r>
              <a:rPr sz="1000" b="0" spc="-15" dirty="0">
                <a:latin typeface="DM Sans Medium"/>
                <a:cs typeface="DM Sans Medium"/>
              </a:rPr>
              <a:t> </a:t>
            </a:r>
            <a:r>
              <a:rPr sz="1000" b="0" dirty="0">
                <a:latin typeface="DM Sans Medium"/>
                <a:cs typeface="DM Sans Medium"/>
              </a:rPr>
              <a:t>the</a:t>
            </a:r>
            <a:r>
              <a:rPr sz="1000" b="0" spc="-10" dirty="0">
                <a:latin typeface="DM Sans Medium"/>
                <a:cs typeface="DM Sans Medium"/>
              </a:rPr>
              <a:t> </a:t>
            </a:r>
            <a:r>
              <a:rPr sz="1000" b="0" dirty="0">
                <a:latin typeface="DM Sans Medium"/>
                <a:cs typeface="DM Sans Medium"/>
              </a:rPr>
              <a:t>whole</a:t>
            </a:r>
            <a:r>
              <a:rPr sz="1000" b="0" spc="-10" dirty="0">
                <a:latin typeface="DM Sans Medium"/>
                <a:cs typeface="DM Sans Medium"/>
              </a:rPr>
              <a:t> fruit.</a:t>
            </a:r>
            <a:endParaRPr sz="1000" dirty="0">
              <a:latin typeface="DM Sans Medium"/>
              <a:cs typeface="DM Sans Medium"/>
            </a:endParaRPr>
          </a:p>
        </p:txBody>
      </p:sp>
      <p:sp>
        <p:nvSpPr>
          <p:cNvPr id="10" name="object 10"/>
          <p:cNvSpPr txBox="1"/>
          <p:nvPr/>
        </p:nvSpPr>
        <p:spPr>
          <a:xfrm>
            <a:off x="540915" y="3607540"/>
            <a:ext cx="3340735" cy="5949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Spices</a:t>
            </a:r>
            <a:endParaRPr sz="1700">
              <a:latin typeface="DM Sans SemiBold"/>
              <a:cs typeface="DM Sans SemiBold"/>
            </a:endParaRPr>
          </a:p>
          <a:p>
            <a:pPr marL="149225" indent="-136525">
              <a:lnSpc>
                <a:spcPct val="100000"/>
              </a:lnSpc>
              <a:spcBef>
                <a:spcPts val="459"/>
              </a:spcBef>
              <a:buChar char="•"/>
              <a:tabLst>
                <a:tab pos="149225" algn="l"/>
              </a:tabLst>
            </a:pPr>
            <a:r>
              <a:rPr sz="1000" b="0" dirty="0">
                <a:latin typeface="DM Sans Medium"/>
                <a:cs typeface="DM Sans Medium"/>
              </a:rPr>
              <a:t>Reduce</a:t>
            </a:r>
            <a:r>
              <a:rPr sz="1000" b="0" spc="-25" dirty="0">
                <a:latin typeface="DM Sans Medium"/>
                <a:cs typeface="DM Sans Medium"/>
              </a:rPr>
              <a:t> </a:t>
            </a:r>
            <a:r>
              <a:rPr sz="1000" b="0" dirty="0">
                <a:latin typeface="DM Sans Medium"/>
                <a:cs typeface="DM Sans Medium"/>
              </a:rPr>
              <a:t>salt</a:t>
            </a:r>
            <a:r>
              <a:rPr sz="1000" b="0" spc="-20" dirty="0">
                <a:latin typeface="DM Sans Medium"/>
                <a:cs typeface="DM Sans Medium"/>
              </a:rPr>
              <a:t> </a:t>
            </a:r>
            <a:r>
              <a:rPr sz="1000" b="0" dirty="0">
                <a:latin typeface="DM Sans Medium"/>
                <a:cs typeface="DM Sans Medium"/>
              </a:rPr>
              <a:t>and</a:t>
            </a:r>
            <a:r>
              <a:rPr sz="1000" b="0" spc="-25" dirty="0">
                <a:latin typeface="DM Sans Medium"/>
                <a:cs typeface="DM Sans Medium"/>
              </a:rPr>
              <a:t> </a:t>
            </a:r>
            <a:r>
              <a:rPr sz="1000" b="0" dirty="0">
                <a:latin typeface="DM Sans Medium"/>
                <a:cs typeface="DM Sans Medium"/>
              </a:rPr>
              <a:t>chili</a:t>
            </a:r>
            <a:r>
              <a:rPr sz="1000" b="0" spc="-20" dirty="0">
                <a:latin typeface="DM Sans Medium"/>
                <a:cs typeface="DM Sans Medium"/>
              </a:rPr>
              <a:t> </a:t>
            </a:r>
            <a:r>
              <a:rPr sz="1000" b="0" spc="-10" dirty="0">
                <a:latin typeface="DM Sans Medium"/>
                <a:cs typeface="DM Sans Medium"/>
              </a:rPr>
              <a:t>powder.</a:t>
            </a:r>
            <a:r>
              <a:rPr sz="1000" b="0" spc="-25" dirty="0">
                <a:latin typeface="DM Sans Medium"/>
                <a:cs typeface="DM Sans Medium"/>
              </a:rPr>
              <a:t> </a:t>
            </a:r>
            <a:r>
              <a:rPr sz="1000" b="0" dirty="0">
                <a:latin typeface="DM Sans Medium"/>
                <a:cs typeface="DM Sans Medium"/>
              </a:rPr>
              <a:t>Rest</a:t>
            </a:r>
            <a:r>
              <a:rPr sz="1000" b="0" spc="-20" dirty="0">
                <a:latin typeface="DM Sans Medium"/>
                <a:cs typeface="DM Sans Medium"/>
              </a:rPr>
              <a:t> </a:t>
            </a:r>
            <a:r>
              <a:rPr sz="1000" b="0" dirty="0">
                <a:latin typeface="DM Sans Medium"/>
                <a:cs typeface="DM Sans Medium"/>
              </a:rPr>
              <a:t>of</a:t>
            </a:r>
            <a:r>
              <a:rPr sz="1000" b="0" spc="-25" dirty="0">
                <a:latin typeface="DM Sans Medium"/>
                <a:cs typeface="DM Sans Medium"/>
              </a:rPr>
              <a:t> </a:t>
            </a:r>
            <a:r>
              <a:rPr sz="1000" b="0" dirty="0">
                <a:latin typeface="DM Sans Medium"/>
                <a:cs typeface="DM Sans Medium"/>
              </a:rPr>
              <a:t>the</a:t>
            </a:r>
            <a:r>
              <a:rPr sz="1000" b="0" spc="-20" dirty="0">
                <a:latin typeface="DM Sans Medium"/>
                <a:cs typeface="DM Sans Medium"/>
              </a:rPr>
              <a:t> </a:t>
            </a:r>
            <a:r>
              <a:rPr sz="1000" b="0" dirty="0">
                <a:latin typeface="DM Sans Medium"/>
                <a:cs typeface="DM Sans Medium"/>
              </a:rPr>
              <a:t>spices</a:t>
            </a:r>
            <a:r>
              <a:rPr sz="1000" b="0" spc="-20" dirty="0">
                <a:latin typeface="DM Sans Medium"/>
                <a:cs typeface="DM Sans Medium"/>
              </a:rPr>
              <a:t> okay.</a:t>
            </a:r>
            <a:endParaRPr sz="1000">
              <a:latin typeface="DM Sans Medium"/>
              <a:cs typeface="DM Sans Medium"/>
            </a:endParaRPr>
          </a:p>
        </p:txBody>
      </p:sp>
      <p:sp>
        <p:nvSpPr>
          <p:cNvPr id="11" name="object 11"/>
          <p:cNvSpPr txBox="1"/>
          <p:nvPr/>
        </p:nvSpPr>
        <p:spPr>
          <a:xfrm>
            <a:off x="540915" y="5096454"/>
            <a:ext cx="3557904" cy="899794"/>
          </a:xfrm>
          <a:prstGeom prst="rect">
            <a:avLst/>
          </a:prstGeom>
        </p:spPr>
        <p:txBody>
          <a:bodyPr vert="horz" wrap="square" lIns="0" tIns="111760" rIns="0" bIns="0" rtlCol="0">
            <a:spAutoFit/>
          </a:bodyPr>
          <a:lstStyle/>
          <a:p>
            <a:pPr marL="12700">
              <a:lnSpc>
                <a:spcPct val="100000"/>
              </a:lnSpc>
              <a:spcBef>
                <a:spcPts val="880"/>
              </a:spcBef>
            </a:pPr>
            <a:r>
              <a:rPr sz="1700" b="1" spc="-20" dirty="0">
                <a:latin typeface="DM Sans SemiBold"/>
                <a:cs typeface="DM Sans SemiBold"/>
              </a:rPr>
              <a:t>Nuts</a:t>
            </a:r>
            <a:endParaRPr sz="1700">
              <a:latin typeface="DM Sans SemiBold"/>
              <a:cs typeface="DM Sans SemiBold"/>
            </a:endParaRPr>
          </a:p>
          <a:p>
            <a:pPr marL="149225" marR="5080" indent="-136525">
              <a:lnSpc>
                <a:spcPct val="100000"/>
              </a:lnSpc>
              <a:spcBef>
                <a:spcPts val="459"/>
              </a:spcBef>
              <a:buChar char="•"/>
              <a:tabLst>
                <a:tab pos="152400" algn="l"/>
              </a:tabLst>
            </a:pPr>
            <a:r>
              <a:rPr sz="1000" b="0" dirty="0">
                <a:latin typeface="DM Sans Medium"/>
                <a:cs typeface="DM Sans Medium"/>
              </a:rPr>
              <a:t>Include</a:t>
            </a:r>
            <a:r>
              <a:rPr sz="1000" b="0" spc="-25" dirty="0">
                <a:latin typeface="DM Sans Medium"/>
                <a:cs typeface="DM Sans Medium"/>
              </a:rPr>
              <a:t> </a:t>
            </a:r>
            <a:r>
              <a:rPr sz="1000" b="0" dirty="0">
                <a:latin typeface="DM Sans Medium"/>
                <a:cs typeface="DM Sans Medium"/>
              </a:rPr>
              <a:t>chia,</a:t>
            </a:r>
            <a:r>
              <a:rPr sz="1000" b="0" spc="-20" dirty="0">
                <a:latin typeface="DM Sans Medium"/>
                <a:cs typeface="DM Sans Medium"/>
              </a:rPr>
              <a:t> </a:t>
            </a:r>
            <a:r>
              <a:rPr sz="1000" b="0" dirty="0">
                <a:latin typeface="DM Sans Medium"/>
                <a:cs typeface="DM Sans Medium"/>
              </a:rPr>
              <a:t>ﬂaxseed</a:t>
            </a:r>
            <a:r>
              <a:rPr sz="1000" b="0" spc="-20" dirty="0">
                <a:latin typeface="DM Sans Medium"/>
                <a:cs typeface="DM Sans Medium"/>
              </a:rPr>
              <a:t> </a:t>
            </a:r>
            <a:r>
              <a:rPr sz="1000" b="0" spc="-10" dirty="0">
                <a:latin typeface="DM Sans Medium"/>
                <a:cs typeface="DM Sans Medium"/>
              </a:rPr>
              <a:t>powder,</a:t>
            </a:r>
            <a:r>
              <a:rPr sz="1000" b="0" spc="-20" dirty="0">
                <a:latin typeface="DM Sans Medium"/>
                <a:cs typeface="DM Sans Medium"/>
              </a:rPr>
              <a:t> </a:t>
            </a:r>
            <a:r>
              <a:rPr sz="1000" b="0" spc="-10" dirty="0">
                <a:latin typeface="DM Sans Medium"/>
                <a:cs typeface="DM Sans Medium"/>
              </a:rPr>
              <a:t>sunﬂower</a:t>
            </a:r>
            <a:r>
              <a:rPr sz="1000" b="0" spc="-20" dirty="0">
                <a:latin typeface="DM Sans Medium"/>
                <a:cs typeface="DM Sans Medium"/>
              </a:rPr>
              <a:t> </a:t>
            </a:r>
            <a:r>
              <a:rPr sz="1000" b="0" dirty="0">
                <a:latin typeface="DM Sans Medium"/>
                <a:cs typeface="DM Sans Medium"/>
              </a:rPr>
              <a:t>seeds,</a:t>
            </a:r>
            <a:r>
              <a:rPr sz="1000" b="0" spc="-25" dirty="0">
                <a:latin typeface="DM Sans Medium"/>
                <a:cs typeface="DM Sans Medium"/>
              </a:rPr>
              <a:t> </a:t>
            </a:r>
            <a:r>
              <a:rPr sz="1000" b="0" spc="-10" dirty="0">
                <a:latin typeface="DM Sans Medium"/>
                <a:cs typeface="DM Sans Medium"/>
              </a:rPr>
              <a:t>almonds, 	</a:t>
            </a:r>
            <a:r>
              <a:rPr sz="1000" b="0" dirty="0">
                <a:latin typeface="DM Sans Medium"/>
                <a:cs typeface="DM Sans Medium"/>
              </a:rPr>
              <a:t>walnuts.</a:t>
            </a:r>
            <a:r>
              <a:rPr sz="1000" b="0" spc="-30" dirty="0">
                <a:latin typeface="DM Sans Medium"/>
                <a:cs typeface="DM Sans Medium"/>
              </a:rPr>
              <a:t> </a:t>
            </a:r>
            <a:r>
              <a:rPr sz="1000" b="0" dirty="0">
                <a:latin typeface="DM Sans Medium"/>
                <a:cs typeface="DM Sans Medium"/>
              </a:rPr>
              <a:t>5</a:t>
            </a:r>
            <a:r>
              <a:rPr sz="1000" b="0" spc="-30" dirty="0">
                <a:latin typeface="DM Sans Medium"/>
                <a:cs typeface="DM Sans Medium"/>
              </a:rPr>
              <a:t> </a:t>
            </a:r>
            <a:r>
              <a:rPr sz="1000" b="0" spc="-10" dirty="0">
                <a:latin typeface="DM Sans Medium"/>
                <a:cs typeface="DM Sans Medium"/>
              </a:rPr>
              <a:t>days/week</a:t>
            </a:r>
            <a:endParaRPr sz="100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Only</a:t>
            </a:r>
            <a:r>
              <a:rPr sz="1000" b="0" spc="-15" dirty="0">
                <a:latin typeface="DM Sans Medium"/>
                <a:cs typeface="DM Sans Medium"/>
              </a:rPr>
              <a:t> </a:t>
            </a:r>
            <a:r>
              <a:rPr sz="1000" b="0" dirty="0">
                <a:latin typeface="DM Sans Medium"/>
                <a:cs typeface="DM Sans Medium"/>
              </a:rPr>
              <a:t>take</a:t>
            </a:r>
            <a:r>
              <a:rPr sz="1000" b="0" spc="-10" dirty="0">
                <a:latin typeface="DM Sans Medium"/>
                <a:cs typeface="DM Sans Medium"/>
              </a:rPr>
              <a:t> </a:t>
            </a:r>
            <a:r>
              <a:rPr sz="1000" b="0" dirty="0">
                <a:latin typeface="DM Sans Medium"/>
                <a:cs typeface="DM Sans Medium"/>
              </a:rPr>
              <a:t>one</a:t>
            </a:r>
            <a:r>
              <a:rPr sz="1000" b="0" spc="-15" dirty="0">
                <a:latin typeface="DM Sans Medium"/>
                <a:cs typeface="DM Sans Medium"/>
              </a:rPr>
              <a:t> </a:t>
            </a:r>
            <a:r>
              <a:rPr sz="1000" b="0" dirty="0">
                <a:latin typeface="DM Sans Medium"/>
                <a:cs typeface="DM Sans Medium"/>
              </a:rPr>
              <a:t>type</a:t>
            </a:r>
            <a:r>
              <a:rPr sz="1000" b="0" spc="-10" dirty="0">
                <a:latin typeface="DM Sans Medium"/>
                <a:cs typeface="DM Sans Medium"/>
              </a:rPr>
              <a:t> </a:t>
            </a:r>
            <a:r>
              <a:rPr sz="1000" b="0" dirty="0">
                <a:latin typeface="DM Sans Medium"/>
                <a:cs typeface="DM Sans Medium"/>
              </a:rPr>
              <a:t>of</a:t>
            </a:r>
            <a:r>
              <a:rPr sz="1000" b="0" spc="-15" dirty="0">
                <a:latin typeface="DM Sans Medium"/>
                <a:cs typeface="DM Sans Medium"/>
              </a:rPr>
              <a:t> </a:t>
            </a:r>
            <a:r>
              <a:rPr sz="1000" b="0" dirty="0">
                <a:latin typeface="DM Sans Medium"/>
                <a:cs typeface="DM Sans Medium"/>
              </a:rPr>
              <a:t>nuts/</a:t>
            </a:r>
            <a:r>
              <a:rPr sz="1000" b="0" spc="-10" dirty="0">
                <a:latin typeface="DM Sans Medium"/>
                <a:cs typeface="DM Sans Medium"/>
              </a:rPr>
              <a:t> </a:t>
            </a:r>
            <a:r>
              <a:rPr sz="1000" b="0" dirty="0">
                <a:latin typeface="DM Sans Medium"/>
                <a:cs typeface="DM Sans Medium"/>
              </a:rPr>
              <a:t>day</a:t>
            </a:r>
            <a:r>
              <a:rPr sz="1000" b="0" spc="-10" dirty="0">
                <a:latin typeface="DM Sans Medium"/>
                <a:cs typeface="DM Sans Medium"/>
              </a:rPr>
              <a:t> </a:t>
            </a:r>
            <a:r>
              <a:rPr sz="1000" dirty="0">
                <a:latin typeface="DM Sans"/>
                <a:cs typeface="DM Sans"/>
              </a:rPr>
              <a:t>About</a:t>
            </a:r>
            <a:r>
              <a:rPr sz="1000" spc="-15" dirty="0">
                <a:latin typeface="DM Sans"/>
                <a:cs typeface="DM Sans"/>
              </a:rPr>
              <a:t> </a:t>
            </a:r>
            <a:r>
              <a:rPr sz="1000" dirty="0">
                <a:latin typeface="DM Sans"/>
                <a:cs typeface="DM Sans"/>
              </a:rPr>
              <a:t>50</a:t>
            </a:r>
            <a:r>
              <a:rPr sz="1000" spc="-10" dirty="0">
                <a:latin typeface="DM Sans"/>
                <a:cs typeface="DM Sans"/>
              </a:rPr>
              <a:t> </a:t>
            </a:r>
            <a:r>
              <a:rPr sz="1000" dirty="0">
                <a:latin typeface="DM Sans"/>
                <a:cs typeface="DM Sans"/>
              </a:rPr>
              <a:t>gm/</a:t>
            </a:r>
            <a:r>
              <a:rPr sz="1000" spc="-15" dirty="0">
                <a:latin typeface="DM Sans"/>
                <a:cs typeface="DM Sans"/>
              </a:rPr>
              <a:t> </a:t>
            </a:r>
            <a:r>
              <a:rPr sz="1000" spc="-25" dirty="0">
                <a:latin typeface="DM Sans"/>
                <a:cs typeface="DM Sans"/>
              </a:rPr>
              <a:t>day</a:t>
            </a:r>
            <a:endParaRPr sz="1000">
              <a:latin typeface="DM Sans"/>
              <a:cs typeface="DM Sans"/>
            </a:endParaRPr>
          </a:p>
        </p:txBody>
      </p:sp>
      <p:sp>
        <p:nvSpPr>
          <p:cNvPr id="12" name="object 12"/>
          <p:cNvSpPr txBox="1"/>
          <p:nvPr/>
        </p:nvSpPr>
        <p:spPr>
          <a:xfrm>
            <a:off x="540915" y="6542344"/>
            <a:ext cx="1934210" cy="7473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Beverages</a:t>
            </a:r>
            <a:endParaRPr sz="1700">
              <a:latin typeface="DM Sans SemiBold"/>
              <a:cs typeface="DM Sans SemiBold"/>
            </a:endParaRPr>
          </a:p>
          <a:p>
            <a:pPr marL="150495" indent="-137795">
              <a:lnSpc>
                <a:spcPct val="100000"/>
              </a:lnSpc>
              <a:spcBef>
                <a:spcPts val="459"/>
              </a:spcBef>
              <a:buChar char="•"/>
              <a:tabLst>
                <a:tab pos="150495" algn="l"/>
              </a:tabLst>
            </a:pPr>
            <a:r>
              <a:rPr sz="1000" dirty="0">
                <a:latin typeface="DM Sans"/>
                <a:cs typeface="DM Sans"/>
              </a:rPr>
              <a:t>Prefer</a:t>
            </a:r>
            <a:r>
              <a:rPr sz="1000" spc="-40" dirty="0">
                <a:latin typeface="DM Sans"/>
                <a:cs typeface="DM Sans"/>
              </a:rPr>
              <a:t> </a:t>
            </a:r>
            <a:r>
              <a:rPr sz="1000" dirty="0">
                <a:latin typeface="DM Sans"/>
                <a:cs typeface="DM Sans"/>
              </a:rPr>
              <a:t>Green</a:t>
            </a:r>
            <a:r>
              <a:rPr sz="1000" spc="-35" dirty="0">
                <a:latin typeface="DM Sans"/>
                <a:cs typeface="DM Sans"/>
              </a:rPr>
              <a:t> </a:t>
            </a:r>
            <a:r>
              <a:rPr sz="1000" spc="-25" dirty="0">
                <a:latin typeface="DM Sans"/>
                <a:cs typeface="DM Sans"/>
              </a:rPr>
              <a:t>Tea</a:t>
            </a:r>
            <a:endParaRPr sz="1000">
              <a:latin typeface="DM Sans"/>
              <a:cs typeface="DM Sans"/>
            </a:endParaRPr>
          </a:p>
          <a:p>
            <a:pPr marL="150495" indent="-137795">
              <a:lnSpc>
                <a:spcPct val="100000"/>
              </a:lnSpc>
              <a:buChar char="•"/>
              <a:tabLst>
                <a:tab pos="150495" algn="l"/>
              </a:tabLst>
            </a:pPr>
            <a:r>
              <a:rPr sz="1000" spc="-10" dirty="0">
                <a:latin typeface="DM Sans"/>
                <a:cs typeface="DM Sans"/>
              </a:rPr>
              <a:t>Water</a:t>
            </a:r>
            <a:r>
              <a:rPr sz="1000" spc="-20" dirty="0">
                <a:latin typeface="DM Sans"/>
                <a:cs typeface="DM Sans"/>
              </a:rPr>
              <a:t> </a:t>
            </a:r>
            <a:r>
              <a:rPr sz="1000" dirty="0">
                <a:latin typeface="DM Sans"/>
                <a:cs typeface="DM Sans"/>
              </a:rPr>
              <a:t>intake-</a:t>
            </a:r>
            <a:r>
              <a:rPr sz="1000" spc="-20" dirty="0">
                <a:latin typeface="DM Sans"/>
                <a:cs typeface="DM Sans"/>
              </a:rPr>
              <a:t> </a:t>
            </a:r>
            <a:r>
              <a:rPr sz="1000" dirty="0">
                <a:latin typeface="DM Sans"/>
                <a:cs typeface="DM Sans"/>
              </a:rPr>
              <a:t>1.5</a:t>
            </a:r>
            <a:r>
              <a:rPr sz="1000" spc="-20" dirty="0">
                <a:latin typeface="DM Sans"/>
                <a:cs typeface="DM Sans"/>
              </a:rPr>
              <a:t> </a:t>
            </a:r>
            <a:r>
              <a:rPr sz="1000" dirty="0">
                <a:latin typeface="DM Sans"/>
                <a:cs typeface="DM Sans"/>
              </a:rPr>
              <a:t>to</a:t>
            </a:r>
            <a:r>
              <a:rPr sz="1000" spc="-20" dirty="0">
                <a:latin typeface="DM Sans"/>
                <a:cs typeface="DM Sans"/>
              </a:rPr>
              <a:t> </a:t>
            </a:r>
            <a:r>
              <a:rPr sz="1000" dirty="0">
                <a:latin typeface="DM Sans"/>
                <a:cs typeface="DM Sans"/>
              </a:rPr>
              <a:t>2</a:t>
            </a:r>
            <a:r>
              <a:rPr sz="1000" spc="-20" dirty="0">
                <a:latin typeface="DM Sans"/>
                <a:cs typeface="DM Sans"/>
              </a:rPr>
              <a:t> </a:t>
            </a:r>
            <a:r>
              <a:rPr sz="1000" spc="-10" dirty="0">
                <a:latin typeface="DM Sans"/>
                <a:cs typeface="DM Sans"/>
              </a:rPr>
              <a:t>liter/day</a:t>
            </a:r>
            <a:endParaRPr sz="1000">
              <a:latin typeface="DM Sans"/>
              <a:cs typeface="DM Sans"/>
            </a:endParaRPr>
          </a:p>
        </p:txBody>
      </p:sp>
      <p:sp>
        <p:nvSpPr>
          <p:cNvPr id="13" name="object 13"/>
          <p:cNvSpPr txBox="1"/>
          <p:nvPr/>
        </p:nvSpPr>
        <p:spPr>
          <a:xfrm>
            <a:off x="540915" y="8212564"/>
            <a:ext cx="3411854" cy="1059180"/>
          </a:xfrm>
          <a:prstGeom prst="rect">
            <a:avLst/>
          </a:prstGeom>
        </p:spPr>
        <p:txBody>
          <a:bodyPr vert="horz" wrap="square" lIns="0" tIns="12700" rIns="0" bIns="0" rtlCol="0">
            <a:spAutoFit/>
          </a:bodyPr>
          <a:lstStyle/>
          <a:p>
            <a:pPr marL="12700" marR="1191895">
              <a:lnSpc>
                <a:spcPct val="100000"/>
              </a:lnSpc>
              <a:spcBef>
                <a:spcPts val="100"/>
              </a:spcBef>
            </a:pPr>
            <a:r>
              <a:rPr sz="1700" b="1" dirty="0">
                <a:latin typeface="DM Sans SemiBold"/>
                <a:cs typeface="DM Sans SemiBold"/>
              </a:rPr>
              <a:t>OTHER</a:t>
            </a:r>
            <a:r>
              <a:rPr sz="1700" b="1" spc="320" dirty="0">
                <a:latin typeface="DM Sans SemiBold"/>
                <a:cs typeface="DM Sans SemiBold"/>
              </a:rPr>
              <a:t> </a:t>
            </a:r>
            <a:r>
              <a:rPr sz="1700" b="1" spc="-10" dirty="0">
                <a:latin typeface="DM Sans SemiBold"/>
                <a:cs typeface="DM Sans SemiBold"/>
              </a:rPr>
              <a:t>NUTRITIONAL RECOMMENDATIONS</a:t>
            </a:r>
            <a:endParaRPr sz="1700">
              <a:latin typeface="DM Sans SemiBold"/>
              <a:cs typeface="DM Sans SemiBold"/>
            </a:endParaRPr>
          </a:p>
          <a:p>
            <a:pPr marL="149225" marR="5080" indent="-136525">
              <a:lnSpc>
                <a:spcPct val="100000"/>
              </a:lnSpc>
              <a:spcBef>
                <a:spcPts val="459"/>
              </a:spcBef>
              <a:buChar char="•"/>
              <a:tabLst>
                <a:tab pos="152400" algn="l"/>
              </a:tabLst>
            </a:pPr>
            <a:r>
              <a:rPr sz="1000" b="0" dirty="0">
                <a:latin typeface="DM Sans Medium"/>
                <a:cs typeface="DM Sans Medium"/>
              </a:rPr>
              <a:t>Strongly</a:t>
            </a:r>
            <a:r>
              <a:rPr sz="1000" b="0" spc="-20" dirty="0">
                <a:latin typeface="DM Sans Medium"/>
                <a:cs typeface="DM Sans Medium"/>
              </a:rPr>
              <a:t> </a:t>
            </a:r>
            <a:r>
              <a:rPr sz="1000" b="0" spc="-10" dirty="0">
                <a:latin typeface="DM Sans Medium"/>
                <a:cs typeface="DM Sans Medium"/>
              </a:rPr>
              <a:t>recommend</a:t>
            </a:r>
            <a:r>
              <a:rPr sz="1000" b="0" spc="-20" dirty="0">
                <a:latin typeface="DM Sans Medium"/>
                <a:cs typeface="DM Sans Medium"/>
              </a:rPr>
              <a:t> </a:t>
            </a:r>
            <a:r>
              <a:rPr sz="1000" b="0" spc="-10" dirty="0">
                <a:latin typeface="DM Sans Medium"/>
                <a:cs typeface="DM Sans Medium"/>
              </a:rPr>
              <a:t>avoiding</a:t>
            </a:r>
            <a:r>
              <a:rPr sz="1000" b="0" spc="-15" dirty="0">
                <a:latin typeface="DM Sans Medium"/>
                <a:cs typeface="DM Sans Medium"/>
              </a:rPr>
              <a:t> </a:t>
            </a:r>
            <a:r>
              <a:rPr sz="1000" b="0" dirty="0">
                <a:latin typeface="DM Sans Medium"/>
                <a:cs typeface="DM Sans Medium"/>
              </a:rPr>
              <a:t>outside</a:t>
            </a:r>
            <a:r>
              <a:rPr sz="1000" b="0" spc="-20" dirty="0">
                <a:latin typeface="DM Sans Medium"/>
                <a:cs typeface="DM Sans Medium"/>
              </a:rPr>
              <a:t> </a:t>
            </a:r>
            <a:r>
              <a:rPr sz="1000" b="0" dirty="0">
                <a:latin typeface="DM Sans Medium"/>
                <a:cs typeface="DM Sans Medium"/>
              </a:rPr>
              <a:t>food,</a:t>
            </a:r>
            <a:r>
              <a:rPr sz="1000" b="0" spc="-20" dirty="0">
                <a:latin typeface="DM Sans Medium"/>
                <a:cs typeface="DM Sans Medium"/>
              </a:rPr>
              <a:t> </a:t>
            </a:r>
            <a:r>
              <a:rPr sz="1000" b="0" spc="-10" dirty="0">
                <a:latin typeface="DM Sans Medium"/>
                <a:cs typeface="DM Sans Medium"/>
              </a:rPr>
              <a:t>especially 	</a:t>
            </a:r>
            <a:r>
              <a:rPr sz="1000" b="0" dirty="0">
                <a:latin typeface="DM Sans Medium"/>
                <a:cs typeface="DM Sans Medium"/>
              </a:rPr>
              <a:t>fried</a:t>
            </a:r>
            <a:r>
              <a:rPr sz="1000" b="0" spc="-30" dirty="0">
                <a:latin typeface="DM Sans Medium"/>
                <a:cs typeface="DM Sans Medium"/>
              </a:rPr>
              <a:t> </a:t>
            </a:r>
            <a:r>
              <a:rPr sz="1000" b="0" dirty="0">
                <a:latin typeface="DM Sans Medium"/>
                <a:cs typeface="DM Sans Medium"/>
              </a:rPr>
              <a:t>foods-</a:t>
            </a:r>
            <a:r>
              <a:rPr sz="1000" b="0" spc="-30" dirty="0">
                <a:latin typeface="DM Sans Medium"/>
                <a:cs typeface="DM Sans Medium"/>
              </a:rPr>
              <a:t> </a:t>
            </a:r>
            <a:r>
              <a:rPr sz="1000" dirty="0">
                <a:latin typeface="DM Sans"/>
                <a:cs typeface="DM Sans"/>
              </a:rPr>
              <a:t>Can</a:t>
            </a:r>
            <a:r>
              <a:rPr sz="1000" spc="-30" dirty="0">
                <a:latin typeface="DM Sans"/>
                <a:cs typeface="DM Sans"/>
              </a:rPr>
              <a:t> </a:t>
            </a:r>
            <a:r>
              <a:rPr sz="1000" dirty="0">
                <a:latin typeface="DM Sans"/>
                <a:cs typeface="DM Sans"/>
              </a:rPr>
              <a:t>cause</a:t>
            </a:r>
            <a:r>
              <a:rPr sz="1000" spc="-30" dirty="0">
                <a:latin typeface="DM Sans"/>
                <a:cs typeface="DM Sans"/>
              </a:rPr>
              <a:t> </a:t>
            </a:r>
            <a:r>
              <a:rPr sz="1000" spc="-10" dirty="0">
                <a:latin typeface="DM Sans"/>
                <a:cs typeface="DM Sans"/>
              </a:rPr>
              <a:t>inﬂammation.</a:t>
            </a:r>
            <a:endParaRPr sz="1000">
              <a:latin typeface="DM Sans"/>
              <a:cs typeface="DM Sans"/>
            </a:endParaRPr>
          </a:p>
          <a:p>
            <a:pPr marL="149225" indent="-136525">
              <a:lnSpc>
                <a:spcPct val="100000"/>
              </a:lnSpc>
              <a:buChar char="•"/>
              <a:tabLst>
                <a:tab pos="149225" algn="l"/>
              </a:tabLst>
            </a:pPr>
            <a:r>
              <a:rPr sz="1000" b="0" spc="-10" dirty="0">
                <a:latin typeface="DM Sans Medium"/>
                <a:cs typeface="DM Sans Medium"/>
              </a:rPr>
              <a:t>Recommend </a:t>
            </a:r>
            <a:r>
              <a:rPr sz="1000" b="0" dirty="0">
                <a:latin typeface="DM Sans Medium"/>
                <a:cs typeface="DM Sans Medium"/>
              </a:rPr>
              <a:t>Vitamin</a:t>
            </a:r>
            <a:r>
              <a:rPr sz="1000" b="0" spc="-5" dirty="0">
                <a:latin typeface="DM Sans Medium"/>
                <a:cs typeface="DM Sans Medium"/>
              </a:rPr>
              <a:t> </a:t>
            </a:r>
            <a:r>
              <a:rPr sz="1000" b="0" dirty="0">
                <a:latin typeface="DM Sans Medium"/>
                <a:cs typeface="DM Sans Medium"/>
              </a:rPr>
              <a:t>E,</a:t>
            </a:r>
            <a:r>
              <a:rPr sz="1000" b="0" spc="-5" dirty="0">
                <a:latin typeface="DM Sans Medium"/>
                <a:cs typeface="DM Sans Medium"/>
              </a:rPr>
              <a:t> </a:t>
            </a:r>
            <a:r>
              <a:rPr sz="1000" b="0" dirty="0">
                <a:latin typeface="DM Sans Medium"/>
                <a:cs typeface="DM Sans Medium"/>
              </a:rPr>
              <a:t>B</a:t>
            </a:r>
            <a:r>
              <a:rPr sz="1000" b="0" spc="-10" dirty="0">
                <a:latin typeface="DM Sans Medium"/>
                <a:cs typeface="DM Sans Medium"/>
              </a:rPr>
              <a:t> complex</a:t>
            </a:r>
            <a:r>
              <a:rPr sz="1000" b="0" spc="-5" dirty="0">
                <a:latin typeface="DM Sans Medium"/>
                <a:cs typeface="DM Sans Medium"/>
              </a:rPr>
              <a:t> </a:t>
            </a:r>
            <a:r>
              <a:rPr sz="1000" b="0" spc="-10" dirty="0">
                <a:latin typeface="DM Sans Medium"/>
                <a:cs typeface="DM Sans Medium"/>
              </a:rPr>
              <a:t>supplementation.</a:t>
            </a:r>
            <a:endParaRPr sz="1000">
              <a:latin typeface="DM Sans Medium"/>
              <a:cs typeface="DM Sans Medium"/>
            </a:endParaRPr>
          </a:p>
        </p:txBody>
      </p:sp>
      <p:grpSp>
        <p:nvGrpSpPr>
          <p:cNvPr id="19" name="object 19"/>
          <p:cNvGrpSpPr/>
          <p:nvPr/>
        </p:nvGrpSpPr>
        <p:grpSpPr>
          <a:xfrm>
            <a:off x="4659998" y="0"/>
            <a:ext cx="2900045" cy="9603105"/>
            <a:chOff x="4659998" y="0"/>
            <a:chExt cx="2900045" cy="9603105"/>
          </a:xfrm>
        </p:grpSpPr>
        <p:pic>
          <p:nvPicPr>
            <p:cNvPr id="20" name="object 20"/>
            <p:cNvPicPr/>
            <p:nvPr/>
          </p:nvPicPr>
          <p:blipFill>
            <a:blip r:embed="rId2" cstate="print"/>
            <a:stretch>
              <a:fillRect/>
            </a:stretch>
          </p:blipFill>
          <p:spPr>
            <a:xfrm>
              <a:off x="4659998" y="2180845"/>
              <a:ext cx="2188462" cy="1426462"/>
            </a:xfrm>
            <a:prstGeom prst="rect">
              <a:avLst/>
            </a:prstGeom>
          </p:spPr>
        </p:pic>
        <p:pic>
          <p:nvPicPr>
            <p:cNvPr id="21" name="object 21"/>
            <p:cNvPicPr/>
            <p:nvPr/>
          </p:nvPicPr>
          <p:blipFill>
            <a:blip r:embed="rId3" cstate="print"/>
            <a:stretch>
              <a:fillRect/>
            </a:stretch>
          </p:blipFill>
          <p:spPr>
            <a:xfrm>
              <a:off x="4858613" y="2379383"/>
              <a:ext cx="1791982" cy="1030998"/>
            </a:xfrm>
            <a:prstGeom prst="rect">
              <a:avLst/>
            </a:prstGeom>
          </p:spPr>
        </p:pic>
        <p:sp>
          <p:nvSpPr>
            <p:cNvPr id="22" name="object 22"/>
            <p:cNvSpPr/>
            <p:nvPr/>
          </p:nvSpPr>
          <p:spPr>
            <a:xfrm>
              <a:off x="4858613" y="2379383"/>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4659998" y="3656078"/>
              <a:ext cx="2188462" cy="1429509"/>
            </a:xfrm>
            <a:prstGeom prst="rect">
              <a:avLst/>
            </a:prstGeom>
          </p:spPr>
        </p:pic>
        <p:pic>
          <p:nvPicPr>
            <p:cNvPr id="24" name="object 24"/>
            <p:cNvPicPr/>
            <p:nvPr/>
          </p:nvPicPr>
          <p:blipFill>
            <a:blip r:embed="rId5" cstate="print"/>
            <a:stretch>
              <a:fillRect/>
            </a:stretch>
          </p:blipFill>
          <p:spPr>
            <a:xfrm>
              <a:off x="4858613" y="3855885"/>
              <a:ext cx="1791982" cy="1030998"/>
            </a:xfrm>
            <a:prstGeom prst="rect">
              <a:avLst/>
            </a:prstGeom>
          </p:spPr>
        </p:pic>
        <p:sp>
          <p:nvSpPr>
            <p:cNvPr id="25" name="object 25"/>
            <p:cNvSpPr/>
            <p:nvPr/>
          </p:nvSpPr>
          <p:spPr>
            <a:xfrm>
              <a:off x="4858613" y="3855872"/>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6" name="object 26"/>
            <p:cNvPicPr/>
            <p:nvPr/>
          </p:nvPicPr>
          <p:blipFill>
            <a:blip r:embed="rId2" cstate="print"/>
            <a:stretch>
              <a:fillRect/>
            </a:stretch>
          </p:blipFill>
          <p:spPr>
            <a:xfrm>
              <a:off x="4659998" y="5152646"/>
              <a:ext cx="2188462" cy="1426461"/>
            </a:xfrm>
            <a:prstGeom prst="rect">
              <a:avLst/>
            </a:prstGeom>
          </p:spPr>
        </p:pic>
        <p:pic>
          <p:nvPicPr>
            <p:cNvPr id="27" name="object 27"/>
            <p:cNvPicPr/>
            <p:nvPr/>
          </p:nvPicPr>
          <p:blipFill>
            <a:blip r:embed="rId6" cstate="print"/>
            <a:stretch>
              <a:fillRect/>
            </a:stretch>
          </p:blipFill>
          <p:spPr>
            <a:xfrm>
              <a:off x="4858613" y="5351005"/>
              <a:ext cx="1791982" cy="1030998"/>
            </a:xfrm>
            <a:prstGeom prst="rect">
              <a:avLst/>
            </a:prstGeom>
          </p:spPr>
        </p:pic>
        <p:sp>
          <p:nvSpPr>
            <p:cNvPr id="28" name="object 28"/>
            <p:cNvSpPr/>
            <p:nvPr/>
          </p:nvSpPr>
          <p:spPr>
            <a:xfrm>
              <a:off x="4858613" y="5351005"/>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9" name="object 29"/>
            <p:cNvPicPr/>
            <p:nvPr/>
          </p:nvPicPr>
          <p:blipFill>
            <a:blip r:embed="rId7" cstate="print"/>
            <a:stretch>
              <a:fillRect/>
            </a:stretch>
          </p:blipFill>
          <p:spPr>
            <a:xfrm>
              <a:off x="4659998" y="6627878"/>
              <a:ext cx="2188462" cy="1429509"/>
            </a:xfrm>
            <a:prstGeom prst="rect">
              <a:avLst/>
            </a:prstGeom>
          </p:spPr>
        </p:pic>
        <p:pic>
          <p:nvPicPr>
            <p:cNvPr id="30" name="object 30"/>
            <p:cNvPicPr/>
            <p:nvPr/>
          </p:nvPicPr>
          <p:blipFill>
            <a:blip r:embed="rId8" cstate="print"/>
            <a:stretch>
              <a:fillRect/>
            </a:stretch>
          </p:blipFill>
          <p:spPr>
            <a:xfrm>
              <a:off x="4858613" y="6827494"/>
              <a:ext cx="1791982" cy="1030998"/>
            </a:xfrm>
            <a:prstGeom prst="rect">
              <a:avLst/>
            </a:prstGeom>
          </p:spPr>
        </p:pic>
        <p:sp>
          <p:nvSpPr>
            <p:cNvPr id="31" name="object 31"/>
            <p:cNvSpPr/>
            <p:nvPr/>
          </p:nvSpPr>
          <p:spPr>
            <a:xfrm>
              <a:off x="4858613" y="6827494"/>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32" name="object 32"/>
            <p:cNvPicPr/>
            <p:nvPr/>
          </p:nvPicPr>
          <p:blipFill>
            <a:blip r:embed="rId2" cstate="print"/>
            <a:stretch>
              <a:fillRect/>
            </a:stretch>
          </p:blipFill>
          <p:spPr>
            <a:xfrm>
              <a:off x="4659998" y="8176262"/>
              <a:ext cx="2188462" cy="1426463"/>
            </a:xfrm>
            <a:prstGeom prst="rect">
              <a:avLst/>
            </a:prstGeom>
          </p:spPr>
        </p:pic>
        <p:pic>
          <p:nvPicPr>
            <p:cNvPr id="33" name="object 33"/>
            <p:cNvPicPr/>
            <p:nvPr/>
          </p:nvPicPr>
          <p:blipFill>
            <a:blip r:embed="rId9" cstate="print"/>
            <a:stretch>
              <a:fillRect/>
            </a:stretch>
          </p:blipFill>
          <p:spPr>
            <a:xfrm>
              <a:off x="4858613" y="8374875"/>
              <a:ext cx="1791982" cy="1030998"/>
            </a:xfrm>
            <a:prstGeom prst="rect">
              <a:avLst/>
            </a:prstGeom>
          </p:spPr>
        </p:pic>
        <p:sp>
          <p:nvSpPr>
            <p:cNvPr id="34" name="object 34"/>
            <p:cNvSpPr/>
            <p:nvPr/>
          </p:nvSpPr>
          <p:spPr>
            <a:xfrm>
              <a:off x="4858613" y="8374875"/>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sp>
          <p:nvSpPr>
            <p:cNvPr id="35" name="object 35"/>
            <p:cNvSpPr/>
            <p:nvPr/>
          </p:nvSpPr>
          <p:spPr>
            <a:xfrm>
              <a:off x="6817972" y="0"/>
              <a:ext cx="742315" cy="2103120"/>
            </a:xfrm>
            <a:custGeom>
              <a:avLst/>
              <a:gdLst/>
              <a:ahLst/>
              <a:cxnLst/>
              <a:rect l="l" t="t" r="r" b="b"/>
              <a:pathLst>
                <a:path w="742315" h="2103120">
                  <a:moveTo>
                    <a:pt x="301738" y="0"/>
                  </a:moveTo>
                  <a:lnTo>
                    <a:pt x="0" y="0"/>
                  </a:lnTo>
                  <a:lnTo>
                    <a:pt x="738147" y="2102886"/>
                  </a:lnTo>
                  <a:lnTo>
                    <a:pt x="742020" y="2102886"/>
                  </a:lnTo>
                  <a:lnTo>
                    <a:pt x="742020" y="1259920"/>
                  </a:lnTo>
                  <a:lnTo>
                    <a:pt x="301738" y="0"/>
                  </a:lnTo>
                  <a:close/>
                </a:path>
              </a:pathLst>
            </a:custGeom>
            <a:solidFill>
              <a:srgbClr val="E32476"/>
            </a:solidFill>
          </p:spPr>
          <p:txBody>
            <a:bodyPr wrap="square" lIns="0" tIns="0" rIns="0" bIns="0" rtlCol="0"/>
            <a:lstStyle/>
            <a:p>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E85C5F4-7B15-2CD1-958B-A28606BC78AD}"/>
              </a:ext>
            </a:extLst>
          </p:cNvPr>
          <p:cNvSpPr txBox="1"/>
          <p:nvPr/>
        </p:nvSpPr>
        <p:spPr>
          <a:xfrm>
            <a:off x="374848" y="1500698"/>
            <a:ext cx="6708140" cy="7003839"/>
          </a:xfrm>
          <a:prstGeom prst="rect">
            <a:avLst/>
          </a:prstGeom>
        </p:spPr>
        <p:txBody>
          <a:bodyPr vert="horz" wrap="square" lIns="0" tIns="14604" rIns="0" bIns="0" rtlCol="0">
            <a:spAutoFit/>
          </a:bodyPr>
          <a:lstStyle/>
          <a:p>
            <a:pPr marL="12700">
              <a:lnSpc>
                <a:spcPct val="100000"/>
              </a:lnSpc>
              <a:spcBef>
                <a:spcPts val="114"/>
              </a:spcBef>
            </a:pPr>
            <a:r>
              <a:rPr sz="2850" b="1" spc="-10" dirty="0">
                <a:solidFill>
                  <a:srgbClr val="262261"/>
                </a:solidFill>
                <a:latin typeface="Bitter" pitchFamily="2" charset="0"/>
                <a:cs typeface="Book Antiqua"/>
              </a:rPr>
              <a:t>APPENDIX</a:t>
            </a:r>
            <a:endParaRPr sz="2850" dirty="0">
              <a:latin typeface="Bitter" pitchFamily="2" charset="0"/>
              <a:cs typeface="Book Antiqua"/>
            </a:endParaRPr>
          </a:p>
          <a:p>
            <a:pPr marL="12700">
              <a:lnSpc>
                <a:spcPct val="100000"/>
              </a:lnSpc>
              <a:spcBef>
                <a:spcPts val="15"/>
              </a:spcBef>
            </a:pPr>
            <a:r>
              <a:rPr sz="2850" b="1" spc="50" dirty="0">
                <a:solidFill>
                  <a:srgbClr val="262261"/>
                </a:solidFill>
                <a:latin typeface="Bitter" pitchFamily="2" charset="0"/>
                <a:cs typeface="Book Antiqua"/>
              </a:rPr>
              <a:t>Test</a:t>
            </a:r>
            <a:r>
              <a:rPr sz="2850" b="1" spc="-185" dirty="0">
                <a:solidFill>
                  <a:srgbClr val="262261"/>
                </a:solidFill>
                <a:latin typeface="Bitter" pitchFamily="2" charset="0"/>
                <a:cs typeface="Book Antiqua"/>
              </a:rPr>
              <a:t> </a:t>
            </a:r>
            <a:r>
              <a:rPr sz="2850" b="1" spc="75" dirty="0">
                <a:solidFill>
                  <a:srgbClr val="262261"/>
                </a:solidFill>
                <a:latin typeface="Bitter" pitchFamily="2" charset="0"/>
                <a:cs typeface="Book Antiqua"/>
              </a:rPr>
              <a:t>description</a:t>
            </a:r>
            <a:r>
              <a:rPr sz="2850" b="1" spc="-185" dirty="0">
                <a:solidFill>
                  <a:srgbClr val="262261"/>
                </a:solidFill>
                <a:latin typeface="Bitter" pitchFamily="2" charset="0"/>
                <a:cs typeface="Book Antiqua"/>
              </a:rPr>
              <a:t> </a:t>
            </a:r>
            <a:r>
              <a:rPr sz="2850" b="1" spc="-455" dirty="0">
                <a:solidFill>
                  <a:srgbClr val="262261"/>
                </a:solidFill>
                <a:latin typeface="Bitter" pitchFamily="2" charset="0"/>
                <a:cs typeface="Book Antiqua"/>
              </a:rPr>
              <a:t>&amp;</a:t>
            </a:r>
            <a:r>
              <a:rPr sz="2850" b="1" spc="-180" dirty="0">
                <a:solidFill>
                  <a:srgbClr val="262261"/>
                </a:solidFill>
                <a:latin typeface="Bitter" pitchFamily="2" charset="0"/>
                <a:cs typeface="Book Antiqua"/>
              </a:rPr>
              <a:t> </a:t>
            </a:r>
            <a:r>
              <a:rPr sz="2850" b="1" spc="-10" dirty="0">
                <a:solidFill>
                  <a:srgbClr val="262261"/>
                </a:solidFill>
                <a:latin typeface="Bitter" pitchFamily="2" charset="0"/>
                <a:cs typeface="Book Antiqua"/>
              </a:rPr>
              <a:t>Methodology</a:t>
            </a:r>
            <a:endParaRPr lang="en-US" sz="2850" b="1" spc="-10" dirty="0">
              <a:solidFill>
                <a:srgbClr val="262261"/>
              </a:solidFill>
              <a:latin typeface="Bitter" pitchFamily="2" charset="0"/>
              <a:cs typeface="Book Antiqua"/>
            </a:endParaRPr>
          </a:p>
          <a:p>
            <a:pPr marL="12700">
              <a:lnSpc>
                <a:spcPct val="100000"/>
              </a:lnSpc>
              <a:spcBef>
                <a:spcPts val="15"/>
              </a:spcBef>
            </a:pPr>
            <a:endParaRPr sz="2850" dirty="0">
              <a:latin typeface="Bitter" pitchFamily="2" charset="0"/>
              <a:cs typeface="Book Antiqua"/>
            </a:endParaRPr>
          </a:p>
          <a:p>
            <a:pPr marL="96520" marR="5080" algn="just">
              <a:spcBef>
                <a:spcPts val="595"/>
              </a:spcBef>
            </a:pPr>
            <a:r>
              <a:rPr lang="en-US" sz="1100" b="0" spc="-10" dirty="0">
                <a:latin typeface="DM Sans Medium"/>
                <a:cs typeface="DM Sans Medium"/>
              </a:rPr>
              <a:t>Variants</a:t>
            </a:r>
            <a:r>
              <a:rPr lang="en-US" sz="1100" b="0" spc="-35" dirty="0">
                <a:latin typeface="DM Sans Medium"/>
                <a:cs typeface="DM Sans Medium"/>
              </a:rPr>
              <a:t> </a:t>
            </a:r>
            <a:r>
              <a:rPr lang="en-US" sz="1100" b="0" dirty="0">
                <a:latin typeface="DM Sans Medium"/>
                <a:cs typeface="DM Sans Medium"/>
              </a:rPr>
              <a:t>associated</a:t>
            </a:r>
            <a:r>
              <a:rPr lang="en-US" sz="1100" b="0" spc="-35" dirty="0">
                <a:latin typeface="DM Sans Medium"/>
                <a:cs typeface="DM Sans Medium"/>
              </a:rPr>
              <a:t> </a:t>
            </a:r>
            <a:r>
              <a:rPr lang="en-US" sz="1100" b="0" dirty="0">
                <a:latin typeface="DM Sans Medium"/>
                <a:cs typeface="DM Sans Medium"/>
              </a:rPr>
              <a:t>with</a:t>
            </a:r>
            <a:r>
              <a:rPr lang="en-US" sz="1100" b="0" spc="-35" dirty="0">
                <a:latin typeface="DM Sans Medium"/>
                <a:cs typeface="DM Sans Medium"/>
              </a:rPr>
              <a:t> </a:t>
            </a:r>
            <a:r>
              <a:rPr lang="en-US" sz="1100" b="0" dirty="0">
                <a:latin typeface="DM Sans Medium"/>
                <a:cs typeface="DM Sans Medium"/>
              </a:rPr>
              <a:t>the</a:t>
            </a:r>
            <a:r>
              <a:rPr lang="en-US" sz="1100" b="0" spc="-35" dirty="0">
                <a:latin typeface="DM Sans Medium"/>
                <a:cs typeface="DM Sans Medium"/>
              </a:rPr>
              <a:t> </a:t>
            </a:r>
            <a:r>
              <a:rPr lang="en-US" sz="1100" b="0" spc="-10" dirty="0">
                <a:latin typeface="DM Sans Medium"/>
                <a:cs typeface="DM Sans Medium"/>
              </a:rPr>
              <a:t>reported</a:t>
            </a:r>
            <a:r>
              <a:rPr lang="en-US" sz="1100" b="0" spc="-30" dirty="0">
                <a:latin typeface="DM Sans Medium"/>
                <a:cs typeface="DM Sans Medium"/>
              </a:rPr>
              <a:t> </a:t>
            </a:r>
            <a:r>
              <a:rPr lang="en-US" sz="1100" b="0" dirty="0">
                <a:latin typeface="DM Sans Medium"/>
                <a:cs typeface="DM Sans Medium"/>
              </a:rPr>
              <a:t>clinical</a:t>
            </a:r>
            <a:r>
              <a:rPr lang="en-US" sz="1100" b="0" spc="-35" dirty="0">
                <a:latin typeface="DM Sans Medium"/>
                <a:cs typeface="DM Sans Medium"/>
              </a:rPr>
              <a:t> </a:t>
            </a:r>
            <a:r>
              <a:rPr lang="en-US" sz="1100" b="0" dirty="0">
                <a:latin typeface="DM Sans Medium"/>
                <a:cs typeface="DM Sans Medium"/>
              </a:rPr>
              <a:t>condition</a:t>
            </a:r>
            <a:r>
              <a:rPr lang="en-US" sz="1100" b="0" spc="-35" dirty="0">
                <a:latin typeface="DM Sans Medium"/>
                <a:cs typeface="DM Sans Medium"/>
              </a:rPr>
              <a:t> </a:t>
            </a:r>
            <a:r>
              <a:rPr lang="en-US" sz="1100" b="0" dirty="0">
                <a:latin typeface="DM Sans Medium"/>
                <a:cs typeface="DM Sans Medium"/>
              </a:rPr>
              <a:t>are</a:t>
            </a:r>
            <a:r>
              <a:rPr lang="en-US" sz="1100" b="0" spc="-35" dirty="0">
                <a:latin typeface="DM Sans Medium"/>
                <a:cs typeface="DM Sans Medium"/>
              </a:rPr>
              <a:t> </a:t>
            </a:r>
            <a:r>
              <a:rPr lang="en-US" sz="1100" b="0" dirty="0">
                <a:latin typeface="DM Sans Medium"/>
                <a:cs typeface="DM Sans Medium"/>
              </a:rPr>
              <a:t>analyzed</a:t>
            </a:r>
            <a:r>
              <a:rPr lang="en-US" sz="1100" b="0" spc="-35" dirty="0">
                <a:latin typeface="DM Sans Medium"/>
                <a:cs typeface="DM Sans Medium"/>
              </a:rPr>
              <a:t> </a:t>
            </a:r>
            <a:r>
              <a:rPr lang="en-US" sz="1100" b="0" dirty="0">
                <a:latin typeface="DM Sans Medium"/>
                <a:cs typeface="DM Sans Medium"/>
              </a:rPr>
              <a:t>by</a:t>
            </a:r>
            <a:r>
              <a:rPr lang="en-US" sz="1100" b="0" spc="-30" dirty="0">
                <a:latin typeface="DM Sans Medium"/>
                <a:cs typeface="DM Sans Medium"/>
              </a:rPr>
              <a:t> </a:t>
            </a:r>
            <a:r>
              <a:rPr lang="en-US" sz="1100" b="0" dirty="0">
                <a:latin typeface="DM Sans Medium"/>
                <a:cs typeface="DM Sans Medium"/>
              </a:rPr>
              <a:t>Whole</a:t>
            </a:r>
            <a:r>
              <a:rPr lang="en-US" sz="1100" b="0" spc="-35" dirty="0">
                <a:latin typeface="DM Sans Medium"/>
                <a:cs typeface="DM Sans Medium"/>
              </a:rPr>
              <a:t> </a:t>
            </a:r>
            <a:r>
              <a:rPr lang="en-US" sz="1100" b="0" dirty="0">
                <a:latin typeface="DM Sans Medium"/>
                <a:cs typeface="DM Sans Medium"/>
              </a:rPr>
              <a:t>Exome</a:t>
            </a:r>
            <a:r>
              <a:rPr lang="en-US" sz="1100" b="0" spc="-35" dirty="0">
                <a:latin typeface="DM Sans Medium"/>
                <a:cs typeface="DM Sans Medium"/>
              </a:rPr>
              <a:t> </a:t>
            </a:r>
            <a:r>
              <a:rPr lang="en-US" sz="1100" b="0" spc="-10" dirty="0">
                <a:latin typeface="DM Sans Medium"/>
                <a:cs typeface="DM Sans Medium"/>
              </a:rPr>
              <a:t>Sequencing </a:t>
            </a:r>
            <a:r>
              <a:rPr lang="en-US" sz="1100" b="0" dirty="0">
                <a:latin typeface="DM Sans Medium"/>
                <a:cs typeface="DM Sans Medium"/>
              </a:rPr>
              <a:t>(WES)</a:t>
            </a:r>
            <a:r>
              <a:rPr lang="en-US" sz="1100" b="0" spc="-25" dirty="0">
                <a:latin typeface="DM Sans Medium"/>
                <a:cs typeface="DM Sans Medium"/>
              </a:rPr>
              <a:t> </a:t>
            </a:r>
            <a:r>
              <a:rPr lang="en-US" sz="1100" b="0" dirty="0">
                <a:latin typeface="DM Sans Medium"/>
                <a:cs typeface="DM Sans Medium"/>
              </a:rPr>
              <a:t>using</a:t>
            </a:r>
            <a:r>
              <a:rPr lang="en-US" sz="1100" b="0" spc="-25" dirty="0">
                <a:latin typeface="DM Sans Medium"/>
                <a:cs typeface="DM Sans Medium"/>
              </a:rPr>
              <a:t> </a:t>
            </a:r>
            <a:r>
              <a:rPr lang="en-US" sz="1100" b="0" dirty="0">
                <a:latin typeface="DM Sans Medium"/>
                <a:cs typeface="DM Sans Medium"/>
              </a:rPr>
              <a:t>the</a:t>
            </a:r>
            <a:r>
              <a:rPr lang="en-US" sz="1100" b="0" spc="-20" dirty="0">
                <a:latin typeface="DM Sans Medium"/>
                <a:cs typeface="DM Sans Medium"/>
              </a:rPr>
              <a:t> </a:t>
            </a:r>
            <a:r>
              <a:rPr lang="en-US" sz="1100" b="0" dirty="0">
                <a:latin typeface="DM Sans Medium"/>
                <a:cs typeface="DM Sans Medium"/>
              </a:rPr>
              <a:t>Next</a:t>
            </a:r>
            <a:r>
              <a:rPr lang="en-US" sz="1100" b="0" spc="-25" dirty="0">
                <a:latin typeface="DM Sans Medium"/>
                <a:cs typeface="DM Sans Medium"/>
              </a:rPr>
              <a:t> </a:t>
            </a:r>
            <a:r>
              <a:rPr lang="en-US" sz="1100" b="0" spc="-10" dirty="0">
                <a:latin typeface="DM Sans Medium"/>
                <a:cs typeface="DM Sans Medium"/>
              </a:rPr>
              <a:t>Generation</a:t>
            </a:r>
            <a:r>
              <a:rPr lang="en-US" sz="1100" b="0" spc="-25" dirty="0">
                <a:latin typeface="DM Sans Medium"/>
                <a:cs typeface="DM Sans Medium"/>
              </a:rPr>
              <a:t> </a:t>
            </a:r>
            <a:r>
              <a:rPr lang="en-US" sz="1100" b="0" dirty="0">
                <a:latin typeface="DM Sans Medium"/>
                <a:cs typeface="DM Sans Medium"/>
              </a:rPr>
              <a:t>Sequence</a:t>
            </a:r>
            <a:r>
              <a:rPr lang="en-US" sz="1100" b="0" spc="-20" dirty="0">
                <a:latin typeface="DM Sans Medium"/>
                <a:cs typeface="DM Sans Medium"/>
              </a:rPr>
              <a:t> </a:t>
            </a:r>
            <a:r>
              <a:rPr lang="en-US" sz="1100" b="0" dirty="0">
                <a:latin typeface="DM Sans Medium"/>
                <a:cs typeface="DM Sans Medium"/>
              </a:rPr>
              <a:t>(NGS)</a:t>
            </a:r>
            <a:r>
              <a:rPr lang="en-US" sz="1100" b="0" spc="-25" dirty="0">
                <a:latin typeface="DM Sans Medium"/>
                <a:cs typeface="DM Sans Medium"/>
              </a:rPr>
              <a:t> </a:t>
            </a:r>
            <a:r>
              <a:rPr lang="en-US" sz="1100" b="0" dirty="0">
                <a:latin typeface="DM Sans Medium"/>
                <a:cs typeface="DM Sans Medium"/>
              </a:rPr>
              <a:t>analyzer</a:t>
            </a:r>
            <a:r>
              <a:rPr lang="en-US" sz="1100" b="0" spc="-20" dirty="0">
                <a:latin typeface="DM Sans Medium"/>
                <a:cs typeface="DM Sans Medium"/>
              </a:rPr>
              <a:t> </a:t>
            </a:r>
            <a:r>
              <a:rPr lang="en-US" sz="1100" b="0" dirty="0">
                <a:latin typeface="DM Sans Medium"/>
                <a:cs typeface="DM Sans Medium"/>
              </a:rPr>
              <a:t>–</a:t>
            </a:r>
            <a:r>
              <a:rPr lang="en-US" sz="1100" b="0" spc="-25" dirty="0">
                <a:latin typeface="DM Sans Medium"/>
                <a:cs typeface="DM Sans Medium"/>
              </a:rPr>
              <a:t> </a:t>
            </a:r>
            <a:r>
              <a:rPr lang="en-US" sz="1100" b="0" spc="-10" dirty="0">
                <a:latin typeface="DM Sans Medium"/>
                <a:cs typeface="DM Sans Medium"/>
              </a:rPr>
              <a:t>Illumina’s</a:t>
            </a:r>
            <a:r>
              <a:rPr lang="en-US" sz="1100" b="0" spc="-25" dirty="0">
                <a:latin typeface="DM Sans Medium"/>
                <a:cs typeface="DM Sans Medium"/>
              </a:rPr>
              <a:t> </a:t>
            </a:r>
            <a:r>
              <a:rPr lang="en-US" sz="1100" b="0" spc="-10" dirty="0">
                <a:latin typeface="DM Sans Medium"/>
                <a:cs typeface="DM Sans Medium"/>
              </a:rPr>
              <a:t>NovaSeq</a:t>
            </a:r>
            <a:r>
              <a:rPr lang="en-US" sz="1100" b="0" spc="-20" dirty="0">
                <a:latin typeface="DM Sans Medium"/>
                <a:cs typeface="DM Sans Medium"/>
              </a:rPr>
              <a:t> </a:t>
            </a:r>
            <a:r>
              <a:rPr lang="en-US" sz="1100" b="0" spc="-10" dirty="0">
                <a:latin typeface="DM Sans Medium"/>
                <a:cs typeface="DM Sans Medium"/>
              </a:rPr>
              <a:t>6000.</a:t>
            </a:r>
            <a:r>
              <a:rPr lang="en-US" sz="1100" b="0" spc="-25" dirty="0">
                <a:latin typeface="DM Sans Medium"/>
                <a:cs typeface="DM Sans Medium"/>
              </a:rPr>
              <a:t> </a:t>
            </a:r>
            <a:r>
              <a:rPr lang="en-US" sz="1100" b="0" dirty="0">
                <a:latin typeface="DM Sans Medium"/>
                <a:cs typeface="DM Sans Medium"/>
              </a:rPr>
              <a:t>The</a:t>
            </a:r>
            <a:r>
              <a:rPr lang="en-US" sz="1100" b="0" spc="-20" dirty="0">
                <a:latin typeface="DM Sans Medium"/>
                <a:cs typeface="DM Sans Medium"/>
              </a:rPr>
              <a:t> </a:t>
            </a:r>
            <a:r>
              <a:rPr lang="en-US" sz="1100" b="0" spc="-25" dirty="0">
                <a:latin typeface="DM Sans Medium"/>
                <a:cs typeface="DM Sans Medium"/>
              </a:rPr>
              <a:t>DNA </a:t>
            </a:r>
            <a:r>
              <a:rPr lang="en-US" sz="1100" b="0" dirty="0">
                <a:latin typeface="DM Sans Medium"/>
                <a:cs typeface="DM Sans Medium"/>
              </a:rPr>
              <a:t>libraries</a:t>
            </a:r>
            <a:r>
              <a:rPr lang="en-US" sz="1100" b="0" spc="-40" dirty="0">
                <a:latin typeface="DM Sans Medium"/>
                <a:cs typeface="DM Sans Medium"/>
              </a:rPr>
              <a:t> </a:t>
            </a:r>
            <a:r>
              <a:rPr lang="en-US" sz="1100" b="0" dirty="0">
                <a:latin typeface="DM Sans Medium"/>
                <a:cs typeface="DM Sans Medium"/>
              </a:rPr>
              <a:t>were</a:t>
            </a:r>
            <a:r>
              <a:rPr lang="en-US" sz="1100" b="0" spc="-35" dirty="0">
                <a:latin typeface="DM Sans Medium"/>
                <a:cs typeface="DM Sans Medium"/>
              </a:rPr>
              <a:t> </a:t>
            </a:r>
            <a:r>
              <a:rPr lang="en-US" sz="1100" b="0" spc="-10" dirty="0">
                <a:latin typeface="DM Sans Medium"/>
                <a:cs typeface="DM Sans Medium"/>
              </a:rPr>
              <a:t>prepared</a:t>
            </a:r>
            <a:r>
              <a:rPr lang="en-US" sz="1100" b="0" spc="-40" dirty="0">
                <a:latin typeface="DM Sans Medium"/>
                <a:cs typeface="DM Sans Medium"/>
              </a:rPr>
              <a:t> </a:t>
            </a:r>
            <a:r>
              <a:rPr lang="en-US" sz="1100" b="0" dirty="0">
                <a:latin typeface="DM Sans Medium"/>
                <a:cs typeface="DM Sans Medium"/>
              </a:rPr>
              <a:t>using</a:t>
            </a:r>
            <a:r>
              <a:rPr lang="en-US" sz="1100" b="0" spc="-35" dirty="0">
                <a:latin typeface="DM Sans Medium"/>
                <a:cs typeface="DM Sans Medium"/>
              </a:rPr>
              <a:t> </a:t>
            </a:r>
            <a:r>
              <a:rPr lang="en-US" sz="1100" b="0" dirty="0">
                <a:latin typeface="DM Sans Medium"/>
                <a:cs typeface="DM Sans Medium"/>
              </a:rPr>
              <a:t>Roche</a:t>
            </a:r>
            <a:r>
              <a:rPr lang="en-US" sz="1100" b="0" spc="-35" dirty="0">
                <a:latin typeface="DM Sans Medium"/>
                <a:cs typeface="DM Sans Medium"/>
              </a:rPr>
              <a:t> </a:t>
            </a:r>
            <a:r>
              <a:rPr lang="en-US" sz="1100" b="0" spc="-20" dirty="0">
                <a:latin typeface="DM Sans Medium"/>
                <a:cs typeface="DM Sans Medium"/>
              </a:rPr>
              <a:t>KAPA</a:t>
            </a:r>
            <a:r>
              <a:rPr lang="en-US" sz="1100" b="0" spc="-40" dirty="0">
                <a:latin typeface="DM Sans Medium"/>
                <a:cs typeface="DM Sans Medium"/>
              </a:rPr>
              <a:t> </a:t>
            </a:r>
            <a:r>
              <a:rPr lang="en-US" sz="1100" b="0" dirty="0">
                <a:latin typeface="DM Sans Medium"/>
                <a:cs typeface="DM Sans Medium"/>
              </a:rPr>
              <a:t>hyper</a:t>
            </a:r>
            <a:r>
              <a:rPr lang="en-US" sz="1100" b="0" spc="-35" dirty="0">
                <a:latin typeface="DM Sans Medium"/>
                <a:cs typeface="DM Sans Medium"/>
              </a:rPr>
              <a:t> </a:t>
            </a:r>
            <a:r>
              <a:rPr lang="en-US" sz="1100" b="0" dirty="0">
                <a:latin typeface="DM Sans Medium"/>
                <a:cs typeface="DM Sans Medium"/>
              </a:rPr>
              <a:t>Exome</a:t>
            </a:r>
            <a:r>
              <a:rPr lang="en-US" sz="1100" b="0" spc="-35" dirty="0">
                <a:latin typeface="DM Sans Medium"/>
                <a:cs typeface="DM Sans Medium"/>
              </a:rPr>
              <a:t> </a:t>
            </a:r>
            <a:r>
              <a:rPr lang="en-US" sz="1100" b="0" dirty="0">
                <a:latin typeface="DM Sans Medium"/>
                <a:cs typeface="DM Sans Medium"/>
              </a:rPr>
              <a:t>panel</a:t>
            </a:r>
            <a:r>
              <a:rPr lang="en-US" sz="1100" b="0" spc="-40" dirty="0">
                <a:latin typeface="DM Sans Medium"/>
                <a:cs typeface="DM Sans Medium"/>
              </a:rPr>
              <a:t> </a:t>
            </a:r>
            <a:r>
              <a:rPr lang="en-US" sz="1100" b="0" dirty="0">
                <a:latin typeface="DM Sans Medium"/>
                <a:cs typeface="DM Sans Medium"/>
              </a:rPr>
              <a:t>and</a:t>
            </a:r>
            <a:r>
              <a:rPr lang="en-US" sz="1100" b="0" spc="-35" dirty="0">
                <a:latin typeface="DM Sans Medium"/>
                <a:cs typeface="DM Sans Medium"/>
              </a:rPr>
              <a:t> </a:t>
            </a:r>
            <a:r>
              <a:rPr lang="en-US" sz="1100" b="0" dirty="0">
                <a:latin typeface="DM Sans Medium"/>
                <a:cs typeface="DM Sans Medium"/>
              </a:rPr>
              <a:t>sequenced</a:t>
            </a:r>
            <a:r>
              <a:rPr lang="en-US" sz="1100" b="0" spc="-40" dirty="0">
                <a:latin typeface="DM Sans Medium"/>
                <a:cs typeface="DM Sans Medium"/>
              </a:rPr>
              <a:t> </a:t>
            </a:r>
            <a:r>
              <a:rPr lang="en-US" sz="1100" b="0" dirty="0">
                <a:latin typeface="DM Sans Medium"/>
                <a:cs typeface="DM Sans Medium"/>
              </a:rPr>
              <a:t>to</a:t>
            </a:r>
            <a:r>
              <a:rPr lang="en-US" sz="1100" b="0" spc="-35" dirty="0">
                <a:latin typeface="DM Sans Medium"/>
                <a:cs typeface="DM Sans Medium"/>
              </a:rPr>
              <a:t> </a:t>
            </a:r>
            <a:r>
              <a:rPr lang="en-US" sz="1100" b="0" dirty="0">
                <a:latin typeface="DM Sans Medium"/>
                <a:cs typeface="DM Sans Medium"/>
              </a:rPr>
              <a:t>a</a:t>
            </a:r>
            <a:r>
              <a:rPr lang="en-US" sz="1100" b="0" spc="-35" dirty="0">
                <a:latin typeface="DM Sans Medium"/>
                <a:cs typeface="DM Sans Medium"/>
              </a:rPr>
              <a:t> </a:t>
            </a:r>
            <a:r>
              <a:rPr lang="en-US" sz="1100" b="0" dirty="0">
                <a:latin typeface="DM Sans Medium"/>
                <a:cs typeface="DM Sans Medium"/>
              </a:rPr>
              <a:t>mean</a:t>
            </a:r>
            <a:r>
              <a:rPr lang="en-US" sz="1100" b="0" spc="-40" dirty="0">
                <a:latin typeface="DM Sans Medium"/>
                <a:cs typeface="DM Sans Medium"/>
              </a:rPr>
              <a:t> </a:t>
            </a:r>
            <a:r>
              <a:rPr lang="en-US" sz="1100" b="0" dirty="0">
                <a:latin typeface="DM Sans Medium"/>
                <a:cs typeface="DM Sans Medium"/>
              </a:rPr>
              <a:t>depth</a:t>
            </a:r>
            <a:r>
              <a:rPr lang="en-US" sz="1100" b="0" spc="-35" dirty="0">
                <a:latin typeface="DM Sans Medium"/>
                <a:cs typeface="DM Sans Medium"/>
              </a:rPr>
              <a:t> </a:t>
            </a:r>
            <a:r>
              <a:rPr lang="en-US" sz="1100" b="0" spc="-25" dirty="0">
                <a:latin typeface="DM Sans Medium"/>
                <a:cs typeface="DM Sans Medium"/>
              </a:rPr>
              <a:t>of </a:t>
            </a:r>
            <a:r>
              <a:rPr lang="en-US" sz="1100" b="0" spc="-10" dirty="0">
                <a:latin typeface="DM Sans Medium"/>
                <a:cs typeface="DM Sans Medium"/>
              </a:rPr>
              <a:t>&gt;80-</a:t>
            </a:r>
            <a:r>
              <a:rPr lang="en-US" sz="1100" b="0" dirty="0">
                <a:latin typeface="DM Sans Medium"/>
                <a:cs typeface="DM Sans Medium"/>
              </a:rPr>
              <a:t>100x</a:t>
            </a:r>
            <a:r>
              <a:rPr lang="en-US" sz="1100" b="0" spc="-25" dirty="0">
                <a:latin typeface="DM Sans Medium"/>
                <a:cs typeface="DM Sans Medium"/>
              </a:rPr>
              <a:t> </a:t>
            </a:r>
            <a:r>
              <a:rPr lang="en-US" sz="1100" b="0" spc="-10" dirty="0">
                <a:latin typeface="DM Sans Medium"/>
                <a:cs typeface="DM Sans Medium"/>
              </a:rPr>
              <a:t>coverage.</a:t>
            </a:r>
            <a:r>
              <a:rPr lang="en-US" sz="1100" b="0" spc="-20" dirty="0">
                <a:latin typeface="DM Sans Medium"/>
                <a:cs typeface="DM Sans Medium"/>
              </a:rPr>
              <a:t> </a:t>
            </a:r>
            <a:r>
              <a:rPr lang="en-US" sz="1100" b="0" dirty="0">
                <a:latin typeface="DM Sans Medium"/>
                <a:cs typeface="DM Sans Medium"/>
              </a:rPr>
              <a:t>The</a:t>
            </a:r>
            <a:r>
              <a:rPr lang="en-US" sz="1100" b="0" spc="-20" dirty="0">
                <a:latin typeface="DM Sans Medium"/>
                <a:cs typeface="DM Sans Medium"/>
              </a:rPr>
              <a:t> </a:t>
            </a:r>
            <a:r>
              <a:rPr lang="en-US" sz="1100" b="0" dirty="0">
                <a:latin typeface="DM Sans Medium"/>
                <a:cs typeface="DM Sans Medium"/>
              </a:rPr>
              <a:t>panel</a:t>
            </a:r>
            <a:r>
              <a:rPr lang="en-US" sz="1100" b="0" spc="-25" dirty="0">
                <a:latin typeface="DM Sans Medium"/>
                <a:cs typeface="DM Sans Medium"/>
              </a:rPr>
              <a:t> </a:t>
            </a:r>
            <a:r>
              <a:rPr lang="en-US" sz="1100" b="0" spc="-10" dirty="0">
                <a:latin typeface="DM Sans Medium"/>
                <a:cs typeface="DM Sans Medium"/>
              </a:rPr>
              <a:t>works</a:t>
            </a:r>
            <a:r>
              <a:rPr lang="en-US" sz="1100" b="0" spc="-20" dirty="0">
                <a:latin typeface="DM Sans Medium"/>
                <a:cs typeface="DM Sans Medium"/>
              </a:rPr>
              <a:t> </a:t>
            </a:r>
            <a:r>
              <a:rPr lang="en-US" sz="1100" b="0" dirty="0">
                <a:latin typeface="DM Sans Medium"/>
                <a:cs typeface="DM Sans Medium"/>
              </a:rPr>
              <a:t>on</a:t>
            </a:r>
            <a:r>
              <a:rPr lang="en-US" sz="1100" b="0" spc="-20" dirty="0">
                <a:latin typeface="DM Sans Medium"/>
                <a:cs typeface="DM Sans Medium"/>
              </a:rPr>
              <a:t> </a:t>
            </a:r>
            <a:r>
              <a:rPr lang="en-US" sz="1100" b="0" dirty="0">
                <a:latin typeface="DM Sans Medium"/>
                <a:cs typeface="DM Sans Medium"/>
              </a:rPr>
              <a:t>a</a:t>
            </a:r>
            <a:r>
              <a:rPr lang="en-US" sz="1100" b="0" spc="-20" dirty="0">
                <a:latin typeface="DM Sans Medium"/>
                <a:cs typeface="DM Sans Medium"/>
              </a:rPr>
              <a:t> </a:t>
            </a:r>
            <a:r>
              <a:rPr lang="en-US" sz="1100" b="0" dirty="0">
                <a:latin typeface="DM Sans Medium"/>
                <a:cs typeface="DM Sans Medium"/>
              </a:rPr>
              <a:t>principle</a:t>
            </a:r>
            <a:r>
              <a:rPr lang="en-US" sz="1100" b="0" spc="-25" dirty="0">
                <a:latin typeface="DM Sans Medium"/>
                <a:cs typeface="DM Sans Medium"/>
              </a:rPr>
              <a:t> </a:t>
            </a:r>
            <a:r>
              <a:rPr lang="en-US" sz="1100" b="0" dirty="0">
                <a:latin typeface="DM Sans Medium"/>
                <a:cs typeface="DM Sans Medium"/>
              </a:rPr>
              <a:t>of</a:t>
            </a:r>
            <a:r>
              <a:rPr lang="en-US" sz="1100" b="0" spc="-20" dirty="0">
                <a:latin typeface="DM Sans Medium"/>
                <a:cs typeface="DM Sans Medium"/>
              </a:rPr>
              <a:t> </a:t>
            </a:r>
            <a:r>
              <a:rPr lang="en-US" sz="1100" b="0" dirty="0">
                <a:latin typeface="DM Sans Medium"/>
                <a:cs typeface="DM Sans Medium"/>
              </a:rPr>
              <a:t>probe</a:t>
            </a:r>
            <a:r>
              <a:rPr lang="en-US" sz="1100" b="0" spc="-20" dirty="0">
                <a:latin typeface="DM Sans Medium"/>
                <a:cs typeface="DM Sans Medium"/>
              </a:rPr>
              <a:t> </a:t>
            </a:r>
            <a:r>
              <a:rPr lang="en-US" sz="1100" b="0" spc="-10" dirty="0">
                <a:latin typeface="DM Sans Medium"/>
                <a:cs typeface="DM Sans Medium"/>
              </a:rPr>
              <a:t>hybridization</a:t>
            </a:r>
            <a:r>
              <a:rPr lang="en-US" sz="1100" b="0" spc="-20" dirty="0">
                <a:latin typeface="DM Sans Medium"/>
                <a:cs typeface="DM Sans Medium"/>
              </a:rPr>
              <a:t> </a:t>
            </a:r>
            <a:r>
              <a:rPr lang="en-US" sz="1100" b="0" dirty="0">
                <a:latin typeface="DM Sans Medium"/>
                <a:cs typeface="DM Sans Medium"/>
              </a:rPr>
              <a:t>using</a:t>
            </a:r>
            <a:r>
              <a:rPr lang="en-US" sz="1100" b="0" spc="-25" dirty="0">
                <a:latin typeface="DM Sans Medium"/>
                <a:cs typeface="DM Sans Medium"/>
              </a:rPr>
              <a:t> </a:t>
            </a:r>
            <a:r>
              <a:rPr lang="en-US" sz="1100" b="0" dirty="0">
                <a:latin typeface="DM Sans Medium"/>
                <a:cs typeface="DM Sans Medium"/>
              </a:rPr>
              <a:t>DNA</a:t>
            </a:r>
            <a:r>
              <a:rPr lang="en-US" sz="1100" b="0" spc="-20" dirty="0">
                <a:latin typeface="DM Sans Medium"/>
                <a:cs typeface="DM Sans Medium"/>
              </a:rPr>
              <a:t> </a:t>
            </a:r>
            <a:r>
              <a:rPr lang="en-US" sz="1100" b="0" dirty="0">
                <a:latin typeface="DM Sans Medium"/>
                <a:cs typeface="DM Sans Medium"/>
              </a:rPr>
              <a:t>probes</a:t>
            </a:r>
            <a:r>
              <a:rPr lang="en-US" sz="1100" b="0" spc="-20" dirty="0">
                <a:latin typeface="DM Sans Medium"/>
                <a:cs typeface="DM Sans Medium"/>
              </a:rPr>
              <a:t> </a:t>
            </a:r>
            <a:r>
              <a:rPr lang="en-US" sz="1100" b="0" spc="-25" dirty="0">
                <a:latin typeface="DM Sans Medium"/>
                <a:cs typeface="DM Sans Medium"/>
              </a:rPr>
              <a:t>of </a:t>
            </a:r>
            <a:r>
              <a:rPr lang="en-US" sz="1100" b="0" dirty="0">
                <a:latin typeface="DM Sans Medium"/>
                <a:cs typeface="DM Sans Medium"/>
              </a:rPr>
              <a:t>around</a:t>
            </a:r>
            <a:r>
              <a:rPr lang="en-US" sz="1100" b="0" spc="-30" dirty="0">
                <a:latin typeface="DM Sans Medium"/>
                <a:cs typeface="DM Sans Medium"/>
              </a:rPr>
              <a:t> </a:t>
            </a:r>
            <a:r>
              <a:rPr lang="en-US" sz="1100" b="0" dirty="0">
                <a:latin typeface="DM Sans Medium"/>
                <a:cs typeface="DM Sans Medium"/>
              </a:rPr>
              <a:t>120mer</a:t>
            </a:r>
            <a:r>
              <a:rPr lang="en-US" sz="1100" b="0" spc="-30" dirty="0">
                <a:latin typeface="DM Sans Medium"/>
                <a:cs typeface="DM Sans Medium"/>
              </a:rPr>
              <a:t> </a:t>
            </a:r>
            <a:r>
              <a:rPr lang="en-US" sz="1100" b="0" dirty="0">
                <a:latin typeface="DM Sans Medium"/>
                <a:cs typeface="DM Sans Medium"/>
              </a:rPr>
              <a:t>length</a:t>
            </a:r>
            <a:r>
              <a:rPr lang="en-US" sz="1100" b="0" spc="-30" dirty="0">
                <a:latin typeface="DM Sans Medium"/>
                <a:cs typeface="DM Sans Medium"/>
              </a:rPr>
              <a:t> </a:t>
            </a:r>
            <a:r>
              <a:rPr lang="en-US" sz="1100" b="0" dirty="0">
                <a:latin typeface="DM Sans Medium"/>
                <a:cs typeface="DM Sans Medium"/>
              </a:rPr>
              <a:t>providing</a:t>
            </a:r>
            <a:r>
              <a:rPr lang="en-US" sz="1100" b="0" spc="-30" dirty="0">
                <a:latin typeface="DM Sans Medium"/>
                <a:cs typeface="DM Sans Medium"/>
              </a:rPr>
              <a:t> </a:t>
            </a:r>
            <a:r>
              <a:rPr lang="en-US" sz="1100" b="0" dirty="0">
                <a:latin typeface="DM Sans Medium"/>
                <a:cs typeface="DM Sans Medium"/>
              </a:rPr>
              <a:t>high</a:t>
            </a:r>
            <a:r>
              <a:rPr lang="en-US" sz="1100" b="0" spc="-30" dirty="0">
                <a:latin typeface="DM Sans Medium"/>
                <a:cs typeface="DM Sans Medium"/>
              </a:rPr>
              <a:t> </a:t>
            </a:r>
            <a:r>
              <a:rPr lang="en-US" sz="1100" b="0" dirty="0">
                <a:latin typeface="DM Sans Medium"/>
                <a:cs typeface="DM Sans Medium"/>
              </a:rPr>
              <a:t>and</a:t>
            </a:r>
            <a:r>
              <a:rPr lang="en-US" sz="1100" b="0" spc="-25" dirty="0">
                <a:latin typeface="DM Sans Medium"/>
                <a:cs typeface="DM Sans Medium"/>
              </a:rPr>
              <a:t> </a:t>
            </a:r>
            <a:r>
              <a:rPr lang="en-US" sz="1100" b="0" dirty="0">
                <a:latin typeface="DM Sans Medium"/>
                <a:cs typeface="DM Sans Medium"/>
              </a:rPr>
              <a:t>speciﬁc</a:t>
            </a:r>
            <a:r>
              <a:rPr lang="en-US" sz="1100" b="0" spc="-30" dirty="0">
                <a:latin typeface="DM Sans Medium"/>
                <a:cs typeface="DM Sans Medium"/>
              </a:rPr>
              <a:t> </a:t>
            </a:r>
            <a:r>
              <a:rPr lang="en-US" sz="1100" b="0" spc="-10" dirty="0">
                <a:latin typeface="DM Sans Medium"/>
                <a:cs typeface="DM Sans Medium"/>
              </a:rPr>
              <a:t>interactions</a:t>
            </a:r>
            <a:r>
              <a:rPr lang="en-US" sz="1100" b="0" spc="-30" dirty="0">
                <a:latin typeface="DM Sans Medium"/>
                <a:cs typeface="DM Sans Medium"/>
              </a:rPr>
              <a:t> </a:t>
            </a:r>
            <a:r>
              <a:rPr lang="en-US" sz="1100" b="0" dirty="0">
                <a:latin typeface="DM Sans Medium"/>
                <a:cs typeface="DM Sans Medium"/>
              </a:rPr>
              <a:t>with</a:t>
            </a:r>
            <a:r>
              <a:rPr lang="en-US" sz="1100" b="0" spc="-30" dirty="0">
                <a:latin typeface="DM Sans Medium"/>
                <a:cs typeface="DM Sans Medium"/>
              </a:rPr>
              <a:t> </a:t>
            </a:r>
            <a:r>
              <a:rPr lang="en-US" sz="1100" b="0" spc="-10" dirty="0">
                <a:latin typeface="DM Sans Medium"/>
                <a:cs typeface="DM Sans Medium"/>
              </a:rPr>
              <a:t>target</a:t>
            </a:r>
            <a:r>
              <a:rPr lang="en-US" sz="1100" b="0" spc="-30" dirty="0">
                <a:latin typeface="DM Sans Medium"/>
                <a:cs typeface="DM Sans Medium"/>
              </a:rPr>
              <a:t> </a:t>
            </a:r>
            <a:r>
              <a:rPr lang="en-US" sz="1100" b="0" dirty="0">
                <a:latin typeface="DM Sans Medium"/>
                <a:cs typeface="DM Sans Medium"/>
              </a:rPr>
              <a:t>DNA</a:t>
            </a:r>
            <a:r>
              <a:rPr lang="en-US" sz="1100" b="0" spc="-25" dirty="0">
                <a:latin typeface="DM Sans Medium"/>
                <a:cs typeface="DM Sans Medium"/>
              </a:rPr>
              <a:t> </a:t>
            </a:r>
            <a:r>
              <a:rPr lang="en-US" sz="1100" b="0" dirty="0">
                <a:latin typeface="DM Sans Medium"/>
                <a:cs typeface="DM Sans Medium"/>
              </a:rPr>
              <a:t>molecules</a:t>
            </a:r>
            <a:r>
              <a:rPr lang="en-US" sz="1100" b="0" spc="-30" dirty="0">
                <a:latin typeface="DM Sans Medium"/>
                <a:cs typeface="DM Sans Medium"/>
              </a:rPr>
              <a:t> </a:t>
            </a:r>
            <a:r>
              <a:rPr lang="en-US" sz="1100" b="0" dirty="0">
                <a:latin typeface="DM Sans Medium"/>
                <a:cs typeface="DM Sans Medium"/>
              </a:rPr>
              <a:t>along</a:t>
            </a:r>
            <a:r>
              <a:rPr lang="en-US" sz="1100" b="0" spc="-30" dirty="0">
                <a:latin typeface="DM Sans Medium"/>
                <a:cs typeface="DM Sans Medium"/>
              </a:rPr>
              <a:t> </a:t>
            </a:r>
            <a:r>
              <a:rPr lang="en-US" sz="1100" b="0" spc="-20" dirty="0">
                <a:latin typeface="DM Sans Medium"/>
                <a:cs typeface="DM Sans Medium"/>
              </a:rPr>
              <a:t>with</a:t>
            </a:r>
            <a:r>
              <a:rPr lang="en-US" sz="1100" b="0" dirty="0">
                <a:latin typeface="DM Sans Medium"/>
                <a:cs typeface="DM Sans Medium"/>
              </a:rPr>
              <a:t>-</a:t>
            </a:r>
            <a:r>
              <a:rPr lang="en-US" sz="1100" b="0" spc="-25" dirty="0">
                <a:latin typeface="DM Sans Medium"/>
                <a:cs typeface="DM Sans Medium"/>
              </a:rPr>
              <a:t> </a:t>
            </a:r>
            <a:r>
              <a:rPr lang="en-US" sz="1100" b="0" dirty="0">
                <a:latin typeface="DM Sans Medium"/>
                <a:cs typeface="DM Sans Medium"/>
              </a:rPr>
              <a:t>dual</a:t>
            </a:r>
            <a:r>
              <a:rPr lang="en-US" sz="1100" b="0" spc="-25" dirty="0">
                <a:latin typeface="DM Sans Medium"/>
                <a:cs typeface="DM Sans Medium"/>
              </a:rPr>
              <a:t> </a:t>
            </a:r>
            <a:r>
              <a:rPr lang="en-US" sz="1100" b="0" dirty="0">
                <a:latin typeface="DM Sans Medium"/>
                <a:cs typeface="DM Sans Medium"/>
              </a:rPr>
              <a:t>molecular</a:t>
            </a:r>
            <a:r>
              <a:rPr lang="en-US" sz="1100" b="0" spc="-25" dirty="0">
                <a:latin typeface="DM Sans Medium"/>
                <a:cs typeface="DM Sans Medium"/>
              </a:rPr>
              <a:t> </a:t>
            </a:r>
            <a:r>
              <a:rPr lang="en-US" sz="1100" b="0" dirty="0">
                <a:latin typeface="DM Sans Medium"/>
                <a:cs typeface="DM Sans Medium"/>
              </a:rPr>
              <a:t>barcodes</a:t>
            </a:r>
            <a:r>
              <a:rPr lang="en-US" sz="1100" b="0" spc="-25" dirty="0">
                <a:latin typeface="DM Sans Medium"/>
                <a:cs typeface="DM Sans Medium"/>
              </a:rPr>
              <a:t> </a:t>
            </a:r>
            <a:r>
              <a:rPr lang="en-US" sz="1100" b="0" dirty="0">
                <a:latin typeface="DM Sans Medium"/>
                <a:cs typeface="DM Sans Medium"/>
              </a:rPr>
              <a:t>with</a:t>
            </a:r>
            <a:r>
              <a:rPr lang="en-US" sz="1100" b="0" spc="-25" dirty="0">
                <a:latin typeface="DM Sans Medium"/>
                <a:cs typeface="DM Sans Medium"/>
              </a:rPr>
              <a:t> </a:t>
            </a:r>
            <a:r>
              <a:rPr lang="en-US" sz="1100" b="0" dirty="0">
                <a:latin typeface="DM Sans Medium"/>
                <a:cs typeface="DM Sans Medium"/>
              </a:rPr>
              <a:t>dual</a:t>
            </a:r>
            <a:r>
              <a:rPr lang="en-US" sz="1100" b="0" spc="-25" dirty="0">
                <a:latin typeface="DM Sans Medium"/>
                <a:cs typeface="DM Sans Medium"/>
              </a:rPr>
              <a:t> </a:t>
            </a:r>
            <a:r>
              <a:rPr lang="en-US" sz="1100" b="0" dirty="0">
                <a:latin typeface="DM Sans Medium"/>
                <a:cs typeface="DM Sans Medium"/>
              </a:rPr>
              <a:t>sample</a:t>
            </a:r>
            <a:r>
              <a:rPr lang="en-US" sz="1100" b="0" spc="-25" dirty="0">
                <a:latin typeface="DM Sans Medium"/>
                <a:cs typeface="DM Sans Medium"/>
              </a:rPr>
              <a:t> </a:t>
            </a:r>
            <a:r>
              <a:rPr lang="en-US" sz="1100" b="0" spc="-10" dirty="0">
                <a:latin typeface="DM Sans Medium"/>
                <a:cs typeface="DM Sans Medium"/>
              </a:rPr>
              <a:t>indexing</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dirty="0">
                <a:latin typeface="DM Sans Medium"/>
                <a:cs typeface="DM Sans Medium"/>
              </a:rPr>
              <a:t>library</a:t>
            </a:r>
            <a:r>
              <a:rPr lang="en-US" sz="1100" b="0" spc="-25" dirty="0">
                <a:latin typeface="DM Sans Medium"/>
                <a:cs typeface="DM Sans Medium"/>
              </a:rPr>
              <a:t> </a:t>
            </a:r>
            <a:r>
              <a:rPr lang="en-US" sz="1100" b="0" spc="-10" dirty="0">
                <a:latin typeface="DM Sans Medium"/>
                <a:cs typeface="DM Sans Medium"/>
              </a:rPr>
              <a:t>preparation.</a:t>
            </a:r>
            <a:r>
              <a:rPr lang="en-US" sz="1100" b="0" spc="-25" dirty="0">
                <a:latin typeface="DM Sans Medium"/>
                <a:cs typeface="DM Sans Medium"/>
              </a:rPr>
              <a:t> </a:t>
            </a:r>
            <a:r>
              <a:rPr lang="en-US" sz="1100" b="0" dirty="0">
                <a:latin typeface="DM Sans Medium"/>
                <a:cs typeface="DM Sans Medium"/>
              </a:rPr>
              <a:t>The</a:t>
            </a:r>
            <a:r>
              <a:rPr lang="en-US" sz="1100" b="0" spc="-25" dirty="0">
                <a:latin typeface="DM Sans Medium"/>
                <a:cs typeface="DM Sans Medium"/>
              </a:rPr>
              <a:t> </a:t>
            </a:r>
            <a:r>
              <a:rPr lang="en-US" sz="1100" b="0" dirty="0">
                <a:latin typeface="DM Sans Medium"/>
                <a:cs typeface="DM Sans Medium"/>
              </a:rPr>
              <a:t>usage</a:t>
            </a:r>
            <a:r>
              <a:rPr lang="en-US" sz="1100" b="0" spc="-25" dirty="0">
                <a:latin typeface="DM Sans Medium"/>
                <a:cs typeface="DM Sans Medium"/>
              </a:rPr>
              <a:t> </a:t>
            </a:r>
            <a:r>
              <a:rPr lang="en-US" sz="1100" b="0" dirty="0">
                <a:latin typeface="DM Sans Medium"/>
                <a:cs typeface="DM Sans Medium"/>
              </a:rPr>
              <a:t>of</a:t>
            </a:r>
            <a:r>
              <a:rPr lang="en-US" sz="1100" b="0" spc="-25" dirty="0">
                <a:latin typeface="DM Sans Medium"/>
                <a:cs typeface="DM Sans Medium"/>
              </a:rPr>
              <a:t> </a:t>
            </a:r>
            <a:r>
              <a:rPr lang="en-US" sz="1100" b="0" dirty="0">
                <a:latin typeface="DM Sans Medium"/>
                <a:cs typeface="DM Sans Medium"/>
              </a:rPr>
              <a:t>these</a:t>
            </a:r>
            <a:r>
              <a:rPr lang="en-US" sz="1100" b="0" spc="-25" dirty="0">
                <a:latin typeface="DM Sans Medium"/>
                <a:cs typeface="DM Sans Medium"/>
              </a:rPr>
              <a:t> </a:t>
            </a:r>
            <a:r>
              <a:rPr lang="en-US" sz="1100" b="0" spc="-20" dirty="0">
                <a:latin typeface="DM Sans Medium"/>
                <a:cs typeface="DM Sans Medium"/>
              </a:rPr>
              <a:t>dual </a:t>
            </a:r>
            <a:r>
              <a:rPr lang="en-US" sz="1100" b="0" dirty="0">
                <a:latin typeface="DM Sans Medium"/>
                <a:cs typeface="DM Sans Medium"/>
              </a:rPr>
              <a:t>molecular</a:t>
            </a:r>
            <a:r>
              <a:rPr lang="en-US" sz="1100" b="0" spc="-30" dirty="0">
                <a:latin typeface="DM Sans Medium"/>
                <a:cs typeface="DM Sans Medium"/>
              </a:rPr>
              <a:t> </a:t>
            </a:r>
            <a:r>
              <a:rPr lang="en-US" sz="1100" b="0" dirty="0">
                <a:latin typeface="DM Sans Medium"/>
                <a:cs typeface="DM Sans Medium"/>
              </a:rPr>
              <a:t>barcodes</a:t>
            </a:r>
            <a:r>
              <a:rPr lang="en-US" sz="1100" b="0" spc="-30" dirty="0">
                <a:latin typeface="DM Sans Medium"/>
                <a:cs typeface="DM Sans Medium"/>
              </a:rPr>
              <a:t> </a:t>
            </a:r>
            <a:r>
              <a:rPr lang="en-US" sz="1100" b="0" dirty="0">
                <a:latin typeface="DM Sans Medium"/>
                <a:cs typeface="DM Sans Medium"/>
              </a:rPr>
              <a:t>reduces</a:t>
            </a:r>
            <a:r>
              <a:rPr lang="en-US" sz="1100" b="0" spc="-25" dirty="0">
                <a:latin typeface="DM Sans Medium"/>
                <a:cs typeface="DM Sans Medium"/>
              </a:rPr>
              <a:t> </a:t>
            </a:r>
            <a:r>
              <a:rPr lang="en-US" sz="1100" b="0" dirty="0">
                <a:latin typeface="DM Sans Medium"/>
                <a:cs typeface="DM Sans Medium"/>
              </a:rPr>
              <a:t>or</a:t>
            </a:r>
            <a:r>
              <a:rPr lang="en-US" sz="1100" b="0" spc="-30" dirty="0">
                <a:latin typeface="DM Sans Medium"/>
                <a:cs typeface="DM Sans Medium"/>
              </a:rPr>
              <a:t> </a:t>
            </a:r>
            <a:r>
              <a:rPr lang="en-US" sz="1100" b="0" spc="-10" dirty="0">
                <a:latin typeface="DM Sans Medium"/>
                <a:cs typeface="DM Sans Medium"/>
              </a:rPr>
              <a:t>eliminates</a:t>
            </a:r>
            <a:r>
              <a:rPr lang="en-US" sz="1100" b="0" spc="-30" dirty="0">
                <a:latin typeface="DM Sans Medium"/>
                <a:cs typeface="DM Sans Medium"/>
              </a:rPr>
              <a:t> </a:t>
            </a:r>
            <a:r>
              <a:rPr lang="en-US" sz="1100" b="0" dirty="0">
                <a:latin typeface="DM Sans Medium"/>
                <a:cs typeface="DM Sans Medium"/>
              </a:rPr>
              <a:t>the</a:t>
            </a:r>
            <a:r>
              <a:rPr lang="en-US" sz="1100" b="0" spc="-25" dirty="0">
                <a:latin typeface="DM Sans Medium"/>
                <a:cs typeface="DM Sans Medium"/>
              </a:rPr>
              <a:t> </a:t>
            </a:r>
            <a:r>
              <a:rPr lang="en-US" sz="1100" b="0" dirty="0">
                <a:latin typeface="DM Sans Medium"/>
                <a:cs typeface="DM Sans Medium"/>
              </a:rPr>
              <a:t>index</a:t>
            </a:r>
            <a:r>
              <a:rPr lang="en-US" sz="1100" b="0" spc="-30" dirty="0">
                <a:latin typeface="DM Sans Medium"/>
                <a:cs typeface="DM Sans Medium"/>
              </a:rPr>
              <a:t> </a:t>
            </a:r>
            <a:r>
              <a:rPr lang="en-US" sz="1100" b="0" dirty="0">
                <a:latin typeface="DM Sans Medium"/>
                <a:cs typeface="DM Sans Medium"/>
              </a:rPr>
              <a:t>hopping</a:t>
            </a:r>
            <a:r>
              <a:rPr lang="en-US" sz="1100" b="0" spc="-25" dirty="0">
                <a:latin typeface="DM Sans Medium"/>
                <a:cs typeface="DM Sans Medium"/>
              </a:rPr>
              <a:t> </a:t>
            </a:r>
            <a:r>
              <a:rPr lang="en-US" sz="1100" b="0" dirty="0">
                <a:latin typeface="DM Sans Medium"/>
                <a:cs typeface="DM Sans Medium"/>
              </a:rPr>
              <a:t>and</a:t>
            </a:r>
            <a:r>
              <a:rPr lang="en-US" sz="1100" b="0" spc="-30" dirty="0">
                <a:latin typeface="DM Sans Medium"/>
                <a:cs typeface="DM Sans Medium"/>
              </a:rPr>
              <a:t> </a:t>
            </a:r>
            <a:r>
              <a:rPr lang="en-US" sz="1100" b="0" dirty="0">
                <a:latin typeface="DM Sans Medium"/>
                <a:cs typeface="DM Sans Medium"/>
              </a:rPr>
              <a:t>false</a:t>
            </a:r>
            <a:r>
              <a:rPr lang="en-US" sz="1100" b="0" spc="-30" dirty="0">
                <a:latin typeface="DM Sans Medium"/>
                <a:cs typeface="DM Sans Medium"/>
              </a:rPr>
              <a:t> </a:t>
            </a:r>
            <a:r>
              <a:rPr lang="en-US" sz="1100" b="0" spc="-10" dirty="0">
                <a:latin typeface="DM Sans Medium"/>
                <a:cs typeface="DM Sans Medium"/>
              </a:rPr>
              <a:t>positives</a:t>
            </a:r>
            <a:r>
              <a:rPr lang="en-US" sz="1100" b="0" spc="-25" dirty="0">
                <a:latin typeface="DM Sans Medium"/>
                <a:cs typeface="DM Sans Medium"/>
              </a:rPr>
              <a:t> </a:t>
            </a:r>
            <a:r>
              <a:rPr lang="en-US" sz="1100" b="0" dirty="0">
                <a:latin typeface="DM Sans Medium"/>
                <a:cs typeface="DM Sans Medium"/>
              </a:rPr>
              <a:t>thus</a:t>
            </a:r>
            <a:r>
              <a:rPr lang="en-US" sz="1100" b="0" spc="-30" dirty="0">
                <a:latin typeface="DM Sans Medium"/>
                <a:cs typeface="DM Sans Medium"/>
              </a:rPr>
              <a:t> </a:t>
            </a:r>
            <a:r>
              <a:rPr lang="en-US" sz="1100" b="0" dirty="0">
                <a:latin typeface="DM Sans Medium"/>
                <a:cs typeface="DM Sans Medium"/>
              </a:rPr>
              <a:t>making</a:t>
            </a:r>
            <a:r>
              <a:rPr lang="en-US" sz="1100" b="0" spc="-25" dirty="0">
                <a:latin typeface="DM Sans Medium"/>
                <a:cs typeface="DM Sans Medium"/>
              </a:rPr>
              <a:t> </a:t>
            </a:r>
            <a:r>
              <a:rPr lang="en-US" sz="1100" b="0" dirty="0">
                <a:latin typeface="DM Sans Medium"/>
                <a:cs typeface="DM Sans Medium"/>
              </a:rPr>
              <a:t>it</a:t>
            </a:r>
            <a:r>
              <a:rPr lang="en-US" sz="1100" b="0" spc="-30" dirty="0">
                <a:latin typeface="DM Sans Medium"/>
                <a:cs typeface="DM Sans Medium"/>
              </a:rPr>
              <a:t> </a:t>
            </a:r>
            <a:r>
              <a:rPr lang="en-US" sz="1100" b="0" spc="-20" dirty="0">
                <a:latin typeface="DM Sans Medium"/>
                <a:cs typeface="DM Sans Medium"/>
              </a:rPr>
              <a:t>more </a:t>
            </a:r>
            <a:r>
              <a:rPr lang="en-US" sz="1100" b="0" dirty="0">
                <a:latin typeface="DM Sans Medium"/>
                <a:cs typeface="DM Sans Medium"/>
              </a:rPr>
              <a:t>reliable.</a:t>
            </a:r>
            <a:r>
              <a:rPr lang="en-US" sz="1100" b="0" spc="-25" dirty="0">
                <a:latin typeface="DM Sans Medium"/>
                <a:cs typeface="DM Sans Medium"/>
              </a:rPr>
              <a:t> </a:t>
            </a:r>
            <a:r>
              <a:rPr lang="en-US" sz="1100" b="0" dirty="0">
                <a:latin typeface="DM Sans Medium"/>
                <a:cs typeface="DM Sans Medium"/>
              </a:rPr>
              <a:t>The</a:t>
            </a:r>
            <a:r>
              <a:rPr lang="en-US" sz="1100" b="0" spc="-25" dirty="0">
                <a:latin typeface="DM Sans Medium"/>
                <a:cs typeface="DM Sans Medium"/>
              </a:rPr>
              <a:t> </a:t>
            </a:r>
            <a:r>
              <a:rPr lang="en-US" sz="1100" b="0" dirty="0">
                <a:latin typeface="DM Sans Medium"/>
                <a:cs typeface="DM Sans Medium"/>
              </a:rPr>
              <a:t>NGS</a:t>
            </a:r>
            <a:r>
              <a:rPr lang="en-US" sz="1100" b="0" spc="-20" dirty="0">
                <a:latin typeface="DM Sans Medium"/>
                <a:cs typeface="DM Sans Medium"/>
              </a:rPr>
              <a:t> </a:t>
            </a:r>
            <a:r>
              <a:rPr lang="en-US" sz="1100" b="0" dirty="0">
                <a:latin typeface="DM Sans Medium"/>
                <a:cs typeface="DM Sans Medium"/>
              </a:rPr>
              <a:t>test</a:t>
            </a:r>
            <a:r>
              <a:rPr lang="en-US" sz="1100" b="0" spc="-25" dirty="0">
                <a:latin typeface="DM Sans Medium"/>
                <a:cs typeface="DM Sans Medium"/>
              </a:rPr>
              <a:t> </a:t>
            </a:r>
            <a:r>
              <a:rPr lang="en-US" sz="1100" b="0" dirty="0">
                <a:latin typeface="DM Sans Medium"/>
                <a:cs typeface="DM Sans Medium"/>
              </a:rPr>
              <a:t>is</a:t>
            </a:r>
            <a:r>
              <a:rPr lang="en-US" sz="1100" b="0" spc="-20" dirty="0">
                <a:latin typeface="DM Sans Medium"/>
                <a:cs typeface="DM Sans Medium"/>
              </a:rPr>
              <a:t> </a:t>
            </a:r>
            <a:r>
              <a:rPr lang="en-US" sz="1100" b="0" spc="-10" dirty="0">
                <a:latin typeface="DM Sans Medium"/>
                <a:cs typeface="DM Sans Medium"/>
              </a:rPr>
              <a:t>performed</a:t>
            </a:r>
            <a:r>
              <a:rPr lang="en-US" sz="1100" b="0" spc="-25" dirty="0">
                <a:latin typeface="DM Sans Medium"/>
                <a:cs typeface="DM Sans Medium"/>
              </a:rPr>
              <a:t> </a:t>
            </a:r>
            <a:r>
              <a:rPr lang="en-US" sz="1100" b="0" dirty="0">
                <a:latin typeface="DM Sans Medium"/>
                <a:cs typeface="DM Sans Medium"/>
              </a:rPr>
              <a:t>with</a:t>
            </a:r>
            <a:r>
              <a:rPr lang="en-US" sz="1100" b="0" spc="-20" dirty="0">
                <a:latin typeface="DM Sans Medium"/>
                <a:cs typeface="DM Sans Medium"/>
              </a:rPr>
              <a:t> </a:t>
            </a:r>
            <a:r>
              <a:rPr lang="en-US" sz="1100" b="0" dirty="0">
                <a:latin typeface="DM Sans Medium"/>
                <a:cs typeface="DM Sans Medium"/>
              </a:rPr>
              <a:t>&gt;95%</a:t>
            </a:r>
            <a:r>
              <a:rPr lang="en-US" sz="1100" b="0" spc="-25" dirty="0">
                <a:latin typeface="DM Sans Medium"/>
                <a:cs typeface="DM Sans Medium"/>
              </a:rPr>
              <a:t> </a:t>
            </a:r>
            <a:r>
              <a:rPr lang="en-US" sz="1100" b="0" spc="-10" dirty="0">
                <a:latin typeface="DM Sans Medium"/>
                <a:cs typeface="DM Sans Medium"/>
              </a:rPr>
              <a:t>coverage</a:t>
            </a:r>
            <a:r>
              <a:rPr lang="en-US" sz="1100" b="0" spc="-20" dirty="0">
                <a:latin typeface="DM Sans Medium"/>
                <a:cs typeface="DM Sans Medium"/>
              </a:rPr>
              <a:t> </a:t>
            </a:r>
            <a:r>
              <a:rPr lang="en-US" sz="1100" b="0" dirty="0">
                <a:latin typeface="DM Sans Medium"/>
                <a:cs typeface="DM Sans Medium"/>
              </a:rPr>
              <a:t>at</a:t>
            </a:r>
            <a:r>
              <a:rPr lang="en-US" sz="1100" b="0" spc="-25" dirty="0">
                <a:latin typeface="DM Sans Medium"/>
                <a:cs typeface="DM Sans Medium"/>
              </a:rPr>
              <a:t> </a:t>
            </a:r>
            <a:r>
              <a:rPr lang="en-US" sz="1100" b="0" dirty="0">
                <a:latin typeface="DM Sans Medium"/>
                <a:cs typeface="DM Sans Medium"/>
              </a:rPr>
              <a:t>a</a:t>
            </a:r>
            <a:r>
              <a:rPr lang="en-US" sz="1100" b="0" spc="-20" dirty="0">
                <a:latin typeface="DM Sans Medium"/>
                <a:cs typeface="DM Sans Medium"/>
              </a:rPr>
              <a:t> </a:t>
            </a:r>
            <a:r>
              <a:rPr lang="en-US" sz="1100" b="0" dirty="0">
                <a:latin typeface="DM Sans Medium"/>
                <a:cs typeface="DM Sans Medium"/>
              </a:rPr>
              <a:t>higher</a:t>
            </a:r>
            <a:r>
              <a:rPr lang="en-US" sz="1100" b="0" spc="-25" dirty="0">
                <a:latin typeface="DM Sans Medium"/>
                <a:cs typeface="DM Sans Medium"/>
              </a:rPr>
              <a:t> </a:t>
            </a:r>
            <a:r>
              <a:rPr lang="en-US" sz="1100" b="0" dirty="0">
                <a:latin typeface="DM Sans Medium"/>
                <a:cs typeface="DM Sans Medium"/>
              </a:rPr>
              <a:t>depth.</a:t>
            </a:r>
            <a:r>
              <a:rPr lang="en-US" sz="1100" b="0" spc="-25" dirty="0">
                <a:latin typeface="DM Sans Medium"/>
                <a:cs typeface="DM Sans Medium"/>
              </a:rPr>
              <a:t> </a:t>
            </a:r>
            <a:r>
              <a:rPr lang="en-US" sz="1100" b="0" spc="-10" dirty="0">
                <a:latin typeface="DM Sans Medium"/>
                <a:cs typeface="DM Sans Medium"/>
              </a:rPr>
              <a:t>Recommended</a:t>
            </a:r>
            <a:r>
              <a:rPr lang="en-US" sz="1100" b="0" spc="-20" dirty="0">
                <a:latin typeface="DM Sans Medium"/>
                <a:cs typeface="DM Sans Medium"/>
              </a:rPr>
              <a:t> read </a:t>
            </a:r>
            <a:r>
              <a:rPr lang="en-US" sz="1100" b="0" dirty="0">
                <a:latin typeface="DM Sans Medium"/>
                <a:cs typeface="DM Sans Medium"/>
              </a:rPr>
              <a:t>length</a:t>
            </a:r>
            <a:r>
              <a:rPr lang="en-US" sz="1100" b="0" spc="-25" dirty="0">
                <a:latin typeface="DM Sans Medium"/>
                <a:cs typeface="DM Sans Medium"/>
              </a:rPr>
              <a:t> </a:t>
            </a:r>
            <a:r>
              <a:rPr lang="en-US" sz="1100" b="0" dirty="0">
                <a:latin typeface="DM Sans Medium"/>
                <a:cs typeface="DM Sans Medium"/>
              </a:rPr>
              <a:t>of</a:t>
            </a:r>
            <a:r>
              <a:rPr lang="en-US" sz="1100" b="0" spc="-25" dirty="0">
                <a:latin typeface="DM Sans Medium"/>
                <a:cs typeface="DM Sans Medium"/>
              </a:rPr>
              <a:t> </a:t>
            </a:r>
            <a:r>
              <a:rPr lang="en-US" sz="1100" b="0" dirty="0">
                <a:latin typeface="DM Sans Medium"/>
                <a:cs typeface="DM Sans Medium"/>
              </a:rPr>
              <a:t>2</a:t>
            </a:r>
            <a:r>
              <a:rPr lang="en-US" sz="1100" b="0" spc="-25" dirty="0">
                <a:latin typeface="DM Sans Medium"/>
                <a:cs typeface="DM Sans Medium"/>
              </a:rPr>
              <a:t> </a:t>
            </a:r>
            <a:r>
              <a:rPr lang="en-US" sz="1100" b="0" dirty="0">
                <a:latin typeface="DM Sans Medium"/>
                <a:cs typeface="DM Sans Medium"/>
              </a:rPr>
              <a:t>x</a:t>
            </a:r>
            <a:r>
              <a:rPr lang="en-US" sz="1100" b="0" spc="-25" dirty="0">
                <a:latin typeface="DM Sans Medium"/>
                <a:cs typeface="DM Sans Medium"/>
              </a:rPr>
              <a:t> </a:t>
            </a:r>
            <a:r>
              <a:rPr lang="en-US" sz="1100" b="0" dirty="0">
                <a:latin typeface="DM Sans Medium"/>
                <a:cs typeface="DM Sans Medium"/>
              </a:rPr>
              <a:t>150</a:t>
            </a:r>
            <a:r>
              <a:rPr lang="en-US" sz="1100" b="0" spc="-25" dirty="0">
                <a:latin typeface="DM Sans Medium"/>
                <a:cs typeface="DM Sans Medium"/>
              </a:rPr>
              <a:t> </a:t>
            </a:r>
            <a:r>
              <a:rPr lang="en-US" sz="1100" b="0" dirty="0">
                <a:latin typeface="DM Sans Medium"/>
                <a:cs typeface="DM Sans Medium"/>
              </a:rPr>
              <a:t>bps</a:t>
            </a:r>
            <a:r>
              <a:rPr lang="en-US" sz="1100" b="0" spc="-25" dirty="0">
                <a:latin typeface="DM Sans Medium"/>
                <a:cs typeface="DM Sans Medium"/>
              </a:rPr>
              <a:t> </a:t>
            </a:r>
            <a:r>
              <a:rPr lang="en-US" sz="1100" b="0" dirty="0">
                <a:latin typeface="DM Sans Medium"/>
                <a:cs typeface="DM Sans Medium"/>
              </a:rPr>
              <a:t>is</a:t>
            </a:r>
            <a:r>
              <a:rPr lang="en-US" sz="1100" b="0" spc="-25" dirty="0">
                <a:latin typeface="DM Sans Medium"/>
                <a:cs typeface="DM Sans Medium"/>
              </a:rPr>
              <a:t> </a:t>
            </a:r>
            <a:r>
              <a:rPr lang="en-US" sz="1100" b="0" spc="-10" dirty="0">
                <a:latin typeface="DM Sans Medium"/>
                <a:cs typeface="DM Sans Medium"/>
              </a:rPr>
              <a:t>considered</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dirty="0">
                <a:latin typeface="DM Sans Medium"/>
                <a:cs typeface="DM Sans Medium"/>
              </a:rPr>
              <a:t>WES</a:t>
            </a:r>
            <a:r>
              <a:rPr lang="en-US" sz="1100" b="0" spc="-20" dirty="0">
                <a:latin typeface="DM Sans Medium"/>
                <a:cs typeface="DM Sans Medium"/>
              </a:rPr>
              <a:t> </a:t>
            </a:r>
            <a:r>
              <a:rPr lang="en-US" sz="1100" b="0" dirty="0">
                <a:latin typeface="DM Sans Medium"/>
                <a:cs typeface="DM Sans Medium"/>
              </a:rPr>
              <a:t>panel</a:t>
            </a:r>
            <a:r>
              <a:rPr lang="en-US" sz="1100" b="0" spc="-25" dirty="0">
                <a:latin typeface="DM Sans Medium"/>
                <a:cs typeface="DM Sans Medium"/>
              </a:rPr>
              <a:t> </a:t>
            </a:r>
            <a:r>
              <a:rPr lang="en-US" sz="1100" b="0" dirty="0">
                <a:latin typeface="DM Sans Medium"/>
                <a:cs typeface="DM Sans Medium"/>
              </a:rPr>
              <a:t>sequencing</a:t>
            </a:r>
            <a:r>
              <a:rPr lang="en-US" sz="1100" b="0" spc="-25" dirty="0">
                <a:latin typeface="DM Sans Medium"/>
                <a:cs typeface="DM Sans Medium"/>
              </a:rPr>
              <a:t> </a:t>
            </a:r>
            <a:r>
              <a:rPr lang="en-US" sz="1100" b="0" dirty="0">
                <a:latin typeface="DM Sans Medium"/>
                <a:cs typeface="DM Sans Medium"/>
              </a:rPr>
              <a:t>and</a:t>
            </a:r>
            <a:r>
              <a:rPr lang="en-US" sz="1100" b="0" spc="-25" dirty="0">
                <a:latin typeface="DM Sans Medium"/>
                <a:cs typeface="DM Sans Medium"/>
              </a:rPr>
              <a:t> </a:t>
            </a:r>
            <a:r>
              <a:rPr lang="en-US" sz="1100" b="0" dirty="0">
                <a:latin typeface="DM Sans Medium"/>
                <a:cs typeface="DM Sans Medium"/>
              </a:rPr>
              <a:t>paired</a:t>
            </a:r>
            <a:r>
              <a:rPr lang="en-US" sz="1100" b="0" spc="-25" dirty="0">
                <a:latin typeface="DM Sans Medium"/>
                <a:cs typeface="DM Sans Medium"/>
              </a:rPr>
              <a:t> </a:t>
            </a:r>
            <a:r>
              <a:rPr lang="en-US" sz="1100" b="0" dirty="0">
                <a:latin typeface="DM Sans Medium"/>
                <a:cs typeface="DM Sans Medium"/>
              </a:rPr>
              <a:t>end</a:t>
            </a:r>
            <a:r>
              <a:rPr lang="en-US" sz="1100" b="0" spc="-25" dirty="0">
                <a:latin typeface="DM Sans Medium"/>
                <a:cs typeface="DM Sans Medium"/>
              </a:rPr>
              <a:t> </a:t>
            </a:r>
            <a:r>
              <a:rPr lang="en-US" sz="1100" b="0" dirty="0">
                <a:latin typeface="DM Sans Medium"/>
                <a:cs typeface="DM Sans Medium"/>
              </a:rPr>
              <a:t>reads</a:t>
            </a:r>
            <a:r>
              <a:rPr lang="en-US" sz="1100" b="0" spc="-25" dirty="0">
                <a:latin typeface="DM Sans Medium"/>
                <a:cs typeface="DM Sans Medium"/>
              </a:rPr>
              <a:t> </a:t>
            </a:r>
            <a:r>
              <a:rPr lang="en-US" sz="1100" b="0" dirty="0">
                <a:latin typeface="DM Sans Medium"/>
                <a:cs typeface="DM Sans Medium"/>
              </a:rPr>
              <a:t>are</a:t>
            </a:r>
            <a:r>
              <a:rPr lang="en-US" sz="1100" b="0" spc="-25" dirty="0">
                <a:latin typeface="DM Sans Medium"/>
                <a:cs typeface="DM Sans Medium"/>
              </a:rPr>
              <a:t> </a:t>
            </a:r>
            <a:r>
              <a:rPr lang="en-US" sz="1100" b="0" spc="-10" dirty="0">
                <a:latin typeface="DM Sans Medium"/>
                <a:cs typeface="DM Sans Medium"/>
              </a:rPr>
              <a:t>considered </a:t>
            </a:r>
            <a:r>
              <a:rPr lang="en-US" sz="1100" b="0" dirty="0">
                <a:latin typeface="DM Sans Medium"/>
                <a:cs typeface="DM Sans Medium"/>
              </a:rPr>
              <a:t>for</a:t>
            </a:r>
            <a:r>
              <a:rPr lang="en-US" sz="1100" b="0" spc="-30" dirty="0">
                <a:latin typeface="DM Sans Medium"/>
                <a:cs typeface="DM Sans Medium"/>
              </a:rPr>
              <a:t> </a:t>
            </a:r>
            <a:r>
              <a:rPr lang="en-US" sz="1100" b="0" spc="-10" dirty="0">
                <a:latin typeface="DM Sans Medium"/>
                <a:cs typeface="DM Sans Medium"/>
              </a:rPr>
              <a:t>analysis.</a:t>
            </a:r>
            <a:r>
              <a:rPr lang="en-US" sz="1100" b="0" spc="-25" dirty="0">
                <a:latin typeface="DM Sans Medium"/>
                <a:cs typeface="DM Sans Medium"/>
              </a:rPr>
              <a:t> </a:t>
            </a:r>
            <a:r>
              <a:rPr lang="en-US" sz="1100" b="0" dirty="0">
                <a:latin typeface="DM Sans Medium"/>
                <a:cs typeface="DM Sans Medium"/>
              </a:rPr>
              <a:t>Huge</a:t>
            </a:r>
            <a:r>
              <a:rPr lang="en-US" sz="1100" b="0" spc="-25" dirty="0">
                <a:latin typeface="DM Sans Medium"/>
                <a:cs typeface="DM Sans Medium"/>
              </a:rPr>
              <a:t> </a:t>
            </a:r>
            <a:r>
              <a:rPr lang="en-US" sz="1100" b="0" dirty="0">
                <a:latin typeface="DM Sans Medium"/>
                <a:cs typeface="DM Sans Medium"/>
              </a:rPr>
              <a:t>quantities</a:t>
            </a:r>
            <a:r>
              <a:rPr lang="en-US" sz="1100" b="0" spc="-30" dirty="0">
                <a:latin typeface="DM Sans Medium"/>
                <a:cs typeface="DM Sans Medium"/>
              </a:rPr>
              <a:t> </a:t>
            </a:r>
            <a:r>
              <a:rPr lang="en-US" sz="1100" b="0" dirty="0">
                <a:latin typeface="DM Sans Medium"/>
                <a:cs typeface="DM Sans Medium"/>
              </a:rPr>
              <a:t>of</a:t>
            </a:r>
            <a:r>
              <a:rPr lang="en-US" sz="1100" b="0" spc="-25" dirty="0">
                <a:latin typeface="DM Sans Medium"/>
                <a:cs typeface="DM Sans Medium"/>
              </a:rPr>
              <a:t> </a:t>
            </a:r>
            <a:r>
              <a:rPr lang="en-US" sz="1100" b="0" dirty="0">
                <a:latin typeface="DM Sans Medium"/>
                <a:cs typeface="DM Sans Medium"/>
              </a:rPr>
              <a:t>NGS</a:t>
            </a:r>
            <a:r>
              <a:rPr lang="en-US" sz="1100" b="0" spc="-25" dirty="0">
                <a:latin typeface="DM Sans Medium"/>
                <a:cs typeface="DM Sans Medium"/>
              </a:rPr>
              <a:t> </a:t>
            </a:r>
            <a:r>
              <a:rPr lang="en-US" sz="1100" b="0" dirty="0">
                <a:latin typeface="DM Sans Medium"/>
                <a:cs typeface="DM Sans Medium"/>
              </a:rPr>
              <a:t>based</a:t>
            </a:r>
            <a:r>
              <a:rPr lang="en-US" sz="1100" b="0" spc="-25" dirty="0">
                <a:latin typeface="DM Sans Medium"/>
                <a:cs typeface="DM Sans Medium"/>
              </a:rPr>
              <a:t> </a:t>
            </a:r>
            <a:r>
              <a:rPr lang="en-US" sz="1100" b="0" dirty="0">
                <a:latin typeface="DM Sans Medium"/>
                <a:cs typeface="DM Sans Medium"/>
              </a:rPr>
              <a:t>omics</a:t>
            </a:r>
            <a:r>
              <a:rPr lang="en-US" sz="1100" b="0" spc="-30" dirty="0">
                <a:latin typeface="DM Sans Medium"/>
                <a:cs typeface="DM Sans Medium"/>
              </a:rPr>
              <a:t> </a:t>
            </a:r>
            <a:r>
              <a:rPr lang="en-US" sz="1100" b="0" dirty="0">
                <a:latin typeface="DM Sans Medium"/>
                <a:cs typeface="DM Sans Medium"/>
              </a:rPr>
              <a:t>data</a:t>
            </a:r>
            <a:r>
              <a:rPr lang="en-US" sz="1100" b="0" spc="-25" dirty="0">
                <a:latin typeface="DM Sans Medium"/>
                <a:cs typeface="DM Sans Medium"/>
              </a:rPr>
              <a:t> </a:t>
            </a:r>
            <a:r>
              <a:rPr lang="en-US" sz="1100" b="0" dirty="0">
                <a:latin typeface="DM Sans Medium"/>
                <a:cs typeface="DM Sans Medium"/>
              </a:rPr>
              <a:t>is</a:t>
            </a:r>
            <a:r>
              <a:rPr lang="en-US" sz="1100" b="0" spc="-25" dirty="0">
                <a:latin typeface="DM Sans Medium"/>
                <a:cs typeface="DM Sans Medium"/>
              </a:rPr>
              <a:t> </a:t>
            </a:r>
            <a:r>
              <a:rPr lang="en-US" sz="1100" b="0" dirty="0" err="1">
                <a:latin typeface="DM Sans Medium"/>
                <a:cs typeface="DM Sans Medium"/>
              </a:rPr>
              <a:t>concised</a:t>
            </a:r>
            <a:r>
              <a:rPr lang="en-US" sz="1100" b="0" spc="-30"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spc="-10" dirty="0">
                <a:latin typeface="DM Sans Medium"/>
                <a:cs typeface="DM Sans Medium"/>
              </a:rPr>
              <a:t>better</a:t>
            </a:r>
            <a:r>
              <a:rPr lang="en-US" sz="1100" b="0" spc="-25" dirty="0">
                <a:latin typeface="DM Sans Medium"/>
                <a:cs typeface="DM Sans Medium"/>
              </a:rPr>
              <a:t> </a:t>
            </a:r>
            <a:r>
              <a:rPr lang="en-US" sz="1100" b="0" dirty="0">
                <a:latin typeface="DM Sans Medium"/>
                <a:cs typeface="DM Sans Medium"/>
              </a:rPr>
              <a:t>clinical</a:t>
            </a:r>
            <a:r>
              <a:rPr lang="en-US" sz="1100" b="0" spc="-25" dirty="0">
                <a:latin typeface="DM Sans Medium"/>
                <a:cs typeface="DM Sans Medium"/>
              </a:rPr>
              <a:t> </a:t>
            </a:r>
            <a:r>
              <a:rPr lang="en-US" sz="1100" b="0" dirty="0">
                <a:latin typeface="DM Sans Medium"/>
                <a:cs typeface="DM Sans Medium"/>
              </a:rPr>
              <a:t>guidance.</a:t>
            </a:r>
            <a:r>
              <a:rPr lang="en-US" sz="1100" b="0" spc="235" dirty="0">
                <a:latin typeface="DM Sans Medium"/>
                <a:cs typeface="DM Sans Medium"/>
              </a:rPr>
              <a:t> </a:t>
            </a:r>
            <a:r>
              <a:rPr lang="en-US" sz="1100" b="0" spc="-25" dirty="0">
                <a:latin typeface="DM Sans Medium"/>
                <a:cs typeface="DM Sans Medium"/>
              </a:rPr>
              <a:t>The </a:t>
            </a:r>
            <a:r>
              <a:rPr lang="en-US" sz="1100" b="0" dirty="0">
                <a:latin typeface="DM Sans Medium"/>
                <a:cs typeface="DM Sans Medium"/>
              </a:rPr>
              <a:t>raw</a:t>
            </a:r>
            <a:r>
              <a:rPr lang="en-US" sz="1100" b="0" spc="-30" dirty="0">
                <a:latin typeface="DM Sans Medium"/>
                <a:cs typeface="DM Sans Medium"/>
              </a:rPr>
              <a:t> </a:t>
            </a:r>
            <a:r>
              <a:rPr lang="en-US" sz="1100" b="0" dirty="0">
                <a:latin typeface="DM Sans Medium"/>
                <a:cs typeface="DM Sans Medium"/>
              </a:rPr>
              <a:t>data</a:t>
            </a:r>
            <a:r>
              <a:rPr lang="en-US" sz="1100" b="0" spc="-25" dirty="0">
                <a:latin typeface="DM Sans Medium"/>
                <a:cs typeface="DM Sans Medium"/>
              </a:rPr>
              <a:t> </a:t>
            </a:r>
            <a:r>
              <a:rPr lang="en-US" sz="1100" b="0" dirty="0">
                <a:latin typeface="DM Sans Medium"/>
                <a:cs typeface="DM Sans Medium"/>
              </a:rPr>
              <a:t>with</a:t>
            </a:r>
            <a:r>
              <a:rPr lang="en-US" sz="1100" b="0" spc="-25" dirty="0">
                <a:latin typeface="DM Sans Medium"/>
                <a:cs typeface="DM Sans Medium"/>
              </a:rPr>
              <a:t> </a:t>
            </a:r>
            <a:r>
              <a:rPr lang="en-US" sz="1100" b="0" dirty="0">
                <a:latin typeface="DM Sans Medium"/>
                <a:cs typeface="DM Sans Medium"/>
              </a:rPr>
              <a:t>Q30≥80%</a:t>
            </a:r>
            <a:r>
              <a:rPr lang="en-US" sz="1100" b="0" spc="-25" dirty="0">
                <a:latin typeface="DM Sans Medium"/>
                <a:cs typeface="DM Sans Medium"/>
              </a:rPr>
              <a:t> </a:t>
            </a:r>
            <a:r>
              <a:rPr lang="en-US" sz="1100" b="0" dirty="0">
                <a:latin typeface="DM Sans Medium"/>
                <a:cs typeface="DM Sans Medium"/>
              </a:rPr>
              <a:t>is</a:t>
            </a:r>
            <a:r>
              <a:rPr lang="en-US" sz="1100" b="0" spc="-25" dirty="0">
                <a:latin typeface="DM Sans Medium"/>
                <a:cs typeface="DM Sans Medium"/>
              </a:rPr>
              <a:t> </a:t>
            </a:r>
            <a:r>
              <a:rPr lang="en-US" sz="1100" b="0" spc="-10" dirty="0">
                <a:latin typeface="DM Sans Medium"/>
                <a:cs typeface="DM Sans Medium"/>
              </a:rPr>
              <a:t>considered</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spc="-10" dirty="0">
                <a:latin typeface="DM Sans Medium"/>
                <a:cs typeface="DM Sans Medium"/>
              </a:rPr>
              <a:t>analysis,</a:t>
            </a:r>
            <a:r>
              <a:rPr lang="en-US" sz="1100" b="0" spc="-25" dirty="0">
                <a:latin typeface="DM Sans Medium"/>
                <a:cs typeface="DM Sans Medium"/>
              </a:rPr>
              <a:t> </a:t>
            </a:r>
            <a:r>
              <a:rPr lang="en-US" sz="1100" b="0" dirty="0">
                <a:latin typeface="DM Sans Medium"/>
                <a:cs typeface="DM Sans Medium"/>
              </a:rPr>
              <a:t>checked</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dirty="0">
                <a:latin typeface="DM Sans Medium"/>
                <a:cs typeface="DM Sans Medium"/>
              </a:rPr>
              <a:t>quality</a:t>
            </a:r>
            <a:r>
              <a:rPr lang="en-US" sz="1100" b="0" spc="-25" dirty="0">
                <a:latin typeface="DM Sans Medium"/>
                <a:cs typeface="DM Sans Medium"/>
              </a:rPr>
              <a:t> </a:t>
            </a:r>
            <a:r>
              <a:rPr lang="en-US" sz="1100" b="0" dirty="0">
                <a:latin typeface="DM Sans Medium"/>
                <a:cs typeface="DM Sans Medium"/>
              </a:rPr>
              <a:t>by</a:t>
            </a:r>
            <a:r>
              <a:rPr lang="en-US" sz="1100" b="0" spc="-30" dirty="0">
                <a:latin typeface="DM Sans Medium"/>
                <a:cs typeface="DM Sans Medium"/>
              </a:rPr>
              <a:t> </a:t>
            </a:r>
            <a:r>
              <a:rPr lang="en-US" sz="1100" b="0" spc="-10" dirty="0" err="1">
                <a:latin typeface="DM Sans Medium"/>
                <a:cs typeface="DM Sans Medium"/>
              </a:rPr>
              <a:t>fastQC</a:t>
            </a:r>
            <a:r>
              <a:rPr lang="en-US" sz="1100" b="0" spc="-25" dirty="0">
                <a:latin typeface="DM Sans Medium"/>
                <a:cs typeface="DM Sans Medium"/>
              </a:rPr>
              <a:t> </a:t>
            </a:r>
            <a:r>
              <a:rPr lang="en-US" sz="1100" b="0" dirty="0">
                <a:latin typeface="DM Sans Medium"/>
                <a:cs typeface="DM Sans Medium"/>
              </a:rPr>
              <a:t>and</a:t>
            </a:r>
            <a:r>
              <a:rPr lang="en-US" sz="1100" b="0" spc="-25" dirty="0">
                <a:latin typeface="DM Sans Medium"/>
                <a:cs typeface="DM Sans Medium"/>
              </a:rPr>
              <a:t> </a:t>
            </a:r>
            <a:r>
              <a:rPr lang="en-US" sz="1100" b="0" dirty="0">
                <a:latin typeface="DM Sans Medium"/>
                <a:cs typeface="DM Sans Medium"/>
              </a:rPr>
              <a:t>aligned</a:t>
            </a:r>
            <a:r>
              <a:rPr lang="en-US" sz="1100" b="0" spc="-25" dirty="0">
                <a:latin typeface="DM Sans Medium"/>
                <a:cs typeface="DM Sans Medium"/>
              </a:rPr>
              <a:t> </a:t>
            </a:r>
            <a:r>
              <a:rPr lang="en-US" sz="1100" b="0" dirty="0">
                <a:latin typeface="DM Sans Medium"/>
                <a:cs typeface="DM Sans Medium"/>
              </a:rPr>
              <a:t>to</a:t>
            </a:r>
            <a:r>
              <a:rPr lang="en-US" sz="1100" b="0" spc="-25" dirty="0">
                <a:latin typeface="DM Sans Medium"/>
                <a:cs typeface="DM Sans Medium"/>
              </a:rPr>
              <a:t> the </a:t>
            </a:r>
            <a:r>
              <a:rPr lang="en-US" sz="1100" b="0" dirty="0">
                <a:latin typeface="DM Sans Medium"/>
                <a:cs typeface="DM Sans Medium"/>
              </a:rPr>
              <a:t>human</a:t>
            </a:r>
            <a:r>
              <a:rPr lang="en-US" sz="1100" b="0" spc="-45" dirty="0">
                <a:latin typeface="DM Sans Medium"/>
                <a:cs typeface="DM Sans Medium"/>
              </a:rPr>
              <a:t> </a:t>
            </a:r>
            <a:r>
              <a:rPr lang="en-US" sz="1100" b="0" spc="-10" dirty="0">
                <a:latin typeface="DM Sans Medium"/>
                <a:cs typeface="DM Sans Medium"/>
              </a:rPr>
              <a:t>reference</a:t>
            </a:r>
            <a:r>
              <a:rPr lang="en-US" sz="1100" b="0" spc="-40" dirty="0">
                <a:latin typeface="DM Sans Medium"/>
                <a:cs typeface="DM Sans Medium"/>
              </a:rPr>
              <a:t> </a:t>
            </a:r>
            <a:r>
              <a:rPr lang="en-US" sz="1100" b="0" dirty="0">
                <a:latin typeface="DM Sans Medium"/>
                <a:cs typeface="DM Sans Medium"/>
              </a:rPr>
              <a:t>genome</a:t>
            </a:r>
            <a:r>
              <a:rPr lang="en-US" sz="1100" b="0" spc="-45" dirty="0">
                <a:latin typeface="DM Sans Medium"/>
                <a:cs typeface="DM Sans Medium"/>
              </a:rPr>
              <a:t> </a:t>
            </a:r>
            <a:r>
              <a:rPr lang="en-US" sz="1100" b="0" spc="-10" dirty="0">
                <a:latin typeface="DM Sans Medium"/>
                <a:cs typeface="DM Sans Medium"/>
              </a:rPr>
              <a:t>GRCh38.</a:t>
            </a:r>
            <a:endParaRPr lang="en-US" sz="1100" dirty="0">
              <a:latin typeface="DM Sans Medium"/>
              <a:cs typeface="DM Sans Medium"/>
            </a:endParaRPr>
          </a:p>
          <a:p>
            <a:pPr marL="96520" marR="5080" algn="just">
              <a:lnSpc>
                <a:spcPct val="100000"/>
              </a:lnSpc>
              <a:spcBef>
                <a:spcPts val="595"/>
              </a:spcBef>
            </a:pPr>
            <a:r>
              <a:rPr sz="1100" b="0" spc="-10" dirty="0">
                <a:latin typeface="DM Sans Medium"/>
                <a:cs typeface="DM Sans Medium"/>
              </a:rPr>
              <a:t>Variant</a:t>
            </a:r>
            <a:r>
              <a:rPr sz="1100" b="0" spc="-20" dirty="0">
                <a:latin typeface="DM Sans Medium"/>
                <a:cs typeface="DM Sans Medium"/>
              </a:rPr>
              <a:t> </a:t>
            </a:r>
            <a:r>
              <a:rPr sz="1100" b="0" spc="-10" dirty="0">
                <a:latin typeface="DM Sans Medium"/>
                <a:cs typeface="DM Sans Medium"/>
              </a:rPr>
              <a:t>identiﬁcation</a:t>
            </a:r>
            <a:r>
              <a:rPr sz="1100" b="0" spc="-15" dirty="0">
                <a:latin typeface="DM Sans Medium"/>
                <a:cs typeface="DM Sans Medium"/>
              </a:rPr>
              <a:t> </a:t>
            </a:r>
            <a:r>
              <a:rPr sz="1100" b="0" dirty="0">
                <a:latin typeface="DM Sans Medium"/>
                <a:cs typeface="DM Sans Medium"/>
              </a:rPr>
              <a:t>and</a:t>
            </a:r>
            <a:r>
              <a:rPr sz="1100" b="0" spc="-15" dirty="0">
                <a:latin typeface="DM Sans Medium"/>
                <a:cs typeface="DM Sans Medium"/>
              </a:rPr>
              <a:t> </a:t>
            </a:r>
            <a:r>
              <a:rPr sz="1100" b="0" spc="-10" dirty="0">
                <a:latin typeface="DM Sans Medium"/>
                <a:cs typeface="DM Sans Medium"/>
              </a:rPr>
              <a:t>interpretation</a:t>
            </a:r>
            <a:r>
              <a:rPr sz="1100" b="0" spc="-15" dirty="0">
                <a:latin typeface="DM Sans Medium"/>
                <a:cs typeface="DM Sans Medium"/>
              </a:rPr>
              <a:t> </a:t>
            </a:r>
            <a:r>
              <a:rPr sz="1100" b="0" dirty="0">
                <a:latin typeface="DM Sans Medium"/>
                <a:cs typeface="DM Sans Medium"/>
              </a:rPr>
              <a:t>are</a:t>
            </a:r>
            <a:r>
              <a:rPr sz="1100" b="0" spc="-20" dirty="0">
                <a:latin typeface="DM Sans Medium"/>
                <a:cs typeface="DM Sans Medium"/>
              </a:rPr>
              <a:t> </a:t>
            </a:r>
            <a:r>
              <a:rPr sz="1100" b="0" dirty="0">
                <a:latin typeface="DM Sans Medium"/>
                <a:cs typeface="DM Sans Medium"/>
              </a:rPr>
              <a:t>critical</a:t>
            </a:r>
            <a:r>
              <a:rPr sz="1100" b="0" spc="-15" dirty="0">
                <a:latin typeface="DM Sans Medium"/>
                <a:cs typeface="DM Sans Medium"/>
              </a:rPr>
              <a:t> </a:t>
            </a:r>
            <a:r>
              <a:rPr sz="1100" b="0" spc="-10" dirty="0">
                <a:latin typeface="DM Sans Medium"/>
                <a:cs typeface="DM Sans Medium"/>
              </a:rPr>
              <a:t>steps</a:t>
            </a:r>
            <a:r>
              <a:rPr sz="1100" b="0" spc="-15" dirty="0">
                <a:latin typeface="DM Sans Medium"/>
                <a:cs typeface="DM Sans Medium"/>
              </a:rPr>
              <a:t> </a:t>
            </a:r>
            <a:r>
              <a:rPr sz="1100" b="0" dirty="0">
                <a:latin typeface="DM Sans Medium"/>
                <a:cs typeface="DM Sans Medium"/>
              </a:rPr>
              <a:t>in</a:t>
            </a:r>
            <a:r>
              <a:rPr sz="1100" b="0" spc="-15" dirty="0">
                <a:latin typeface="DM Sans Medium"/>
                <a:cs typeface="DM Sans Medium"/>
              </a:rPr>
              <a:t> </a:t>
            </a:r>
            <a:r>
              <a:rPr sz="1100" b="0" dirty="0">
                <a:latin typeface="DM Sans Medium"/>
                <a:cs typeface="DM Sans Medium"/>
              </a:rPr>
              <a:t>making</a:t>
            </a:r>
            <a:r>
              <a:rPr sz="1100" b="0" spc="-20" dirty="0">
                <a:latin typeface="DM Sans Medium"/>
                <a:cs typeface="DM Sans Medium"/>
              </a:rPr>
              <a:t> </a:t>
            </a:r>
            <a:r>
              <a:rPr sz="1100" b="0" spc="-10" dirty="0">
                <a:latin typeface="DM Sans Medium"/>
                <a:cs typeface="DM Sans Medium"/>
              </a:rPr>
              <a:t>genetic</a:t>
            </a:r>
            <a:r>
              <a:rPr sz="1100" b="0" spc="-15" dirty="0">
                <a:latin typeface="DM Sans Medium"/>
                <a:cs typeface="DM Sans Medium"/>
              </a:rPr>
              <a:t> </a:t>
            </a:r>
            <a:r>
              <a:rPr sz="1100" b="0" dirty="0">
                <a:latin typeface="DM Sans Medium"/>
                <a:cs typeface="DM Sans Medium"/>
              </a:rPr>
              <a:t>diagnosis</a:t>
            </a:r>
            <a:r>
              <a:rPr sz="1100" b="0" spc="-15" dirty="0">
                <a:latin typeface="DM Sans Medium"/>
                <a:cs typeface="DM Sans Medium"/>
              </a:rPr>
              <a:t> </a:t>
            </a:r>
            <a:r>
              <a:rPr sz="1100" b="0" spc="-25" dirty="0">
                <a:latin typeface="DM Sans Medium"/>
                <a:cs typeface="DM Sans Medium"/>
              </a:rPr>
              <a:t>and </a:t>
            </a:r>
            <a:r>
              <a:rPr sz="1100" b="0" dirty="0">
                <a:latin typeface="DM Sans Medium"/>
                <a:cs typeface="DM Sans Medium"/>
              </a:rPr>
              <a:t>personalized</a:t>
            </a:r>
            <a:r>
              <a:rPr sz="1100" b="0" spc="-30" dirty="0">
                <a:latin typeface="DM Sans Medium"/>
                <a:cs typeface="DM Sans Medium"/>
              </a:rPr>
              <a:t> </a:t>
            </a:r>
            <a:r>
              <a:rPr sz="1100" b="0" dirty="0">
                <a:latin typeface="DM Sans Medium"/>
                <a:cs typeface="DM Sans Medium"/>
              </a:rPr>
              <a:t>medicine</a:t>
            </a:r>
            <a:r>
              <a:rPr sz="1100" b="0" spc="-25" dirty="0">
                <a:latin typeface="DM Sans Medium"/>
                <a:cs typeface="DM Sans Medium"/>
              </a:rPr>
              <a:t> </a:t>
            </a:r>
            <a:r>
              <a:rPr sz="1100" b="0" dirty="0">
                <a:latin typeface="DM Sans Medium"/>
                <a:cs typeface="DM Sans Medium"/>
              </a:rPr>
              <a:t>a</a:t>
            </a:r>
            <a:r>
              <a:rPr sz="1100" b="0" spc="-30" dirty="0">
                <a:latin typeface="DM Sans Medium"/>
                <a:cs typeface="DM Sans Medium"/>
              </a:rPr>
              <a:t> </a:t>
            </a:r>
            <a:r>
              <a:rPr sz="1100" b="0" spc="-20" dirty="0">
                <a:latin typeface="DM Sans Medium"/>
                <a:cs typeface="DM Sans Medium"/>
              </a:rPr>
              <a:t>reality.</a:t>
            </a:r>
            <a:r>
              <a:rPr sz="1100" b="0" spc="-25" dirty="0">
                <a:latin typeface="DM Sans Medium"/>
                <a:cs typeface="DM Sans Medium"/>
              </a:rPr>
              <a:t> </a:t>
            </a:r>
            <a:r>
              <a:rPr sz="1100" b="0" spc="-10" dirty="0">
                <a:latin typeface="DM Sans Medium"/>
                <a:cs typeface="DM Sans Medium"/>
              </a:rPr>
              <a:t>GATK</a:t>
            </a:r>
            <a:r>
              <a:rPr sz="1100" b="0" spc="-30" dirty="0">
                <a:latin typeface="DM Sans Medium"/>
                <a:cs typeface="DM Sans Medium"/>
              </a:rPr>
              <a:t> </a:t>
            </a:r>
            <a:r>
              <a:rPr sz="1100" b="0" dirty="0">
                <a:latin typeface="DM Sans Medium"/>
                <a:cs typeface="DM Sans Medium"/>
              </a:rPr>
              <a:t>guidelines</a:t>
            </a:r>
            <a:r>
              <a:rPr sz="1100" b="0" spc="-25" dirty="0">
                <a:latin typeface="DM Sans Medium"/>
                <a:cs typeface="DM Sans Medium"/>
              </a:rPr>
              <a:t> </a:t>
            </a:r>
            <a:r>
              <a:rPr sz="1100" b="0" dirty="0">
                <a:latin typeface="DM Sans Medium"/>
                <a:cs typeface="DM Sans Medium"/>
              </a:rPr>
              <a:t>are</a:t>
            </a:r>
            <a:r>
              <a:rPr sz="1100" b="0" spc="-25" dirty="0">
                <a:latin typeface="DM Sans Medium"/>
                <a:cs typeface="DM Sans Medium"/>
              </a:rPr>
              <a:t> </a:t>
            </a:r>
            <a:r>
              <a:rPr sz="1100" b="0" spc="-10" dirty="0">
                <a:latin typeface="DM Sans Medium"/>
                <a:cs typeface="DM Sans Medium"/>
              </a:rPr>
              <a:t>followed</a:t>
            </a:r>
            <a:r>
              <a:rPr sz="1100" b="0" spc="-30" dirty="0">
                <a:latin typeface="DM Sans Medium"/>
                <a:cs typeface="DM Sans Medium"/>
              </a:rPr>
              <a:t> </a:t>
            </a:r>
            <a:r>
              <a:rPr sz="1100" b="0" dirty="0">
                <a:latin typeface="DM Sans Medium"/>
                <a:cs typeface="DM Sans Medium"/>
              </a:rPr>
              <a:t>for</a:t>
            </a:r>
            <a:r>
              <a:rPr sz="1100" b="0" spc="-25" dirty="0">
                <a:latin typeface="DM Sans Medium"/>
                <a:cs typeface="DM Sans Medium"/>
              </a:rPr>
              <a:t> </a:t>
            </a:r>
            <a:r>
              <a:rPr sz="1100" b="0" dirty="0">
                <a:latin typeface="DM Sans Medium"/>
                <a:cs typeface="DM Sans Medium"/>
              </a:rPr>
              <a:t>variant</a:t>
            </a:r>
            <a:r>
              <a:rPr sz="1100" b="0" spc="-30" dirty="0">
                <a:latin typeface="DM Sans Medium"/>
                <a:cs typeface="DM Sans Medium"/>
              </a:rPr>
              <a:t> </a:t>
            </a:r>
            <a:r>
              <a:rPr sz="1100" b="0" spc="-10" dirty="0">
                <a:latin typeface="DM Sans Medium"/>
                <a:cs typeface="DM Sans Medium"/>
              </a:rPr>
              <a:t>identiﬁcation.</a:t>
            </a:r>
            <a:r>
              <a:rPr sz="1100" b="0" spc="-25" dirty="0">
                <a:latin typeface="DM Sans Medium"/>
                <a:cs typeface="DM Sans Medium"/>
              </a:rPr>
              <a:t> </a:t>
            </a:r>
            <a:r>
              <a:rPr sz="1100" b="0" dirty="0">
                <a:latin typeface="DM Sans Medium"/>
                <a:cs typeface="DM Sans Medium"/>
              </a:rPr>
              <a:t>The</a:t>
            </a:r>
            <a:r>
              <a:rPr sz="1100" b="0" spc="-30" dirty="0">
                <a:latin typeface="DM Sans Medium"/>
                <a:cs typeface="DM Sans Medium"/>
              </a:rPr>
              <a:t> </a:t>
            </a:r>
            <a:r>
              <a:rPr sz="1100" b="0" spc="-10" dirty="0">
                <a:latin typeface="DM Sans Medium"/>
                <a:cs typeface="DM Sans Medium"/>
              </a:rPr>
              <a:t>variants </a:t>
            </a:r>
            <a:r>
              <a:rPr sz="1100" b="0" dirty="0">
                <a:latin typeface="DM Sans Medium"/>
                <a:cs typeface="DM Sans Medium"/>
              </a:rPr>
              <a:t>were</a:t>
            </a:r>
            <a:r>
              <a:rPr sz="1100" b="0" spc="-40" dirty="0">
                <a:latin typeface="DM Sans Medium"/>
                <a:cs typeface="DM Sans Medium"/>
              </a:rPr>
              <a:t> </a:t>
            </a:r>
            <a:r>
              <a:rPr sz="1100" b="0" spc="-10" dirty="0">
                <a:latin typeface="DM Sans Medium"/>
                <a:cs typeface="DM Sans Medium"/>
              </a:rPr>
              <a:t>annotated</a:t>
            </a:r>
            <a:r>
              <a:rPr sz="1100" b="0" spc="-35" dirty="0">
                <a:latin typeface="DM Sans Medium"/>
                <a:cs typeface="DM Sans Medium"/>
              </a:rPr>
              <a:t> </a:t>
            </a:r>
            <a:r>
              <a:rPr sz="1100" b="0" dirty="0">
                <a:latin typeface="DM Sans Medium"/>
                <a:cs typeface="DM Sans Medium"/>
              </a:rPr>
              <a:t>and</a:t>
            </a:r>
            <a:r>
              <a:rPr sz="1100" b="0" spc="-35" dirty="0">
                <a:latin typeface="DM Sans Medium"/>
                <a:cs typeface="DM Sans Medium"/>
              </a:rPr>
              <a:t> </a:t>
            </a:r>
            <a:r>
              <a:rPr sz="1100" b="0" spc="-10" dirty="0">
                <a:latin typeface="DM Sans Medium"/>
                <a:cs typeface="DM Sans Medium"/>
              </a:rPr>
              <a:t>ﬁltered</a:t>
            </a:r>
            <a:r>
              <a:rPr sz="1100" b="0" spc="-35" dirty="0">
                <a:latin typeface="DM Sans Medium"/>
                <a:cs typeface="DM Sans Medium"/>
              </a:rPr>
              <a:t> </a:t>
            </a:r>
            <a:r>
              <a:rPr sz="1100" b="0" dirty="0">
                <a:latin typeface="DM Sans Medium"/>
                <a:cs typeface="DM Sans Medium"/>
              </a:rPr>
              <a:t>using</a:t>
            </a:r>
            <a:r>
              <a:rPr sz="1100" b="0" spc="-35"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spc="-10" dirty="0">
                <a:latin typeface="DM Sans Medium"/>
                <a:cs typeface="DM Sans Medium"/>
              </a:rPr>
              <a:t>in-</a:t>
            </a:r>
            <a:r>
              <a:rPr sz="1100" b="0" dirty="0">
                <a:latin typeface="DM Sans Medium"/>
                <a:cs typeface="DM Sans Medium"/>
              </a:rPr>
              <a:t>house</a:t>
            </a:r>
            <a:r>
              <a:rPr sz="1100" b="0" spc="-40" dirty="0">
                <a:latin typeface="DM Sans Medium"/>
                <a:cs typeface="DM Sans Medium"/>
              </a:rPr>
              <a:t> </a:t>
            </a:r>
            <a:r>
              <a:rPr sz="1100" b="0" dirty="0">
                <a:latin typeface="DM Sans Medium"/>
                <a:cs typeface="DM Sans Medium"/>
              </a:rPr>
              <a:t>and</a:t>
            </a:r>
            <a:r>
              <a:rPr sz="1100" b="0" spc="-35" dirty="0">
                <a:latin typeface="DM Sans Medium"/>
                <a:cs typeface="DM Sans Medium"/>
              </a:rPr>
              <a:t> </a:t>
            </a:r>
            <a:r>
              <a:rPr sz="1100" b="0" dirty="0">
                <a:latin typeface="DM Sans Medium"/>
                <a:cs typeface="DM Sans Medium"/>
              </a:rPr>
              <a:t>commercial</a:t>
            </a:r>
            <a:r>
              <a:rPr sz="1100" b="0" spc="-35" dirty="0">
                <a:latin typeface="DM Sans Medium"/>
                <a:cs typeface="DM Sans Medium"/>
              </a:rPr>
              <a:t> </a:t>
            </a:r>
            <a:r>
              <a:rPr sz="1100" b="0" dirty="0">
                <a:latin typeface="DM Sans Medium"/>
                <a:cs typeface="DM Sans Medium"/>
              </a:rPr>
              <a:t>analysis</a:t>
            </a:r>
            <a:r>
              <a:rPr sz="1100" b="0" spc="-35" dirty="0">
                <a:latin typeface="DM Sans Medium"/>
                <a:cs typeface="DM Sans Medium"/>
              </a:rPr>
              <a:t> </a:t>
            </a:r>
            <a:r>
              <a:rPr sz="1100" b="0" dirty="0">
                <a:latin typeface="DM Sans Medium"/>
                <a:cs typeface="DM Sans Medium"/>
              </a:rPr>
              <a:t>workﬂows.</a:t>
            </a:r>
            <a:r>
              <a:rPr sz="1100" b="0" spc="215" dirty="0">
                <a:latin typeface="DM Sans Medium"/>
                <a:cs typeface="DM Sans Medium"/>
              </a:rPr>
              <a:t> </a:t>
            </a:r>
            <a:r>
              <a:rPr sz="1100" b="0" spc="-10" dirty="0">
                <a:latin typeface="DM Sans Medium"/>
                <a:cs typeface="DM Sans Medium"/>
              </a:rPr>
              <a:t>Interpretation</a:t>
            </a:r>
            <a:r>
              <a:rPr sz="1100" b="0" spc="500"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dirty="0">
                <a:latin typeface="DM Sans Medium"/>
                <a:cs typeface="DM Sans Medium"/>
              </a:rPr>
              <a:t>sequence</a:t>
            </a:r>
            <a:r>
              <a:rPr sz="1100" b="0" spc="-35" dirty="0">
                <a:latin typeface="DM Sans Medium"/>
                <a:cs typeface="DM Sans Medium"/>
              </a:rPr>
              <a:t> </a:t>
            </a:r>
            <a:r>
              <a:rPr sz="1100" b="0" dirty="0">
                <a:latin typeface="DM Sans Medium"/>
                <a:cs typeface="DM Sans Medium"/>
              </a:rPr>
              <a:t>variants</a:t>
            </a:r>
            <a:r>
              <a:rPr sz="1100" b="0" spc="-35" dirty="0">
                <a:latin typeface="DM Sans Medium"/>
                <a:cs typeface="DM Sans Medium"/>
              </a:rPr>
              <a:t> </a:t>
            </a:r>
            <a:r>
              <a:rPr sz="1100" b="0" spc="-10" dirty="0">
                <a:latin typeface="DM Sans Medium"/>
                <a:cs typeface="DM Sans Medium"/>
              </a:rPr>
              <a:t>strictly</a:t>
            </a:r>
            <a:r>
              <a:rPr sz="1100" b="0" spc="-30" dirty="0">
                <a:latin typeface="DM Sans Medium"/>
                <a:cs typeface="DM Sans Medium"/>
              </a:rPr>
              <a:t> </a:t>
            </a:r>
            <a:r>
              <a:rPr sz="1100" b="0" dirty="0">
                <a:latin typeface="DM Sans Medium"/>
                <a:cs typeface="DM Sans Medium"/>
              </a:rPr>
              <a:t>adheres</a:t>
            </a:r>
            <a:r>
              <a:rPr sz="1100" b="0" spc="-35" dirty="0">
                <a:latin typeface="DM Sans Medium"/>
                <a:cs typeface="DM Sans Medium"/>
              </a:rPr>
              <a:t> </a:t>
            </a:r>
            <a:r>
              <a:rPr sz="1100" b="0" dirty="0">
                <a:latin typeface="DM Sans Medium"/>
                <a:cs typeface="DM Sans Medium"/>
              </a:rPr>
              <a:t>to</a:t>
            </a:r>
            <a:r>
              <a:rPr sz="1100" b="0" spc="-35"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spc="-10" dirty="0">
                <a:latin typeface="DM Sans Medium"/>
                <a:cs typeface="DM Sans Medium"/>
              </a:rPr>
              <a:t>latest</a:t>
            </a:r>
            <a:r>
              <a:rPr sz="1100" b="0" spc="-30" dirty="0">
                <a:latin typeface="DM Sans Medium"/>
                <a:cs typeface="DM Sans Medium"/>
              </a:rPr>
              <a:t> </a:t>
            </a:r>
            <a:r>
              <a:rPr sz="1100" b="0" dirty="0">
                <a:latin typeface="DM Sans Medium"/>
                <a:cs typeface="DM Sans Medium"/>
              </a:rPr>
              <a:t>ACMG</a:t>
            </a:r>
            <a:r>
              <a:rPr sz="1100" b="0" spc="-35" dirty="0">
                <a:latin typeface="DM Sans Medium"/>
                <a:cs typeface="DM Sans Medium"/>
              </a:rPr>
              <a:t> </a:t>
            </a:r>
            <a:r>
              <a:rPr sz="1100" b="0" dirty="0">
                <a:latin typeface="DM Sans Medium"/>
                <a:cs typeface="DM Sans Medium"/>
              </a:rPr>
              <a:t>guidelines.</a:t>
            </a:r>
            <a:r>
              <a:rPr sz="1100" b="0" spc="-35" dirty="0">
                <a:latin typeface="DM Sans Medium"/>
                <a:cs typeface="DM Sans Medium"/>
              </a:rPr>
              <a:t> </a:t>
            </a:r>
            <a:r>
              <a:rPr sz="1100" b="0" dirty="0">
                <a:latin typeface="DM Sans Medium"/>
                <a:cs typeface="DM Sans Medium"/>
              </a:rPr>
              <a:t>In</a:t>
            </a:r>
            <a:r>
              <a:rPr sz="1100" b="0" spc="-35" dirty="0">
                <a:latin typeface="DM Sans Medium"/>
                <a:cs typeface="DM Sans Medium"/>
              </a:rPr>
              <a:t> </a:t>
            </a:r>
            <a:r>
              <a:rPr sz="1100" b="0" dirty="0">
                <a:latin typeface="DM Sans Medium"/>
                <a:cs typeface="DM Sans Medium"/>
              </a:rPr>
              <a:t>the</a:t>
            </a:r>
            <a:r>
              <a:rPr sz="1100" b="0" spc="-30" dirty="0">
                <a:latin typeface="DM Sans Medium"/>
                <a:cs typeface="DM Sans Medium"/>
              </a:rPr>
              <a:t> </a:t>
            </a:r>
            <a:r>
              <a:rPr sz="1100" b="0" dirty="0">
                <a:latin typeface="DM Sans Medium"/>
                <a:cs typeface="DM Sans Medium"/>
              </a:rPr>
              <a:t>assessment</a:t>
            </a:r>
            <a:r>
              <a:rPr sz="1100" b="0" spc="-35"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spc="-25" dirty="0">
                <a:latin typeface="DM Sans Medium"/>
                <a:cs typeface="DM Sans Medium"/>
              </a:rPr>
              <a:t>the</a:t>
            </a:r>
            <a:r>
              <a:rPr sz="1100" b="0" spc="500" dirty="0">
                <a:latin typeface="DM Sans Medium"/>
                <a:cs typeface="DM Sans Medium"/>
              </a:rPr>
              <a:t> </a:t>
            </a:r>
            <a:r>
              <a:rPr sz="1100" b="0" dirty="0">
                <a:latin typeface="DM Sans Medium"/>
                <a:cs typeface="DM Sans Medium"/>
              </a:rPr>
              <a:t>variant</a:t>
            </a:r>
            <a:r>
              <a:rPr sz="1100" b="0" spc="-30" dirty="0">
                <a:latin typeface="DM Sans Medium"/>
                <a:cs typeface="DM Sans Medium"/>
              </a:rPr>
              <a:t> </a:t>
            </a:r>
            <a:r>
              <a:rPr sz="1100" b="0" dirty="0">
                <a:latin typeface="DM Sans Medium"/>
                <a:cs typeface="DM Sans Medium"/>
              </a:rPr>
              <a:t>classiﬁcation,</a:t>
            </a:r>
            <a:r>
              <a:rPr sz="1100" b="0" spc="-25" dirty="0">
                <a:latin typeface="DM Sans Medium"/>
                <a:cs typeface="DM Sans Medium"/>
              </a:rPr>
              <a:t> </a:t>
            </a:r>
            <a:r>
              <a:rPr sz="1100" b="0" spc="-10" dirty="0">
                <a:latin typeface="DM Sans Medium"/>
                <a:cs typeface="DM Sans Medium"/>
              </a:rPr>
              <a:t>GenepoweRx</a:t>
            </a:r>
            <a:r>
              <a:rPr sz="1100" b="0" spc="-25" dirty="0">
                <a:latin typeface="DM Sans Medium"/>
                <a:cs typeface="DM Sans Medium"/>
              </a:rPr>
              <a:t> </a:t>
            </a:r>
            <a:r>
              <a:rPr sz="1100" b="0" dirty="0">
                <a:latin typeface="DM Sans Medium"/>
                <a:cs typeface="DM Sans Medium"/>
              </a:rPr>
              <a:t>considers</a:t>
            </a:r>
            <a:r>
              <a:rPr sz="1100" b="0" spc="-30" dirty="0">
                <a:latin typeface="DM Sans Medium"/>
                <a:cs typeface="DM Sans Medium"/>
              </a:rPr>
              <a:t> </a:t>
            </a:r>
            <a:r>
              <a:rPr sz="1100" b="0" spc="-10" dirty="0">
                <a:latin typeface="DM Sans Medium"/>
                <a:cs typeface="DM Sans Medium"/>
              </a:rPr>
              <a:t>information</a:t>
            </a:r>
            <a:r>
              <a:rPr sz="1100" b="0" spc="-25"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dirty="0">
                <a:latin typeface="DM Sans Medium"/>
                <a:cs typeface="DM Sans Medium"/>
              </a:rPr>
              <a:t>evidence</a:t>
            </a:r>
            <a:r>
              <a:rPr sz="1100" b="0" spc="-25" dirty="0">
                <a:latin typeface="DM Sans Medium"/>
                <a:cs typeface="DM Sans Medium"/>
              </a:rPr>
              <a:t> </a:t>
            </a:r>
            <a:r>
              <a:rPr sz="1100" b="0" dirty="0">
                <a:latin typeface="DM Sans Medium"/>
                <a:cs typeface="DM Sans Medium"/>
              </a:rPr>
              <a:t>that</a:t>
            </a:r>
            <a:r>
              <a:rPr sz="1100" b="0" spc="-30" dirty="0">
                <a:latin typeface="DM Sans Medium"/>
                <a:cs typeface="DM Sans Medium"/>
              </a:rPr>
              <a:t> </a:t>
            </a:r>
            <a:r>
              <a:rPr sz="1100" b="0" dirty="0">
                <a:latin typeface="DM Sans Medium"/>
                <a:cs typeface="DM Sans Medium"/>
              </a:rPr>
              <a:t>includes,</a:t>
            </a:r>
            <a:r>
              <a:rPr sz="1100" b="0" spc="-25" dirty="0">
                <a:latin typeface="DM Sans Medium"/>
                <a:cs typeface="DM Sans Medium"/>
              </a:rPr>
              <a:t> </a:t>
            </a:r>
            <a:r>
              <a:rPr sz="1100" b="0" dirty="0">
                <a:latin typeface="DM Sans Medium"/>
                <a:cs typeface="DM Sans Medium"/>
              </a:rPr>
              <a:t>but</a:t>
            </a:r>
            <a:r>
              <a:rPr sz="1100" b="0" spc="-25" dirty="0">
                <a:latin typeface="DM Sans Medium"/>
                <a:cs typeface="DM Sans Medium"/>
              </a:rPr>
              <a:t> </a:t>
            </a:r>
            <a:r>
              <a:rPr sz="1100" b="0" dirty="0">
                <a:latin typeface="DM Sans Medium"/>
                <a:cs typeface="DM Sans Medium"/>
              </a:rPr>
              <a:t>is</a:t>
            </a:r>
            <a:r>
              <a:rPr sz="1100" b="0" spc="-25" dirty="0">
                <a:latin typeface="DM Sans Medium"/>
                <a:cs typeface="DM Sans Medium"/>
              </a:rPr>
              <a:t> not </a:t>
            </a:r>
            <a:r>
              <a:rPr sz="1100" b="0" dirty="0">
                <a:latin typeface="DM Sans Medium"/>
                <a:cs typeface="DM Sans Medium"/>
              </a:rPr>
              <a:t>limited</a:t>
            </a:r>
            <a:r>
              <a:rPr sz="1100" b="0" spc="-25" dirty="0">
                <a:latin typeface="DM Sans Medium"/>
                <a:cs typeface="DM Sans Medium"/>
              </a:rPr>
              <a:t> </a:t>
            </a:r>
            <a:r>
              <a:rPr sz="1100" b="0" dirty="0">
                <a:latin typeface="DM Sans Medium"/>
                <a:cs typeface="DM Sans Medium"/>
              </a:rPr>
              <a:t>to,</a:t>
            </a:r>
            <a:r>
              <a:rPr sz="1100" b="0" spc="-25"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spc="-10" dirty="0">
                <a:latin typeface="DM Sans Medium"/>
                <a:cs typeface="DM Sans Medium"/>
              </a:rPr>
              <a:t>following</a:t>
            </a:r>
            <a:r>
              <a:rPr sz="1100" b="0" spc="-25" dirty="0">
                <a:latin typeface="DM Sans Medium"/>
                <a:cs typeface="DM Sans Medium"/>
              </a:rPr>
              <a:t> </a:t>
            </a:r>
            <a:r>
              <a:rPr sz="1100" b="0" dirty="0">
                <a:latin typeface="DM Sans Medium"/>
                <a:cs typeface="DM Sans Medium"/>
              </a:rPr>
              <a:t>5</a:t>
            </a:r>
            <a:r>
              <a:rPr sz="1100" b="0" spc="-25" dirty="0">
                <a:latin typeface="DM Sans Medium"/>
                <a:cs typeface="DM Sans Medium"/>
              </a:rPr>
              <a:t> </a:t>
            </a:r>
            <a:r>
              <a:rPr sz="1100" b="0" dirty="0">
                <a:latin typeface="DM Sans Medium"/>
                <a:cs typeface="DM Sans Medium"/>
              </a:rPr>
              <a:t>signiﬁcant</a:t>
            </a:r>
            <a:r>
              <a:rPr sz="1100" b="0" spc="-25" dirty="0">
                <a:latin typeface="DM Sans Medium"/>
                <a:cs typeface="DM Sans Medium"/>
              </a:rPr>
              <a:t> </a:t>
            </a:r>
            <a:r>
              <a:rPr sz="1100" b="0" spc="-10" dirty="0">
                <a:latin typeface="DM Sans Medium"/>
                <a:cs typeface="DM Sans Medium"/>
              </a:rPr>
              <a:t>parameters.</a:t>
            </a:r>
            <a:r>
              <a:rPr sz="1100" b="0" spc="-20"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functional</a:t>
            </a:r>
            <a:r>
              <a:rPr sz="1100" b="0" spc="-25" dirty="0">
                <a:latin typeface="DM Sans Medium"/>
                <a:cs typeface="DM Sans Medium"/>
              </a:rPr>
              <a:t> </a:t>
            </a:r>
            <a:r>
              <a:rPr sz="1100" b="0" dirty="0">
                <a:latin typeface="DM Sans Medium"/>
                <a:cs typeface="DM Sans Medium"/>
              </a:rPr>
              <a:t>impact</a:t>
            </a:r>
            <a:r>
              <a:rPr sz="1100" b="0" spc="-25" dirty="0">
                <a:latin typeface="DM Sans Medium"/>
                <a:cs typeface="DM Sans Medium"/>
              </a:rPr>
              <a:t> </a:t>
            </a:r>
            <a:r>
              <a:rPr sz="1100" b="0" dirty="0">
                <a:latin typeface="DM Sans Medium"/>
                <a:cs typeface="DM Sans Medium"/>
              </a:rPr>
              <a:t>of</a:t>
            </a:r>
            <a:r>
              <a:rPr sz="1100" b="0" spc="-25"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gene</a:t>
            </a:r>
            <a:r>
              <a:rPr sz="1100" b="0" spc="-20" dirty="0">
                <a:latin typeface="DM Sans Medium"/>
                <a:cs typeface="DM Sans Medium"/>
              </a:rPr>
              <a:t> </a:t>
            </a:r>
            <a:r>
              <a:rPr sz="1100" b="0" dirty="0">
                <a:latin typeface="DM Sans Medium"/>
                <a:cs typeface="DM Sans Medium"/>
              </a:rPr>
              <a:t>in</a:t>
            </a:r>
            <a:r>
              <a:rPr sz="1100" b="0" spc="-25" dirty="0">
                <a:latin typeface="DM Sans Medium"/>
                <a:cs typeface="DM Sans Medium"/>
              </a:rPr>
              <a:t> </a:t>
            </a:r>
            <a:r>
              <a:rPr sz="1100" b="0" dirty="0">
                <a:latin typeface="DM Sans Medium"/>
                <a:cs typeface="DM Sans Medium"/>
              </a:rPr>
              <a:t>causing</a:t>
            </a:r>
            <a:r>
              <a:rPr sz="1100" b="0" spc="-25" dirty="0">
                <a:latin typeface="DM Sans Medium"/>
                <a:cs typeface="DM Sans Medium"/>
              </a:rPr>
              <a:t> the </a:t>
            </a:r>
            <a:r>
              <a:rPr sz="1100" b="0" dirty="0">
                <a:latin typeface="DM Sans Medium"/>
                <a:cs typeface="DM Sans Medium"/>
              </a:rPr>
              <a:t>disease</a:t>
            </a:r>
            <a:r>
              <a:rPr sz="1100" b="0" spc="-25" dirty="0">
                <a:latin typeface="DM Sans Medium"/>
                <a:cs typeface="DM Sans Medium"/>
              </a:rPr>
              <a:t> </a:t>
            </a:r>
            <a:r>
              <a:rPr sz="1100" b="0" spc="-10" dirty="0">
                <a:latin typeface="DM Sans Medium"/>
                <a:cs typeface="DM Sans Medium"/>
              </a:rPr>
              <a:t>phenotype,</a:t>
            </a:r>
            <a:r>
              <a:rPr sz="1100" b="0" spc="-20" dirty="0">
                <a:latin typeface="DM Sans Medium"/>
                <a:cs typeface="DM Sans Medium"/>
              </a:rPr>
              <a:t> </a:t>
            </a:r>
            <a:r>
              <a:rPr sz="1100" b="0" dirty="0">
                <a:latin typeface="DM Sans Medium"/>
                <a:cs typeface="DM Sans Medium"/>
              </a:rPr>
              <a:t>functional</a:t>
            </a:r>
            <a:r>
              <a:rPr sz="1100" b="0" spc="-20" dirty="0">
                <a:latin typeface="DM Sans Medium"/>
                <a:cs typeface="DM Sans Medium"/>
              </a:rPr>
              <a:t> </a:t>
            </a:r>
            <a:r>
              <a:rPr sz="1100" b="0" dirty="0">
                <a:latin typeface="DM Sans Medium"/>
                <a:cs typeface="DM Sans Medium"/>
              </a:rPr>
              <a:t>impact</a:t>
            </a:r>
            <a:r>
              <a:rPr sz="1100" b="0" spc="-20" dirty="0">
                <a:latin typeface="DM Sans Medium"/>
                <a:cs typeface="DM Sans Medium"/>
              </a:rPr>
              <a:t> </a:t>
            </a:r>
            <a:r>
              <a:rPr sz="1100" b="0" dirty="0">
                <a:latin typeface="DM Sans Medium"/>
                <a:cs typeface="DM Sans Medium"/>
              </a:rPr>
              <a:t>of</a:t>
            </a:r>
            <a:r>
              <a:rPr sz="1100" b="0" spc="-20" dirty="0">
                <a:latin typeface="DM Sans Medium"/>
                <a:cs typeface="DM Sans Medium"/>
              </a:rPr>
              <a:t> </a:t>
            </a:r>
            <a:r>
              <a:rPr sz="1100" b="0" spc="-10" dirty="0">
                <a:latin typeface="DM Sans Medium"/>
                <a:cs typeface="DM Sans Medium"/>
              </a:rPr>
              <a:t>variation</a:t>
            </a:r>
            <a:r>
              <a:rPr sz="1100" b="0" spc="-20" dirty="0">
                <a:latin typeface="DM Sans Medium"/>
                <a:cs typeface="DM Sans Medium"/>
              </a:rPr>
              <a:t> </a:t>
            </a:r>
            <a:r>
              <a:rPr sz="1100" b="0" dirty="0">
                <a:latin typeface="DM Sans Medium"/>
                <a:cs typeface="DM Sans Medium"/>
              </a:rPr>
              <a:t>in</a:t>
            </a:r>
            <a:r>
              <a:rPr sz="1100" b="0" spc="-25" dirty="0">
                <a:latin typeface="DM Sans Medium"/>
                <a:cs typeface="DM Sans Medium"/>
              </a:rPr>
              <a:t> </a:t>
            </a:r>
            <a:r>
              <a:rPr sz="1100" b="0" dirty="0">
                <a:latin typeface="DM Sans Medium"/>
                <a:cs typeface="DM Sans Medium"/>
              </a:rPr>
              <a:t>the</a:t>
            </a:r>
            <a:r>
              <a:rPr sz="1100" b="0" spc="-20" dirty="0">
                <a:latin typeface="DM Sans Medium"/>
                <a:cs typeface="DM Sans Medium"/>
              </a:rPr>
              <a:t> </a:t>
            </a:r>
            <a:r>
              <a:rPr sz="1100" b="0" dirty="0">
                <a:latin typeface="DM Sans Medium"/>
                <a:cs typeface="DM Sans Medium"/>
              </a:rPr>
              <a:t>gene</a:t>
            </a:r>
            <a:r>
              <a:rPr sz="1100" b="0" spc="-20" dirty="0">
                <a:latin typeface="DM Sans Medium"/>
                <a:cs typeface="DM Sans Medium"/>
              </a:rPr>
              <a:t> </a:t>
            </a:r>
            <a:r>
              <a:rPr sz="1100" b="0" spc="-10" dirty="0">
                <a:latin typeface="DM Sans Medium"/>
                <a:cs typeface="DM Sans Medium"/>
              </a:rPr>
              <a:t>product</a:t>
            </a:r>
            <a:r>
              <a:rPr sz="1100" b="0" spc="-20" dirty="0">
                <a:latin typeface="DM Sans Medium"/>
                <a:cs typeface="DM Sans Medium"/>
              </a:rPr>
              <a:t> </a:t>
            </a:r>
            <a:r>
              <a:rPr sz="1100" b="0" dirty="0">
                <a:latin typeface="DM Sans Medium"/>
                <a:cs typeface="DM Sans Medium"/>
              </a:rPr>
              <a:t>based</a:t>
            </a:r>
            <a:r>
              <a:rPr sz="1100" b="0" spc="-20" dirty="0">
                <a:latin typeface="DM Sans Medium"/>
                <a:cs typeface="DM Sans Medium"/>
              </a:rPr>
              <a:t> </a:t>
            </a:r>
            <a:r>
              <a:rPr sz="1100" b="0" dirty="0">
                <a:latin typeface="DM Sans Medium"/>
                <a:cs typeface="DM Sans Medium"/>
              </a:rPr>
              <a:t>on</a:t>
            </a:r>
            <a:r>
              <a:rPr sz="1100" b="0" spc="-20" dirty="0">
                <a:latin typeface="DM Sans Medium"/>
                <a:cs typeface="DM Sans Medium"/>
              </a:rPr>
              <a:t> </a:t>
            </a:r>
            <a:r>
              <a:rPr sz="1100" b="0" dirty="0">
                <a:latin typeface="DM Sans Medium"/>
                <a:cs typeface="DM Sans Medium"/>
              </a:rPr>
              <a:t>in</a:t>
            </a:r>
            <a:r>
              <a:rPr sz="1100" b="0" spc="-25" dirty="0">
                <a:latin typeface="DM Sans Medium"/>
                <a:cs typeface="DM Sans Medium"/>
              </a:rPr>
              <a:t> </a:t>
            </a:r>
            <a:r>
              <a:rPr sz="1100" b="0" dirty="0">
                <a:latin typeface="DM Sans Medium"/>
                <a:cs typeface="DM Sans Medium"/>
              </a:rPr>
              <a:t>silico,</a:t>
            </a:r>
            <a:r>
              <a:rPr sz="1100" b="0" spc="-20" dirty="0">
                <a:latin typeface="DM Sans Medium"/>
                <a:cs typeface="DM Sans Medium"/>
              </a:rPr>
              <a:t> </a:t>
            </a:r>
            <a:r>
              <a:rPr sz="1100" b="0" dirty="0">
                <a:latin typeface="DM Sans Medium"/>
                <a:cs typeface="DM Sans Medium"/>
              </a:rPr>
              <a:t>in</a:t>
            </a:r>
            <a:r>
              <a:rPr sz="1100" b="0" spc="-20" dirty="0">
                <a:latin typeface="DM Sans Medium"/>
                <a:cs typeface="DM Sans Medium"/>
              </a:rPr>
              <a:t> </a:t>
            </a:r>
            <a:r>
              <a:rPr sz="1100" b="0" dirty="0">
                <a:latin typeface="DM Sans Medium"/>
                <a:cs typeface="DM Sans Medium"/>
              </a:rPr>
              <a:t>vitro,</a:t>
            </a:r>
            <a:r>
              <a:rPr sz="1100" b="0" spc="-20" dirty="0">
                <a:latin typeface="DM Sans Medium"/>
                <a:cs typeface="DM Sans Medium"/>
              </a:rPr>
              <a:t> </a:t>
            </a:r>
            <a:r>
              <a:rPr sz="1100" b="0" spc="-25" dirty="0">
                <a:latin typeface="DM Sans Medium"/>
                <a:cs typeface="DM Sans Medium"/>
              </a:rPr>
              <a:t>and </a:t>
            </a:r>
            <a:r>
              <a:rPr sz="1100" b="0" dirty="0">
                <a:latin typeface="DM Sans Medium"/>
                <a:cs typeface="DM Sans Medium"/>
              </a:rPr>
              <a:t>in</a:t>
            </a:r>
            <a:r>
              <a:rPr sz="1100" b="0" spc="-30" dirty="0">
                <a:latin typeface="DM Sans Medium"/>
                <a:cs typeface="DM Sans Medium"/>
              </a:rPr>
              <a:t> </a:t>
            </a:r>
            <a:r>
              <a:rPr sz="1100" b="0" dirty="0">
                <a:latin typeface="DM Sans Medium"/>
                <a:cs typeface="DM Sans Medium"/>
              </a:rPr>
              <a:t>vivo</a:t>
            </a:r>
            <a:r>
              <a:rPr sz="1100" b="0" spc="-30" dirty="0">
                <a:latin typeface="DM Sans Medium"/>
                <a:cs typeface="DM Sans Medium"/>
              </a:rPr>
              <a:t> </a:t>
            </a:r>
            <a:r>
              <a:rPr sz="1100" b="0" dirty="0">
                <a:latin typeface="DM Sans Medium"/>
                <a:cs typeface="DM Sans Medium"/>
              </a:rPr>
              <a:t>studies,</a:t>
            </a:r>
            <a:r>
              <a:rPr sz="1100" b="0" spc="-30" dirty="0">
                <a:latin typeface="DM Sans Medium"/>
                <a:cs typeface="DM Sans Medium"/>
              </a:rPr>
              <a:t> </a:t>
            </a:r>
            <a:r>
              <a:rPr sz="1100" b="0" spc="-10" dirty="0">
                <a:latin typeface="DM Sans Medium"/>
                <a:cs typeface="DM Sans Medium"/>
              </a:rPr>
              <a:t>variant-</a:t>
            </a:r>
            <a:r>
              <a:rPr sz="1100" b="0" dirty="0">
                <a:latin typeface="DM Sans Medium"/>
                <a:cs typeface="DM Sans Medium"/>
              </a:rPr>
              <a:t>disease</a:t>
            </a:r>
            <a:r>
              <a:rPr sz="1100" b="0" spc="-30" dirty="0">
                <a:latin typeface="DM Sans Medium"/>
                <a:cs typeface="DM Sans Medium"/>
              </a:rPr>
              <a:t> </a:t>
            </a:r>
            <a:r>
              <a:rPr sz="1100" b="0" dirty="0">
                <a:latin typeface="DM Sans Medium"/>
                <a:cs typeface="DM Sans Medium"/>
              </a:rPr>
              <a:t>association,</a:t>
            </a:r>
            <a:r>
              <a:rPr sz="1100" b="0" spc="-35" dirty="0">
                <a:latin typeface="DM Sans Medium"/>
                <a:cs typeface="DM Sans Medium"/>
              </a:rPr>
              <a:t> </a:t>
            </a:r>
            <a:r>
              <a:rPr sz="1100" b="0" spc="-10" dirty="0">
                <a:latin typeface="DM Sans Medium"/>
                <a:cs typeface="DM Sans Medium"/>
              </a:rPr>
              <a:t>prevalence</a:t>
            </a:r>
            <a:r>
              <a:rPr sz="1100" b="0" spc="-30" dirty="0">
                <a:latin typeface="DM Sans Medium"/>
                <a:cs typeface="DM Sans Medium"/>
              </a:rPr>
              <a:t> </a:t>
            </a:r>
            <a:r>
              <a:rPr sz="1100" b="0" dirty="0">
                <a:latin typeface="DM Sans Medium"/>
                <a:cs typeface="DM Sans Medium"/>
              </a:rPr>
              <a:t>and</a:t>
            </a:r>
            <a:r>
              <a:rPr sz="1100" b="0" spc="-30" dirty="0">
                <a:latin typeface="DM Sans Medium"/>
                <a:cs typeface="DM Sans Medium"/>
              </a:rPr>
              <a:t> </a:t>
            </a:r>
            <a:r>
              <a:rPr sz="1100" b="0" dirty="0">
                <a:latin typeface="DM Sans Medium"/>
                <a:cs typeface="DM Sans Medium"/>
              </a:rPr>
              <a:t>signiﬁcance.</a:t>
            </a:r>
            <a:r>
              <a:rPr sz="1100" b="0" spc="229" dirty="0">
                <a:latin typeface="DM Sans Medium"/>
                <a:cs typeface="DM Sans Medium"/>
              </a:rPr>
              <a:t> </a:t>
            </a:r>
            <a:r>
              <a:rPr sz="1100" b="0" dirty="0">
                <a:latin typeface="DM Sans Medium"/>
                <a:cs typeface="DM Sans Medium"/>
              </a:rPr>
              <a:t>This</a:t>
            </a:r>
            <a:r>
              <a:rPr sz="1100" b="0" spc="-30" dirty="0">
                <a:latin typeface="DM Sans Medium"/>
                <a:cs typeface="DM Sans Medium"/>
              </a:rPr>
              <a:t> </a:t>
            </a:r>
            <a:r>
              <a:rPr sz="1100" b="0" dirty="0">
                <a:latin typeface="DM Sans Medium"/>
                <a:cs typeface="DM Sans Medium"/>
              </a:rPr>
              <a:t>includes</a:t>
            </a:r>
            <a:r>
              <a:rPr sz="1100" b="0" spc="-30" dirty="0">
                <a:latin typeface="DM Sans Medium"/>
                <a:cs typeface="DM Sans Medium"/>
              </a:rPr>
              <a:t> </a:t>
            </a:r>
            <a:r>
              <a:rPr sz="1100" b="0" spc="-10" dirty="0">
                <a:latin typeface="DM Sans Medium"/>
                <a:cs typeface="DM Sans Medium"/>
              </a:rPr>
              <a:t>comparison </a:t>
            </a:r>
            <a:r>
              <a:rPr sz="1100" b="0" dirty="0">
                <a:latin typeface="DM Sans Medium"/>
                <a:cs typeface="DM Sans Medium"/>
              </a:rPr>
              <a:t>against</a:t>
            </a:r>
            <a:r>
              <a:rPr sz="1100" b="0" spc="-40"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dirty="0">
                <a:latin typeface="DM Sans Medium"/>
                <a:cs typeface="DM Sans Medium"/>
              </a:rPr>
              <a:t>gnomAD</a:t>
            </a:r>
            <a:r>
              <a:rPr sz="1100" b="0" spc="-35" dirty="0">
                <a:latin typeface="DM Sans Medium"/>
                <a:cs typeface="DM Sans Medium"/>
              </a:rPr>
              <a:t> </a:t>
            </a:r>
            <a:r>
              <a:rPr sz="1100" b="0" dirty="0">
                <a:latin typeface="DM Sans Medium"/>
                <a:cs typeface="DM Sans Medium"/>
              </a:rPr>
              <a:t>population</a:t>
            </a:r>
            <a:r>
              <a:rPr sz="1100" b="0" spc="-40" dirty="0">
                <a:latin typeface="DM Sans Medium"/>
                <a:cs typeface="DM Sans Medium"/>
              </a:rPr>
              <a:t> </a:t>
            </a:r>
            <a:r>
              <a:rPr sz="1100" b="0" dirty="0">
                <a:latin typeface="DM Sans Medium"/>
                <a:cs typeface="DM Sans Medium"/>
              </a:rPr>
              <a:t>catalog</a:t>
            </a:r>
            <a:r>
              <a:rPr sz="1100" b="0" spc="-35"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dirty="0">
                <a:latin typeface="DM Sans Medium"/>
                <a:cs typeface="DM Sans Medium"/>
              </a:rPr>
              <a:t>variants</a:t>
            </a:r>
            <a:r>
              <a:rPr sz="1100" b="0" spc="-35" dirty="0">
                <a:latin typeface="DM Sans Medium"/>
                <a:cs typeface="DM Sans Medium"/>
              </a:rPr>
              <a:t> </a:t>
            </a:r>
            <a:r>
              <a:rPr sz="1100" b="0" dirty="0">
                <a:latin typeface="DM Sans Medium"/>
                <a:cs typeface="DM Sans Medium"/>
              </a:rPr>
              <a:t>in</a:t>
            </a:r>
            <a:r>
              <a:rPr sz="1100" b="0" spc="-40" dirty="0">
                <a:latin typeface="DM Sans Medium"/>
                <a:cs typeface="DM Sans Medium"/>
              </a:rPr>
              <a:t> </a:t>
            </a:r>
            <a:r>
              <a:rPr sz="1100" b="0" dirty="0">
                <a:latin typeface="DM Sans Medium"/>
                <a:cs typeface="DM Sans Medium"/>
              </a:rPr>
              <a:t>123,136</a:t>
            </a:r>
            <a:r>
              <a:rPr sz="1100" b="0" spc="-35" dirty="0">
                <a:latin typeface="DM Sans Medium"/>
                <a:cs typeface="DM Sans Medium"/>
              </a:rPr>
              <a:t> </a:t>
            </a:r>
            <a:r>
              <a:rPr sz="1100" b="0" spc="-10" dirty="0">
                <a:latin typeface="DM Sans Medium"/>
                <a:cs typeface="DM Sans Medium"/>
              </a:rPr>
              <a:t>exomes,</a:t>
            </a:r>
            <a:r>
              <a:rPr sz="1100" b="0" spc="-35" dirty="0">
                <a:latin typeface="DM Sans Medium"/>
                <a:cs typeface="DM Sans Medium"/>
              </a:rPr>
              <a:t> </a:t>
            </a:r>
            <a:r>
              <a:rPr sz="1100" b="0" dirty="0">
                <a:latin typeface="DM Sans Medium"/>
                <a:cs typeface="DM Sans Medium"/>
              </a:rPr>
              <a:t>the</a:t>
            </a:r>
            <a:r>
              <a:rPr sz="1100" b="0" spc="-40" dirty="0">
                <a:latin typeface="DM Sans Medium"/>
                <a:cs typeface="DM Sans Medium"/>
              </a:rPr>
              <a:t> </a:t>
            </a:r>
            <a:r>
              <a:rPr sz="1100" b="0" dirty="0">
                <a:latin typeface="DM Sans Medium"/>
                <a:cs typeface="DM Sans Medium"/>
              </a:rPr>
              <a:t>1000</a:t>
            </a:r>
            <a:r>
              <a:rPr sz="1100" b="0" spc="-35" dirty="0">
                <a:latin typeface="DM Sans Medium"/>
                <a:cs typeface="DM Sans Medium"/>
              </a:rPr>
              <a:t> </a:t>
            </a:r>
            <a:r>
              <a:rPr sz="1100" b="0" dirty="0">
                <a:latin typeface="DM Sans Medium"/>
                <a:cs typeface="DM Sans Medium"/>
              </a:rPr>
              <a:t>Genomes</a:t>
            </a:r>
            <a:r>
              <a:rPr sz="1100" b="0" spc="-35" dirty="0">
                <a:latin typeface="DM Sans Medium"/>
                <a:cs typeface="DM Sans Medium"/>
              </a:rPr>
              <a:t> </a:t>
            </a:r>
            <a:r>
              <a:rPr sz="1100" b="0" spc="-10" dirty="0">
                <a:latin typeface="DM Sans Medium"/>
                <a:cs typeface="DM Sans Medium"/>
              </a:rPr>
              <a:t>Project Consortium’s</a:t>
            </a:r>
            <a:r>
              <a:rPr sz="1100" b="0" spc="-25" dirty="0">
                <a:latin typeface="DM Sans Medium"/>
                <a:cs typeface="DM Sans Medium"/>
              </a:rPr>
              <a:t> </a:t>
            </a:r>
            <a:r>
              <a:rPr sz="1100" b="0" spc="-10" dirty="0">
                <a:latin typeface="DM Sans Medium"/>
                <a:cs typeface="DM Sans Medium"/>
              </a:rPr>
              <a:t>publication</a:t>
            </a:r>
            <a:r>
              <a:rPr sz="1100" b="0" spc="-25" dirty="0">
                <a:latin typeface="DM Sans Medium"/>
                <a:cs typeface="DM Sans Medium"/>
              </a:rPr>
              <a:t> </a:t>
            </a:r>
            <a:r>
              <a:rPr sz="1100" b="0" dirty="0">
                <a:latin typeface="DM Sans Medium"/>
                <a:cs typeface="DM Sans Medium"/>
              </a:rPr>
              <a:t>of</a:t>
            </a:r>
            <a:r>
              <a:rPr sz="1100" b="0" spc="-25" dirty="0">
                <a:latin typeface="DM Sans Medium"/>
                <a:cs typeface="DM Sans Medium"/>
              </a:rPr>
              <a:t> </a:t>
            </a:r>
            <a:r>
              <a:rPr sz="1100" b="0" dirty="0">
                <a:latin typeface="DM Sans Medium"/>
                <a:cs typeface="DM Sans Medium"/>
              </a:rPr>
              <a:t>2,500</a:t>
            </a:r>
            <a:r>
              <a:rPr sz="1100" b="0" spc="-20" dirty="0">
                <a:latin typeface="DM Sans Medium"/>
                <a:cs typeface="DM Sans Medium"/>
              </a:rPr>
              <a:t> </a:t>
            </a:r>
            <a:r>
              <a:rPr sz="1100" b="0" dirty="0">
                <a:latin typeface="DM Sans Medium"/>
                <a:cs typeface="DM Sans Medium"/>
              </a:rPr>
              <a:t>genomes,</a:t>
            </a:r>
            <a:r>
              <a:rPr sz="1100" b="0" spc="-25"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NCBI</a:t>
            </a:r>
            <a:r>
              <a:rPr sz="1100" b="0" spc="-20" dirty="0">
                <a:latin typeface="DM Sans Medium"/>
                <a:cs typeface="DM Sans Medium"/>
              </a:rPr>
              <a:t> </a:t>
            </a:r>
            <a:r>
              <a:rPr sz="1100" b="0" spc="-10" dirty="0">
                <a:latin typeface="DM Sans Medium"/>
                <a:cs typeface="DM Sans Medium"/>
              </a:rPr>
              <a:t>ClinVar</a:t>
            </a:r>
            <a:r>
              <a:rPr sz="1100" b="0" spc="-25" dirty="0">
                <a:latin typeface="DM Sans Medium"/>
                <a:cs typeface="DM Sans Medium"/>
              </a:rPr>
              <a:t> </a:t>
            </a:r>
            <a:r>
              <a:rPr sz="1100" b="0" dirty="0">
                <a:latin typeface="DM Sans Medium"/>
                <a:cs typeface="DM Sans Medium"/>
              </a:rPr>
              <a:t>database</a:t>
            </a:r>
            <a:r>
              <a:rPr sz="1100" b="0" spc="-25" dirty="0">
                <a:latin typeface="DM Sans Medium"/>
                <a:cs typeface="DM Sans Medium"/>
              </a:rPr>
              <a:t> </a:t>
            </a:r>
            <a:r>
              <a:rPr sz="1100" b="0" dirty="0">
                <a:latin typeface="DM Sans Medium"/>
                <a:cs typeface="DM Sans Medium"/>
              </a:rPr>
              <a:t>of</a:t>
            </a:r>
            <a:r>
              <a:rPr sz="1100" b="0" spc="-20" dirty="0">
                <a:latin typeface="DM Sans Medium"/>
                <a:cs typeface="DM Sans Medium"/>
              </a:rPr>
              <a:t> </a:t>
            </a:r>
            <a:r>
              <a:rPr sz="1100" b="0" dirty="0">
                <a:latin typeface="DM Sans Medium"/>
                <a:cs typeface="DM Sans Medium"/>
              </a:rPr>
              <a:t>clinical</a:t>
            </a:r>
            <a:r>
              <a:rPr sz="1100" b="0" spc="-25" dirty="0">
                <a:latin typeface="DM Sans Medium"/>
                <a:cs typeface="DM Sans Medium"/>
              </a:rPr>
              <a:t> </a:t>
            </a:r>
            <a:r>
              <a:rPr sz="1100" b="0" dirty="0">
                <a:latin typeface="DM Sans Medium"/>
                <a:cs typeface="DM Sans Medium"/>
              </a:rPr>
              <a:t>assertions</a:t>
            </a:r>
            <a:r>
              <a:rPr sz="1100" b="0" spc="-25" dirty="0">
                <a:latin typeface="DM Sans Medium"/>
                <a:cs typeface="DM Sans Medium"/>
              </a:rPr>
              <a:t> on </a:t>
            </a:r>
            <a:r>
              <a:rPr sz="1100" b="0" spc="-10" dirty="0">
                <a:latin typeface="DM Sans Medium"/>
                <a:cs typeface="DM Sans Medium"/>
              </a:rPr>
              <a:t>variant’s</a:t>
            </a:r>
            <a:r>
              <a:rPr sz="1100" b="0" spc="-15" dirty="0">
                <a:latin typeface="DM Sans Medium"/>
                <a:cs typeface="DM Sans Medium"/>
              </a:rPr>
              <a:t> </a:t>
            </a:r>
            <a:r>
              <a:rPr sz="1100" b="0" spc="-10" dirty="0">
                <a:latin typeface="DM Sans Medium"/>
                <a:cs typeface="DM Sans Medium"/>
              </a:rPr>
              <a:t>pathogenicity</a:t>
            </a:r>
            <a:r>
              <a:rPr sz="1100" b="0" spc="-15" dirty="0">
                <a:latin typeface="DM Sans Medium"/>
                <a:cs typeface="DM Sans Medium"/>
              </a:rPr>
              <a:t> </a:t>
            </a:r>
            <a:r>
              <a:rPr sz="1100" b="0" dirty="0">
                <a:latin typeface="DM Sans Medium"/>
                <a:cs typeface="DM Sans Medium"/>
              </a:rPr>
              <a:t>and</a:t>
            </a:r>
            <a:r>
              <a:rPr sz="1100" b="0" spc="-15" dirty="0">
                <a:latin typeface="DM Sans Medium"/>
                <a:cs typeface="DM Sans Medium"/>
              </a:rPr>
              <a:t> </a:t>
            </a:r>
            <a:r>
              <a:rPr sz="1100" b="0" dirty="0">
                <a:latin typeface="DM Sans Medium"/>
                <a:cs typeface="DM Sans Medium"/>
              </a:rPr>
              <a:t>multiple</a:t>
            </a:r>
            <a:r>
              <a:rPr sz="1100" b="0" spc="-10" dirty="0">
                <a:latin typeface="DM Sans Medium"/>
                <a:cs typeface="DM Sans Medium"/>
              </a:rPr>
              <a:t> </a:t>
            </a:r>
            <a:r>
              <a:rPr sz="1100" b="0" dirty="0">
                <a:latin typeface="DM Sans Medium"/>
                <a:cs typeface="DM Sans Medium"/>
              </a:rPr>
              <a:t>lines</a:t>
            </a:r>
            <a:r>
              <a:rPr sz="1100" b="0" spc="-15" dirty="0">
                <a:latin typeface="DM Sans Medium"/>
                <a:cs typeface="DM Sans Medium"/>
              </a:rPr>
              <a:t> </a:t>
            </a:r>
            <a:r>
              <a:rPr sz="1100" b="0" dirty="0">
                <a:latin typeface="DM Sans Medium"/>
                <a:cs typeface="DM Sans Medium"/>
              </a:rPr>
              <a:t>of</a:t>
            </a:r>
            <a:r>
              <a:rPr sz="1100" b="0" spc="-15" dirty="0">
                <a:latin typeface="DM Sans Medium"/>
                <a:cs typeface="DM Sans Medium"/>
              </a:rPr>
              <a:t> </a:t>
            </a:r>
            <a:r>
              <a:rPr sz="1100" b="0" spc="-10" dirty="0">
                <a:latin typeface="DM Sans Medium"/>
                <a:cs typeface="DM Sans Medium"/>
              </a:rPr>
              <a:t>computational </a:t>
            </a:r>
            <a:r>
              <a:rPr sz="1100" b="0" dirty="0">
                <a:latin typeface="DM Sans Medium"/>
                <a:cs typeface="DM Sans Medium"/>
              </a:rPr>
              <a:t>evidence</a:t>
            </a:r>
            <a:r>
              <a:rPr sz="1100" b="0" spc="-15" dirty="0">
                <a:latin typeface="DM Sans Medium"/>
                <a:cs typeface="DM Sans Medium"/>
              </a:rPr>
              <a:t> </a:t>
            </a:r>
            <a:r>
              <a:rPr sz="1100" b="0" dirty="0">
                <a:latin typeface="DM Sans Medium"/>
                <a:cs typeface="DM Sans Medium"/>
              </a:rPr>
              <a:t>on</a:t>
            </a:r>
            <a:r>
              <a:rPr sz="1100" b="0" spc="-15" dirty="0">
                <a:latin typeface="DM Sans Medium"/>
                <a:cs typeface="DM Sans Medium"/>
              </a:rPr>
              <a:t> </a:t>
            </a:r>
            <a:r>
              <a:rPr sz="1100" b="0" spc="-10" dirty="0">
                <a:latin typeface="DM Sans Medium"/>
                <a:cs typeface="DM Sans Medium"/>
              </a:rPr>
              <a:t>conservation </a:t>
            </a:r>
            <a:r>
              <a:rPr sz="1100" b="0" dirty="0">
                <a:latin typeface="DM Sans Medium"/>
                <a:cs typeface="DM Sans Medium"/>
              </a:rPr>
              <a:t>and</a:t>
            </a:r>
            <a:r>
              <a:rPr sz="1100" b="0" spc="-15" dirty="0">
                <a:latin typeface="DM Sans Medium"/>
                <a:cs typeface="DM Sans Medium"/>
              </a:rPr>
              <a:t> </a:t>
            </a:r>
            <a:r>
              <a:rPr sz="1100" b="0" spc="-10" dirty="0">
                <a:latin typeface="DM Sans Medium"/>
                <a:cs typeface="DM Sans Medium"/>
              </a:rPr>
              <a:t>functional </a:t>
            </a:r>
            <a:r>
              <a:rPr sz="1100" b="0" dirty="0">
                <a:latin typeface="DM Sans Medium"/>
                <a:cs typeface="DM Sans Medium"/>
              </a:rPr>
              <a:t>impact.</a:t>
            </a:r>
            <a:r>
              <a:rPr sz="1100" b="0" spc="-35"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dirty="0">
                <a:latin typeface="DM Sans Medium"/>
                <a:cs typeface="DM Sans Medium"/>
              </a:rPr>
              <a:t>test</a:t>
            </a:r>
            <a:r>
              <a:rPr sz="1100" b="0" spc="-35" dirty="0">
                <a:latin typeface="DM Sans Medium"/>
                <a:cs typeface="DM Sans Medium"/>
              </a:rPr>
              <a:t> </a:t>
            </a:r>
            <a:r>
              <a:rPr sz="1100" b="0" dirty="0">
                <a:latin typeface="DM Sans Medium"/>
                <a:cs typeface="DM Sans Medium"/>
              </a:rPr>
              <a:t>results</a:t>
            </a:r>
            <a:r>
              <a:rPr sz="1100" b="0" spc="-35" dirty="0">
                <a:latin typeface="DM Sans Medium"/>
                <a:cs typeface="DM Sans Medium"/>
              </a:rPr>
              <a:t> </a:t>
            </a:r>
            <a:r>
              <a:rPr sz="1100" b="0" dirty="0">
                <a:latin typeface="DM Sans Medium"/>
                <a:cs typeface="DM Sans Medium"/>
              </a:rPr>
              <a:t>are</a:t>
            </a:r>
            <a:r>
              <a:rPr sz="1100" b="0" spc="-35" dirty="0">
                <a:latin typeface="DM Sans Medium"/>
                <a:cs typeface="DM Sans Medium"/>
              </a:rPr>
              <a:t> </a:t>
            </a:r>
            <a:r>
              <a:rPr sz="1100" b="0" dirty="0">
                <a:latin typeface="DM Sans Medium"/>
                <a:cs typeface="DM Sans Medium"/>
              </a:rPr>
              <a:t>then</a:t>
            </a:r>
            <a:r>
              <a:rPr sz="1100" b="0" spc="-35" dirty="0">
                <a:latin typeface="DM Sans Medium"/>
                <a:cs typeface="DM Sans Medium"/>
              </a:rPr>
              <a:t> </a:t>
            </a:r>
            <a:r>
              <a:rPr sz="1100" b="0" dirty="0">
                <a:latin typeface="DM Sans Medium"/>
                <a:cs typeface="DM Sans Medium"/>
              </a:rPr>
              <a:t>carefully</a:t>
            </a:r>
            <a:r>
              <a:rPr sz="1100" b="0" spc="-35" dirty="0">
                <a:latin typeface="DM Sans Medium"/>
                <a:cs typeface="DM Sans Medium"/>
              </a:rPr>
              <a:t> </a:t>
            </a:r>
            <a:r>
              <a:rPr sz="1100" b="0" spc="-10" dirty="0">
                <a:latin typeface="DM Sans Medium"/>
                <a:cs typeface="DM Sans Medium"/>
              </a:rPr>
              <a:t>reviewed</a:t>
            </a:r>
            <a:r>
              <a:rPr sz="1100" b="0" spc="-35" dirty="0">
                <a:latin typeface="DM Sans Medium"/>
                <a:cs typeface="DM Sans Medium"/>
              </a:rPr>
              <a:t> </a:t>
            </a:r>
            <a:r>
              <a:rPr sz="1100" b="0" dirty="0">
                <a:latin typeface="DM Sans Medium"/>
                <a:cs typeface="DM Sans Medium"/>
              </a:rPr>
              <a:t>and</a:t>
            </a:r>
            <a:r>
              <a:rPr sz="1100" b="0" spc="-35" dirty="0">
                <a:latin typeface="DM Sans Medium"/>
                <a:cs typeface="DM Sans Medium"/>
              </a:rPr>
              <a:t> </a:t>
            </a:r>
            <a:r>
              <a:rPr sz="1100" b="0" dirty="0">
                <a:latin typeface="DM Sans Medium"/>
                <a:cs typeface="DM Sans Medium"/>
              </a:rPr>
              <a:t>manually</a:t>
            </a:r>
            <a:r>
              <a:rPr sz="1100" b="0" spc="-35" dirty="0">
                <a:latin typeface="DM Sans Medium"/>
                <a:cs typeface="DM Sans Medium"/>
              </a:rPr>
              <a:t> </a:t>
            </a:r>
            <a:r>
              <a:rPr sz="1100" b="0" spc="-10" dirty="0">
                <a:latin typeface="DM Sans Medium"/>
                <a:cs typeface="DM Sans Medium"/>
              </a:rPr>
              <a:t>curated</a:t>
            </a:r>
            <a:r>
              <a:rPr sz="1100" b="0" spc="-35" dirty="0">
                <a:latin typeface="DM Sans Medium"/>
                <a:cs typeface="DM Sans Medium"/>
              </a:rPr>
              <a:t> </a:t>
            </a:r>
            <a:r>
              <a:rPr sz="1100" b="0" dirty="0">
                <a:latin typeface="DM Sans Medium"/>
                <a:cs typeface="DM Sans Medium"/>
              </a:rPr>
              <a:t>by</a:t>
            </a:r>
            <a:r>
              <a:rPr sz="1100" b="0" spc="-35" dirty="0">
                <a:latin typeface="DM Sans Medium"/>
                <a:cs typeface="DM Sans Medium"/>
              </a:rPr>
              <a:t> </a:t>
            </a:r>
            <a:r>
              <a:rPr sz="1100" b="0" dirty="0">
                <a:latin typeface="DM Sans Medium"/>
                <a:cs typeface="DM Sans Medium"/>
              </a:rPr>
              <a:t>our</a:t>
            </a:r>
            <a:r>
              <a:rPr sz="1100" b="0" spc="-35" dirty="0">
                <a:latin typeface="DM Sans Medium"/>
                <a:cs typeface="DM Sans Medium"/>
              </a:rPr>
              <a:t> </a:t>
            </a:r>
            <a:r>
              <a:rPr sz="1100" b="0" dirty="0">
                <a:latin typeface="DM Sans Medium"/>
                <a:cs typeface="DM Sans Medium"/>
              </a:rPr>
              <a:t>team</a:t>
            </a:r>
            <a:r>
              <a:rPr sz="1100" b="0" spc="-35"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spc="-10" dirty="0">
                <a:latin typeface="DM Sans Medium"/>
                <a:cs typeface="DM Sans Medium"/>
              </a:rPr>
              <a:t>highly </a:t>
            </a:r>
            <a:r>
              <a:rPr sz="1100" b="0" dirty="0">
                <a:latin typeface="DM Sans Medium"/>
                <a:cs typeface="DM Sans Medium"/>
              </a:rPr>
              <a:t>trained</a:t>
            </a:r>
            <a:r>
              <a:rPr sz="1100" b="0" spc="-30"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spc="-10" dirty="0">
                <a:latin typeface="DM Sans Medium"/>
                <a:cs typeface="DM Sans Medium"/>
              </a:rPr>
              <a:t>experienced</a:t>
            </a:r>
            <a:r>
              <a:rPr sz="1100" b="0" spc="-25" dirty="0">
                <a:latin typeface="DM Sans Medium"/>
                <a:cs typeface="DM Sans Medium"/>
              </a:rPr>
              <a:t> </a:t>
            </a:r>
            <a:r>
              <a:rPr sz="1100" b="0" dirty="0">
                <a:latin typeface="DM Sans Medium"/>
                <a:cs typeface="DM Sans Medium"/>
              </a:rPr>
              <a:t>genome</a:t>
            </a:r>
            <a:r>
              <a:rPr sz="1100" b="0" spc="-25" dirty="0">
                <a:latin typeface="DM Sans Medium"/>
                <a:cs typeface="DM Sans Medium"/>
              </a:rPr>
              <a:t> </a:t>
            </a:r>
            <a:r>
              <a:rPr sz="1100" b="0" spc="-10" dirty="0">
                <a:latin typeface="DM Sans Medium"/>
                <a:cs typeface="DM Sans Medium"/>
              </a:rPr>
              <a:t>analysts.</a:t>
            </a:r>
            <a:endParaRPr sz="1100" dirty="0">
              <a:latin typeface="DM Sans Medium"/>
              <a:cs typeface="DM Sans Medium"/>
            </a:endParaRPr>
          </a:p>
          <a:p>
            <a:pPr marL="96520" algn="just">
              <a:lnSpc>
                <a:spcPct val="100000"/>
              </a:lnSpc>
              <a:spcBef>
                <a:spcPts val="800"/>
              </a:spcBef>
            </a:pPr>
            <a:r>
              <a:rPr sz="1100" b="1" spc="-10" dirty="0">
                <a:latin typeface="DM Sans SemiBold"/>
                <a:cs typeface="DM Sans SemiBold"/>
              </a:rPr>
              <a:t>Variant</a:t>
            </a:r>
            <a:r>
              <a:rPr sz="1100" b="1" spc="-20" dirty="0">
                <a:latin typeface="DM Sans SemiBold"/>
                <a:cs typeface="DM Sans SemiBold"/>
              </a:rPr>
              <a:t> </a:t>
            </a:r>
            <a:r>
              <a:rPr sz="1100" b="1" dirty="0">
                <a:latin typeface="DM Sans SemiBold"/>
                <a:cs typeface="DM Sans SemiBold"/>
              </a:rPr>
              <a:t>Assessment</a:t>
            </a:r>
            <a:r>
              <a:rPr sz="1100" b="1" spc="-15" dirty="0">
                <a:latin typeface="DM Sans SemiBold"/>
                <a:cs typeface="DM Sans SemiBold"/>
              </a:rPr>
              <a:t> </a:t>
            </a:r>
            <a:r>
              <a:rPr sz="1100" b="1" spc="-10" dirty="0">
                <a:latin typeface="DM Sans SemiBold"/>
                <a:cs typeface="DM Sans SemiBold"/>
              </a:rPr>
              <a:t>Process</a:t>
            </a:r>
            <a:endParaRPr sz="1100" dirty="0">
              <a:latin typeface="DM Sans SemiBold"/>
              <a:cs typeface="DM Sans SemiBold"/>
            </a:endParaRPr>
          </a:p>
          <a:p>
            <a:pPr marL="96520" marR="49530" algn="just">
              <a:lnSpc>
                <a:spcPct val="100000"/>
              </a:lnSpc>
            </a:pPr>
            <a:r>
              <a:rPr sz="1100" b="0" dirty="0">
                <a:latin typeface="DM Sans Medium"/>
                <a:cs typeface="DM Sans Medium"/>
              </a:rPr>
              <a:t>The</a:t>
            </a:r>
            <a:r>
              <a:rPr sz="1100" b="0" spc="-30" dirty="0">
                <a:latin typeface="DM Sans Medium"/>
                <a:cs typeface="DM Sans Medium"/>
              </a:rPr>
              <a:t> </a:t>
            </a:r>
            <a:r>
              <a:rPr sz="1100" b="0" spc="-10" dirty="0">
                <a:latin typeface="DM Sans Medium"/>
                <a:cs typeface="DM Sans Medium"/>
              </a:rPr>
              <a:t>following</a:t>
            </a:r>
            <a:r>
              <a:rPr sz="1100" b="0" spc="-25" dirty="0">
                <a:latin typeface="DM Sans Medium"/>
                <a:cs typeface="DM Sans Medium"/>
              </a:rPr>
              <a:t> </a:t>
            </a:r>
            <a:r>
              <a:rPr sz="1100" b="0" dirty="0">
                <a:latin typeface="DM Sans Medium"/>
                <a:cs typeface="DM Sans Medium"/>
              </a:rPr>
              <a:t>databases</a:t>
            </a:r>
            <a:r>
              <a:rPr sz="1100" b="0" spc="-30"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dirty="0">
                <a:latin typeface="DM Sans Medium"/>
                <a:cs typeface="DM Sans Medium"/>
              </a:rPr>
              <a:t>algorithms</a:t>
            </a:r>
            <a:r>
              <a:rPr sz="1100" b="0" spc="-30" dirty="0">
                <a:latin typeface="DM Sans Medium"/>
                <a:cs typeface="DM Sans Medium"/>
              </a:rPr>
              <a:t> </a:t>
            </a:r>
            <a:r>
              <a:rPr sz="1100" b="0" dirty="0">
                <a:latin typeface="DM Sans Medium"/>
                <a:cs typeface="DM Sans Medium"/>
              </a:rPr>
              <a:t>are</a:t>
            </a:r>
            <a:r>
              <a:rPr sz="1100" b="0" spc="-25" dirty="0">
                <a:latin typeface="DM Sans Medium"/>
                <a:cs typeface="DM Sans Medium"/>
              </a:rPr>
              <a:t> </a:t>
            </a:r>
            <a:r>
              <a:rPr sz="1100" b="0" dirty="0">
                <a:latin typeface="DM Sans Medium"/>
                <a:cs typeface="DM Sans Medium"/>
              </a:rPr>
              <a:t>used</a:t>
            </a:r>
            <a:r>
              <a:rPr sz="1100" b="0" spc="-30" dirty="0">
                <a:latin typeface="DM Sans Medium"/>
                <a:cs typeface="DM Sans Medium"/>
              </a:rPr>
              <a:t> </a:t>
            </a:r>
            <a:r>
              <a:rPr sz="1100" b="0" dirty="0">
                <a:latin typeface="DM Sans Medium"/>
                <a:cs typeface="DM Sans Medium"/>
              </a:rPr>
              <a:t>to</a:t>
            </a:r>
            <a:r>
              <a:rPr sz="1100" b="0" spc="-25" dirty="0">
                <a:latin typeface="DM Sans Medium"/>
                <a:cs typeface="DM Sans Medium"/>
              </a:rPr>
              <a:t> </a:t>
            </a:r>
            <a:r>
              <a:rPr sz="1100" b="0" spc="-10" dirty="0">
                <a:latin typeface="DM Sans Medium"/>
                <a:cs typeface="DM Sans Medium"/>
              </a:rPr>
              <a:t>annotate</a:t>
            </a:r>
            <a:r>
              <a:rPr sz="1100" b="0" spc="-30"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spc="-10" dirty="0">
                <a:latin typeface="DM Sans Medium"/>
                <a:cs typeface="DM Sans Medium"/>
              </a:rPr>
              <a:t>evaluate</a:t>
            </a:r>
            <a:r>
              <a:rPr sz="1100" b="0" spc="-30"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impact</a:t>
            </a:r>
            <a:r>
              <a:rPr sz="1100" b="0" spc="-25" dirty="0">
                <a:latin typeface="DM Sans Medium"/>
                <a:cs typeface="DM Sans Medium"/>
              </a:rPr>
              <a:t> </a:t>
            </a:r>
            <a:r>
              <a:rPr sz="1100" b="0" dirty="0">
                <a:latin typeface="DM Sans Medium"/>
                <a:cs typeface="DM Sans Medium"/>
              </a:rPr>
              <a:t>of</a:t>
            </a:r>
            <a:r>
              <a:rPr sz="1100" b="0" spc="-30"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spc="-10" dirty="0">
                <a:latin typeface="DM Sans Medium"/>
                <a:cs typeface="DM Sans Medium"/>
              </a:rPr>
              <a:t>variant </a:t>
            </a:r>
            <a:r>
              <a:rPr sz="1100" b="0" dirty="0">
                <a:latin typeface="DM Sans Medium"/>
                <a:cs typeface="DM Sans Medium"/>
              </a:rPr>
              <a:t>in</a:t>
            </a:r>
            <a:r>
              <a:rPr sz="1100" b="0" spc="-20" dirty="0">
                <a:latin typeface="DM Sans Medium"/>
                <a:cs typeface="DM Sans Medium"/>
              </a:rPr>
              <a:t> </a:t>
            </a:r>
            <a:r>
              <a:rPr sz="1100" b="0" dirty="0">
                <a:latin typeface="DM Sans Medium"/>
                <a:cs typeface="DM Sans Medium"/>
              </a:rPr>
              <a:t>the</a:t>
            </a:r>
            <a:r>
              <a:rPr sz="1100" b="0" spc="-20" dirty="0">
                <a:latin typeface="DM Sans Medium"/>
                <a:cs typeface="DM Sans Medium"/>
              </a:rPr>
              <a:t> </a:t>
            </a:r>
            <a:r>
              <a:rPr sz="1100" b="0" spc="-10" dirty="0">
                <a:latin typeface="DM Sans Medium"/>
                <a:cs typeface="DM Sans Medium"/>
              </a:rPr>
              <a:t>context</a:t>
            </a:r>
            <a:r>
              <a:rPr sz="1100" b="0" spc="-20" dirty="0">
                <a:latin typeface="DM Sans Medium"/>
                <a:cs typeface="DM Sans Medium"/>
              </a:rPr>
              <a:t> </a:t>
            </a:r>
            <a:r>
              <a:rPr sz="1100" b="0" dirty="0">
                <a:latin typeface="DM Sans Medium"/>
                <a:cs typeface="DM Sans Medium"/>
              </a:rPr>
              <a:t>of</a:t>
            </a:r>
            <a:r>
              <a:rPr sz="1100" b="0" spc="-15" dirty="0">
                <a:latin typeface="DM Sans Medium"/>
                <a:cs typeface="DM Sans Medium"/>
              </a:rPr>
              <a:t> </a:t>
            </a:r>
            <a:r>
              <a:rPr sz="1100" b="0" dirty="0">
                <a:latin typeface="DM Sans Medium"/>
                <a:cs typeface="DM Sans Medium"/>
              </a:rPr>
              <a:t>human</a:t>
            </a:r>
            <a:r>
              <a:rPr sz="1100" b="0" spc="-20" dirty="0">
                <a:latin typeface="DM Sans Medium"/>
                <a:cs typeface="DM Sans Medium"/>
              </a:rPr>
              <a:t> </a:t>
            </a:r>
            <a:r>
              <a:rPr sz="1100" b="0" dirty="0">
                <a:latin typeface="DM Sans Medium"/>
                <a:cs typeface="DM Sans Medium"/>
              </a:rPr>
              <a:t>disease:</a:t>
            </a:r>
            <a:r>
              <a:rPr sz="1100" b="0" spc="-20" dirty="0">
                <a:latin typeface="DM Sans Medium"/>
                <a:cs typeface="DM Sans Medium"/>
              </a:rPr>
              <a:t> </a:t>
            </a:r>
            <a:r>
              <a:rPr sz="1100" b="0" dirty="0">
                <a:latin typeface="DM Sans Medium"/>
                <a:cs typeface="DM Sans Medium"/>
              </a:rPr>
              <a:t>1000</a:t>
            </a:r>
            <a:r>
              <a:rPr sz="1100" b="0" spc="-15" dirty="0">
                <a:latin typeface="DM Sans Medium"/>
                <a:cs typeface="DM Sans Medium"/>
              </a:rPr>
              <a:t> </a:t>
            </a:r>
            <a:r>
              <a:rPr sz="1100" b="0" dirty="0">
                <a:latin typeface="DM Sans Medium"/>
                <a:cs typeface="DM Sans Medium"/>
              </a:rPr>
              <a:t>genomes,</a:t>
            </a:r>
            <a:r>
              <a:rPr sz="1100" b="0" spc="-20" dirty="0">
                <a:latin typeface="DM Sans Medium"/>
                <a:cs typeface="DM Sans Medium"/>
              </a:rPr>
              <a:t> </a:t>
            </a:r>
            <a:r>
              <a:rPr sz="1100" b="0" spc="-10" dirty="0">
                <a:latin typeface="DM Sans Medium"/>
                <a:cs typeface="DM Sans Medium"/>
              </a:rPr>
              <a:t>gnomAD,</a:t>
            </a:r>
            <a:r>
              <a:rPr sz="1100" b="0" spc="-20" dirty="0">
                <a:latin typeface="DM Sans Medium"/>
                <a:cs typeface="DM Sans Medium"/>
              </a:rPr>
              <a:t> ClinVar,</a:t>
            </a:r>
            <a:r>
              <a:rPr sz="1100" b="0" spc="-15" dirty="0">
                <a:latin typeface="DM Sans Medium"/>
                <a:cs typeface="DM Sans Medium"/>
              </a:rPr>
              <a:t> </a:t>
            </a:r>
            <a:r>
              <a:rPr sz="1100" b="0" dirty="0">
                <a:latin typeface="DM Sans Medium"/>
                <a:cs typeface="DM Sans Medium"/>
              </a:rPr>
              <a:t>OMIM,</a:t>
            </a:r>
            <a:r>
              <a:rPr sz="1100" b="0" spc="-20" dirty="0">
                <a:latin typeface="DM Sans Medium"/>
                <a:cs typeface="DM Sans Medium"/>
              </a:rPr>
              <a:t> dbSNP, </a:t>
            </a:r>
            <a:r>
              <a:rPr sz="1100" b="0" dirty="0">
                <a:latin typeface="DM Sans Medium"/>
                <a:cs typeface="DM Sans Medium"/>
              </a:rPr>
              <a:t>NCIB</a:t>
            </a:r>
            <a:r>
              <a:rPr sz="1100" b="0" spc="-15" dirty="0">
                <a:latin typeface="DM Sans Medium"/>
                <a:cs typeface="DM Sans Medium"/>
              </a:rPr>
              <a:t> </a:t>
            </a:r>
            <a:r>
              <a:rPr sz="1100" b="0" spc="-10" dirty="0">
                <a:latin typeface="DM Sans Medium"/>
                <a:cs typeface="DM Sans Medium"/>
              </a:rPr>
              <a:t>RefSeq </a:t>
            </a:r>
            <a:r>
              <a:rPr sz="1100" b="0" dirty="0">
                <a:latin typeface="DM Sans Medium"/>
                <a:cs typeface="DM Sans Medium"/>
              </a:rPr>
              <a:t>Genes,</a:t>
            </a:r>
            <a:r>
              <a:rPr sz="1100" b="0" spc="-10" dirty="0">
                <a:latin typeface="DM Sans Medium"/>
                <a:cs typeface="DM Sans Medium"/>
              </a:rPr>
              <a:t> ExAC</a:t>
            </a:r>
            <a:r>
              <a:rPr sz="1100" b="0" spc="-5" dirty="0">
                <a:latin typeface="DM Sans Medium"/>
                <a:cs typeface="DM Sans Medium"/>
              </a:rPr>
              <a:t> </a:t>
            </a:r>
            <a:r>
              <a:rPr sz="1100" b="0" dirty="0">
                <a:latin typeface="DM Sans Medium"/>
                <a:cs typeface="DM Sans Medium"/>
              </a:rPr>
              <a:t>Gene</a:t>
            </a:r>
            <a:r>
              <a:rPr sz="1100" b="0" spc="-5" dirty="0">
                <a:latin typeface="DM Sans Medium"/>
                <a:cs typeface="DM Sans Medium"/>
              </a:rPr>
              <a:t> </a:t>
            </a:r>
            <a:r>
              <a:rPr sz="1100" b="0" spc="-10" dirty="0">
                <a:latin typeface="DM Sans Medium"/>
                <a:cs typeface="DM Sans Medium"/>
              </a:rPr>
              <a:t>Constraints,</a:t>
            </a:r>
            <a:r>
              <a:rPr sz="1100" b="0" spc="-5" dirty="0">
                <a:latin typeface="DM Sans Medium"/>
                <a:cs typeface="DM Sans Medium"/>
              </a:rPr>
              <a:t> </a:t>
            </a:r>
            <a:r>
              <a:rPr sz="1100" b="0" spc="-25" dirty="0">
                <a:latin typeface="DM Sans Medium"/>
                <a:cs typeface="DM Sans Medium"/>
              </a:rPr>
              <a:t>VS-</a:t>
            </a:r>
            <a:r>
              <a:rPr sz="1100" b="0" spc="-20" dirty="0">
                <a:latin typeface="DM Sans Medium"/>
                <a:cs typeface="DM Sans Medium"/>
              </a:rPr>
              <a:t>SIFT,</a:t>
            </a:r>
            <a:r>
              <a:rPr sz="1100" b="0" spc="-10" dirty="0">
                <a:latin typeface="DM Sans Medium"/>
                <a:cs typeface="DM Sans Medium"/>
              </a:rPr>
              <a:t> </a:t>
            </a:r>
            <a:r>
              <a:rPr sz="1100" b="0" spc="-25" dirty="0">
                <a:latin typeface="DM Sans Medium"/>
                <a:cs typeface="DM Sans Medium"/>
              </a:rPr>
              <a:t>VS-</a:t>
            </a:r>
            <a:r>
              <a:rPr sz="1100" b="0" spc="-10" dirty="0">
                <a:latin typeface="DM Sans Medium"/>
                <a:cs typeface="DM Sans Medium"/>
              </a:rPr>
              <a:t>PolyPhen2,</a:t>
            </a:r>
            <a:r>
              <a:rPr sz="1100" b="0" spc="-5" dirty="0">
                <a:latin typeface="DM Sans Medium"/>
                <a:cs typeface="DM Sans Medium"/>
              </a:rPr>
              <a:t> </a:t>
            </a:r>
            <a:r>
              <a:rPr sz="1100" b="0" spc="-20" dirty="0">
                <a:latin typeface="DM Sans Medium"/>
                <a:cs typeface="DM Sans Medium"/>
              </a:rPr>
              <a:t>PhyloP,</a:t>
            </a:r>
            <a:r>
              <a:rPr sz="1100" b="0" spc="-5" dirty="0">
                <a:latin typeface="DM Sans Medium"/>
                <a:cs typeface="DM Sans Medium"/>
              </a:rPr>
              <a:t> </a:t>
            </a:r>
            <a:r>
              <a:rPr sz="1100" b="0" dirty="0">
                <a:latin typeface="DM Sans Medium"/>
                <a:cs typeface="DM Sans Medium"/>
              </a:rPr>
              <a:t>GERP++,</a:t>
            </a:r>
            <a:r>
              <a:rPr sz="1100" b="0" spc="-5" dirty="0">
                <a:latin typeface="DM Sans Medium"/>
                <a:cs typeface="DM Sans Medium"/>
              </a:rPr>
              <a:t> </a:t>
            </a:r>
            <a:r>
              <a:rPr sz="1100" b="0" spc="-10" dirty="0">
                <a:latin typeface="DM Sans Medium"/>
                <a:cs typeface="DM Sans Medium"/>
              </a:rPr>
              <a:t>GeneSplicer,</a:t>
            </a:r>
            <a:r>
              <a:rPr sz="1100" b="0" spc="-5" dirty="0">
                <a:latin typeface="DM Sans Medium"/>
                <a:cs typeface="DM Sans Medium"/>
              </a:rPr>
              <a:t> </a:t>
            </a:r>
            <a:r>
              <a:rPr sz="1100" b="0" spc="-10" dirty="0">
                <a:latin typeface="DM Sans Medium"/>
                <a:cs typeface="DM Sans Medium"/>
              </a:rPr>
              <a:t>MaxEntScan, </a:t>
            </a:r>
            <a:r>
              <a:rPr sz="1100" b="0" dirty="0">
                <a:latin typeface="DM Sans Medium"/>
                <a:cs typeface="DM Sans Medium"/>
              </a:rPr>
              <a:t>NNSplice,</a:t>
            </a:r>
            <a:r>
              <a:rPr sz="1100" b="0" spc="-35" dirty="0">
                <a:latin typeface="DM Sans Medium"/>
                <a:cs typeface="DM Sans Medium"/>
              </a:rPr>
              <a:t> </a:t>
            </a:r>
            <a:r>
              <a:rPr sz="1100" b="0" dirty="0">
                <a:latin typeface="DM Sans Medium"/>
                <a:cs typeface="DM Sans Medium"/>
              </a:rPr>
              <a:t>PWM</a:t>
            </a:r>
            <a:r>
              <a:rPr sz="1100" b="0" spc="-30" dirty="0">
                <a:latin typeface="DM Sans Medium"/>
                <a:cs typeface="DM Sans Medium"/>
              </a:rPr>
              <a:t> </a:t>
            </a:r>
            <a:r>
              <a:rPr sz="1100" b="0" dirty="0">
                <a:latin typeface="DM Sans Medium"/>
                <a:cs typeface="DM Sans Medium"/>
              </a:rPr>
              <a:t>Splice</a:t>
            </a:r>
            <a:r>
              <a:rPr sz="1100" b="0" spc="-30" dirty="0">
                <a:latin typeface="DM Sans Medium"/>
                <a:cs typeface="DM Sans Medium"/>
              </a:rPr>
              <a:t> </a:t>
            </a:r>
            <a:r>
              <a:rPr sz="1100" b="0" spc="-10" dirty="0">
                <a:latin typeface="DM Sans Medium"/>
                <a:cs typeface="DM Sans Medium"/>
              </a:rPr>
              <a:t>Predictor.</a:t>
            </a:r>
            <a:r>
              <a:rPr sz="1100" b="0" spc="-30" dirty="0">
                <a:latin typeface="DM Sans Medium"/>
                <a:cs typeface="DM Sans Medium"/>
              </a:rPr>
              <a:t> </a:t>
            </a:r>
            <a:r>
              <a:rPr sz="1100" b="0" spc="-10" dirty="0">
                <a:latin typeface="DM Sans Medium"/>
                <a:cs typeface="DM Sans Medium"/>
              </a:rPr>
              <a:t>Analysis</a:t>
            </a:r>
            <a:r>
              <a:rPr sz="1100" b="0" spc="-30" dirty="0">
                <a:latin typeface="DM Sans Medium"/>
                <a:cs typeface="DM Sans Medium"/>
              </a:rPr>
              <a:t> </a:t>
            </a:r>
            <a:r>
              <a:rPr sz="1100" b="0" dirty="0">
                <a:latin typeface="DM Sans Medium"/>
                <a:cs typeface="DM Sans Medium"/>
              </a:rPr>
              <a:t>was</a:t>
            </a:r>
            <a:r>
              <a:rPr sz="1100" b="0" spc="-35" dirty="0">
                <a:latin typeface="DM Sans Medium"/>
                <a:cs typeface="DM Sans Medium"/>
              </a:rPr>
              <a:t> </a:t>
            </a:r>
            <a:r>
              <a:rPr sz="1100" b="0" spc="-10" dirty="0">
                <a:latin typeface="DM Sans Medium"/>
                <a:cs typeface="DM Sans Medium"/>
              </a:rPr>
              <a:t>reported</a:t>
            </a:r>
            <a:r>
              <a:rPr sz="1100" b="0" spc="-30" dirty="0">
                <a:latin typeface="DM Sans Medium"/>
                <a:cs typeface="DM Sans Medium"/>
              </a:rPr>
              <a:t> </a:t>
            </a:r>
            <a:r>
              <a:rPr sz="1100" b="0" dirty="0">
                <a:latin typeface="DM Sans Medium"/>
                <a:cs typeface="DM Sans Medium"/>
              </a:rPr>
              <a:t>using</a:t>
            </a:r>
            <a:r>
              <a:rPr sz="1100" b="0" spc="-30" dirty="0">
                <a:latin typeface="DM Sans Medium"/>
                <a:cs typeface="DM Sans Medium"/>
              </a:rPr>
              <a:t> </a:t>
            </a:r>
            <a:r>
              <a:rPr sz="1100" b="0" dirty="0">
                <a:latin typeface="DM Sans Medium"/>
                <a:cs typeface="DM Sans Medium"/>
              </a:rPr>
              <a:t>HGVS</a:t>
            </a:r>
            <a:r>
              <a:rPr sz="1100" b="0" spc="-30" dirty="0">
                <a:latin typeface="DM Sans Medium"/>
                <a:cs typeface="DM Sans Medium"/>
              </a:rPr>
              <a:t> </a:t>
            </a:r>
            <a:r>
              <a:rPr sz="1100" b="0" spc="-10" dirty="0">
                <a:latin typeface="DM Sans Medium"/>
                <a:cs typeface="DM Sans Medium"/>
              </a:rPr>
              <a:t>nomenclature </a:t>
            </a:r>
            <a:r>
              <a:rPr sz="1100" b="0" spc="-10" dirty="0">
                <a:latin typeface="DM Sans Medium"/>
                <a:cs typeface="DM Sans Medium"/>
                <a:hlinkClick r:id="rId2"/>
              </a:rPr>
              <a:t>(www.hgvs.org/mutnomen)</a:t>
            </a:r>
            <a:r>
              <a:rPr sz="1100" b="0" spc="-15" dirty="0">
                <a:latin typeface="DM Sans Medium"/>
                <a:cs typeface="DM Sans Medium"/>
              </a:rPr>
              <a:t> </a:t>
            </a:r>
            <a:r>
              <a:rPr sz="1100" b="0" dirty="0">
                <a:latin typeface="DM Sans Medium"/>
                <a:cs typeface="DM Sans Medium"/>
              </a:rPr>
              <a:t>as</a:t>
            </a:r>
            <a:r>
              <a:rPr sz="1100" b="0" spc="-15" dirty="0">
                <a:latin typeface="DM Sans Medium"/>
                <a:cs typeface="DM Sans Medium"/>
              </a:rPr>
              <a:t> </a:t>
            </a:r>
            <a:r>
              <a:rPr sz="1100" b="0" spc="-10" dirty="0">
                <a:latin typeface="DM Sans Medium"/>
                <a:cs typeface="DM Sans Medium"/>
              </a:rPr>
              <a:t>implemented</a:t>
            </a:r>
            <a:r>
              <a:rPr sz="1100" b="0" spc="-15" dirty="0">
                <a:latin typeface="DM Sans Medium"/>
                <a:cs typeface="DM Sans Medium"/>
              </a:rPr>
              <a:t> </a:t>
            </a:r>
            <a:r>
              <a:rPr sz="1100" b="0" dirty="0">
                <a:latin typeface="DM Sans Medium"/>
                <a:cs typeface="DM Sans Medium"/>
              </a:rPr>
              <a:t>by</a:t>
            </a:r>
            <a:r>
              <a:rPr sz="1100" b="0" spc="-15" dirty="0">
                <a:latin typeface="DM Sans Medium"/>
                <a:cs typeface="DM Sans Medium"/>
              </a:rPr>
              <a:t> </a:t>
            </a:r>
            <a:r>
              <a:rPr sz="1100" b="0" dirty="0">
                <a:latin typeface="DM Sans Medium"/>
                <a:cs typeface="DM Sans Medium"/>
              </a:rPr>
              <a:t>the</a:t>
            </a:r>
            <a:r>
              <a:rPr sz="1100" b="0" spc="-15" dirty="0">
                <a:latin typeface="DM Sans Medium"/>
                <a:cs typeface="DM Sans Medium"/>
              </a:rPr>
              <a:t> </a:t>
            </a:r>
            <a:r>
              <a:rPr sz="1100" b="0" spc="-10" dirty="0">
                <a:latin typeface="DM Sans Medium"/>
                <a:cs typeface="DM Sans Medium"/>
              </a:rPr>
              <a:t>VarSeq</a:t>
            </a:r>
            <a:r>
              <a:rPr sz="1100" b="0" spc="-15" dirty="0">
                <a:latin typeface="DM Sans Medium"/>
                <a:cs typeface="DM Sans Medium"/>
              </a:rPr>
              <a:t> </a:t>
            </a:r>
            <a:r>
              <a:rPr sz="1100" b="0" spc="-10" dirty="0">
                <a:latin typeface="DM Sans Medium"/>
                <a:cs typeface="DM Sans Medium"/>
              </a:rPr>
              <a:t>transcript</a:t>
            </a:r>
            <a:r>
              <a:rPr sz="1100" b="0" spc="-15" dirty="0">
                <a:latin typeface="DM Sans Medium"/>
                <a:cs typeface="DM Sans Medium"/>
              </a:rPr>
              <a:t> </a:t>
            </a:r>
            <a:r>
              <a:rPr sz="1100" b="0" spc="-10" dirty="0">
                <a:latin typeface="DM Sans Medium"/>
                <a:cs typeface="DM Sans Medium"/>
              </a:rPr>
              <a:t>annotation</a:t>
            </a:r>
            <a:r>
              <a:rPr sz="1100" b="0" spc="-15" dirty="0">
                <a:latin typeface="DM Sans Medium"/>
                <a:cs typeface="DM Sans Medium"/>
              </a:rPr>
              <a:t> </a:t>
            </a:r>
            <a:r>
              <a:rPr sz="1100" b="0" dirty="0">
                <a:latin typeface="DM Sans Medium"/>
                <a:cs typeface="DM Sans Medium"/>
              </a:rPr>
              <a:t>algorithm.</a:t>
            </a:r>
            <a:r>
              <a:rPr sz="1100" b="0" spc="-15" dirty="0">
                <a:latin typeface="DM Sans Medium"/>
                <a:cs typeface="DM Sans Medium"/>
              </a:rPr>
              <a:t> </a:t>
            </a:r>
            <a:r>
              <a:rPr sz="1100" b="0" spc="-25" dirty="0">
                <a:latin typeface="DM Sans Medium"/>
                <a:cs typeface="DM Sans Medium"/>
              </a:rPr>
              <a:t>The </a:t>
            </a:r>
            <a:r>
              <a:rPr sz="1100" b="0" spc="-10" dirty="0">
                <a:latin typeface="DM Sans Medium"/>
                <a:cs typeface="DM Sans Medium"/>
              </a:rPr>
              <a:t>reported</a:t>
            </a:r>
            <a:r>
              <a:rPr sz="1100" b="0" spc="-25" dirty="0">
                <a:latin typeface="DM Sans Medium"/>
                <a:cs typeface="DM Sans Medium"/>
              </a:rPr>
              <a:t> </a:t>
            </a:r>
            <a:r>
              <a:rPr sz="1100" b="0" spc="-10" dirty="0">
                <a:latin typeface="DM Sans Medium"/>
                <a:cs typeface="DM Sans Medium"/>
              </a:rPr>
              <a:t>transcript</a:t>
            </a:r>
            <a:r>
              <a:rPr sz="1100" b="0" spc="-20" dirty="0">
                <a:latin typeface="DM Sans Medium"/>
                <a:cs typeface="DM Sans Medium"/>
              </a:rPr>
              <a:t> </a:t>
            </a:r>
            <a:r>
              <a:rPr sz="1100" b="0" spc="-10" dirty="0">
                <a:latin typeface="DM Sans Medium"/>
                <a:cs typeface="DM Sans Medium"/>
              </a:rPr>
              <a:t>matches</a:t>
            </a:r>
            <a:r>
              <a:rPr sz="1100" b="0" spc="-20" dirty="0">
                <a:latin typeface="DM Sans Medium"/>
                <a:cs typeface="DM Sans Medium"/>
              </a:rPr>
              <a:t> </a:t>
            </a:r>
            <a:r>
              <a:rPr sz="1100" b="0" dirty="0">
                <a:latin typeface="DM Sans Medium"/>
                <a:cs typeface="DM Sans Medium"/>
              </a:rPr>
              <a:t>that</a:t>
            </a:r>
            <a:r>
              <a:rPr sz="1100" b="0" spc="-20" dirty="0">
                <a:latin typeface="DM Sans Medium"/>
                <a:cs typeface="DM Sans Medium"/>
              </a:rPr>
              <a:t> </a:t>
            </a:r>
            <a:r>
              <a:rPr sz="1100" b="0" dirty="0">
                <a:latin typeface="DM Sans Medium"/>
                <a:cs typeface="DM Sans Medium"/>
              </a:rPr>
              <a:t>used</a:t>
            </a:r>
            <a:r>
              <a:rPr sz="1100" b="0" spc="-20" dirty="0">
                <a:latin typeface="DM Sans Medium"/>
                <a:cs typeface="DM Sans Medium"/>
              </a:rPr>
              <a:t> </a:t>
            </a:r>
            <a:r>
              <a:rPr sz="1100" b="0" dirty="0">
                <a:latin typeface="DM Sans Medium"/>
                <a:cs typeface="DM Sans Medium"/>
              </a:rPr>
              <a:t>most</a:t>
            </a:r>
            <a:r>
              <a:rPr sz="1100" b="0" spc="-20" dirty="0">
                <a:latin typeface="DM Sans Medium"/>
                <a:cs typeface="DM Sans Medium"/>
              </a:rPr>
              <a:t> </a:t>
            </a:r>
            <a:r>
              <a:rPr sz="1100" b="0" spc="-10" dirty="0">
                <a:latin typeface="DM Sans Medium"/>
                <a:cs typeface="DM Sans Medium"/>
              </a:rPr>
              <a:t>frequently</a:t>
            </a:r>
            <a:r>
              <a:rPr sz="1100" b="0" spc="-20" dirty="0">
                <a:latin typeface="DM Sans Medium"/>
                <a:cs typeface="DM Sans Medium"/>
              </a:rPr>
              <a:t> </a:t>
            </a:r>
            <a:r>
              <a:rPr sz="1100" b="0" dirty="0">
                <a:latin typeface="DM Sans Medium"/>
                <a:cs typeface="DM Sans Medium"/>
              </a:rPr>
              <a:t>by</a:t>
            </a:r>
            <a:r>
              <a:rPr sz="1100" b="0" spc="-25" dirty="0">
                <a:latin typeface="DM Sans Medium"/>
                <a:cs typeface="DM Sans Medium"/>
              </a:rPr>
              <a:t> </a:t>
            </a:r>
            <a:r>
              <a:rPr sz="1100" b="0" dirty="0">
                <a:latin typeface="DM Sans Medium"/>
                <a:cs typeface="DM Sans Medium"/>
              </a:rPr>
              <a:t>the</a:t>
            </a:r>
            <a:r>
              <a:rPr sz="1100" b="0" spc="-20" dirty="0">
                <a:latin typeface="DM Sans Medium"/>
                <a:cs typeface="DM Sans Medium"/>
              </a:rPr>
              <a:t> </a:t>
            </a:r>
            <a:r>
              <a:rPr sz="1100" b="0" dirty="0">
                <a:latin typeface="DM Sans Medium"/>
                <a:cs typeface="DM Sans Medium"/>
              </a:rPr>
              <a:t>clinical</a:t>
            </a:r>
            <a:r>
              <a:rPr sz="1100" b="0" spc="-20" dirty="0">
                <a:latin typeface="DM Sans Medium"/>
                <a:cs typeface="DM Sans Medium"/>
              </a:rPr>
              <a:t> </a:t>
            </a:r>
            <a:r>
              <a:rPr sz="1100" b="0" dirty="0">
                <a:latin typeface="DM Sans Medium"/>
                <a:cs typeface="DM Sans Medium"/>
              </a:rPr>
              <a:t>labs</a:t>
            </a:r>
            <a:r>
              <a:rPr sz="1100" b="0" spc="-20" dirty="0">
                <a:latin typeface="DM Sans Medium"/>
                <a:cs typeface="DM Sans Medium"/>
              </a:rPr>
              <a:t> </a:t>
            </a:r>
            <a:r>
              <a:rPr sz="1100" b="0" dirty="0">
                <a:latin typeface="DM Sans Medium"/>
                <a:cs typeface="DM Sans Medium"/>
              </a:rPr>
              <a:t>submitting</a:t>
            </a:r>
            <a:r>
              <a:rPr sz="1100" b="0" spc="-20" dirty="0">
                <a:latin typeface="DM Sans Medium"/>
                <a:cs typeface="DM Sans Medium"/>
              </a:rPr>
              <a:t> </a:t>
            </a:r>
            <a:r>
              <a:rPr sz="1100" b="0" dirty="0">
                <a:latin typeface="DM Sans Medium"/>
                <a:cs typeface="DM Sans Medium"/>
              </a:rPr>
              <a:t>to</a:t>
            </a:r>
            <a:r>
              <a:rPr sz="1100" b="0" spc="-20" dirty="0">
                <a:latin typeface="DM Sans Medium"/>
                <a:cs typeface="DM Sans Medium"/>
              </a:rPr>
              <a:t> </a:t>
            </a:r>
            <a:r>
              <a:rPr sz="1100" b="0" spc="-10" dirty="0">
                <a:latin typeface="DM Sans Medium"/>
                <a:cs typeface="DM Sans Medium"/>
              </a:rPr>
              <a:t>ClinVar.</a:t>
            </a:r>
            <a:endParaRPr sz="1100" dirty="0">
              <a:latin typeface="DM Sans Medium"/>
              <a:cs typeface="DM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2314" y="2052108"/>
            <a:ext cx="6617970" cy="4725035"/>
          </a:xfrm>
          <a:prstGeom prst="rect">
            <a:avLst/>
          </a:prstGeom>
        </p:spPr>
        <p:txBody>
          <a:bodyPr vert="horz" wrap="square" lIns="0" tIns="55879" rIns="0" bIns="0" rtlCol="0">
            <a:spAutoFit/>
          </a:bodyPr>
          <a:lstStyle/>
          <a:p>
            <a:pPr marL="240665" indent="-227965">
              <a:lnSpc>
                <a:spcPct val="100000"/>
              </a:lnSpc>
              <a:spcBef>
                <a:spcPts val="439"/>
              </a:spcBef>
              <a:buAutoNum type="arabicPeriod"/>
              <a:tabLst>
                <a:tab pos="240665" algn="l"/>
              </a:tabLst>
            </a:pPr>
            <a:r>
              <a:rPr sz="800" b="0" dirty="0">
                <a:latin typeface="DM Sans Medium"/>
                <a:cs typeface="DM Sans Medium"/>
              </a:rPr>
              <a:t>Genetic</a:t>
            </a:r>
            <a:r>
              <a:rPr sz="800" b="0" spc="-20" dirty="0">
                <a:latin typeface="DM Sans Medium"/>
                <a:cs typeface="DM Sans Medium"/>
              </a:rPr>
              <a:t> </a:t>
            </a:r>
            <a:r>
              <a:rPr sz="800" b="0" spc="-10" dirty="0">
                <a:latin typeface="DM Sans Medium"/>
                <a:cs typeface="DM Sans Medium"/>
              </a:rPr>
              <a:t>testing</a:t>
            </a:r>
            <a:r>
              <a:rPr sz="800" b="0" spc="-15" dirty="0">
                <a:latin typeface="DM Sans Medium"/>
                <a:cs typeface="DM Sans Medium"/>
              </a:rPr>
              <a:t> </a:t>
            </a:r>
            <a:r>
              <a:rPr sz="800" b="0" dirty="0">
                <a:latin typeface="DM Sans Medium"/>
                <a:cs typeface="DM Sans Medium"/>
              </a:rPr>
              <a:t>using</a:t>
            </a:r>
            <a:r>
              <a:rPr sz="800" b="0" spc="-15"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methods</a:t>
            </a:r>
            <a:r>
              <a:rPr sz="800" b="0" spc="-15" dirty="0">
                <a:latin typeface="DM Sans Medium"/>
                <a:cs typeface="DM Sans Medium"/>
              </a:rPr>
              <a:t> </a:t>
            </a:r>
            <a:r>
              <a:rPr sz="800" b="0" dirty="0">
                <a:latin typeface="DM Sans Medium"/>
                <a:cs typeface="DM Sans Medium"/>
              </a:rPr>
              <a:t>applied</a:t>
            </a:r>
            <a:r>
              <a:rPr sz="800" b="0" spc="-15" dirty="0">
                <a:latin typeface="DM Sans Medium"/>
                <a:cs typeface="DM Sans Medium"/>
              </a:rPr>
              <a:t> </a:t>
            </a:r>
            <a:r>
              <a:rPr sz="800" b="0" dirty="0">
                <a:latin typeface="DM Sans Medium"/>
                <a:cs typeface="DM Sans Medium"/>
              </a:rPr>
              <a:t>at</a:t>
            </a:r>
            <a:r>
              <a:rPr sz="800" b="0" spc="-15" dirty="0">
                <a:latin typeface="DM Sans Medium"/>
                <a:cs typeface="DM Sans Medium"/>
              </a:rPr>
              <a:t> </a:t>
            </a:r>
            <a:r>
              <a:rPr sz="800" b="0" dirty="0">
                <a:latin typeface="DM Sans Medium"/>
                <a:cs typeface="DM Sans Medium"/>
              </a:rPr>
              <a:t>K&amp;H</a:t>
            </a:r>
            <a:r>
              <a:rPr sz="800" b="0" spc="-15" dirty="0">
                <a:latin typeface="DM Sans Medium"/>
                <a:cs typeface="DM Sans Medium"/>
              </a:rPr>
              <a:t> </a:t>
            </a:r>
            <a:r>
              <a:rPr sz="800" b="0" dirty="0">
                <a:latin typeface="DM Sans Medium"/>
                <a:cs typeface="DM Sans Medium"/>
              </a:rPr>
              <a:t>is</a:t>
            </a:r>
            <a:r>
              <a:rPr sz="800" b="0" spc="-15" dirty="0">
                <a:latin typeface="DM Sans Medium"/>
                <a:cs typeface="DM Sans Medium"/>
              </a:rPr>
              <a:t> </a:t>
            </a:r>
            <a:r>
              <a:rPr sz="800" b="0" spc="-10" dirty="0">
                <a:latin typeface="DM Sans Medium"/>
                <a:cs typeface="DM Sans Medium"/>
              </a:rPr>
              <a:t>expected</a:t>
            </a:r>
            <a:r>
              <a:rPr sz="800" b="0" spc="-20" dirty="0">
                <a:latin typeface="DM Sans Medium"/>
                <a:cs typeface="DM Sans Medium"/>
              </a:rPr>
              <a:t> </a:t>
            </a:r>
            <a:r>
              <a:rPr sz="800" b="0" dirty="0">
                <a:latin typeface="DM Sans Medium"/>
                <a:cs typeface="DM Sans Medium"/>
              </a:rPr>
              <a:t>to</a:t>
            </a:r>
            <a:r>
              <a:rPr sz="800" b="0" spc="-15" dirty="0">
                <a:latin typeface="DM Sans Medium"/>
                <a:cs typeface="DM Sans Medium"/>
              </a:rPr>
              <a:t> </a:t>
            </a:r>
            <a:r>
              <a:rPr sz="800" b="0" dirty="0">
                <a:latin typeface="DM Sans Medium"/>
                <a:cs typeface="DM Sans Medium"/>
              </a:rPr>
              <a:t>be</a:t>
            </a:r>
            <a:r>
              <a:rPr sz="800" b="0" spc="-15" dirty="0">
                <a:latin typeface="DM Sans Medium"/>
                <a:cs typeface="DM Sans Medium"/>
              </a:rPr>
              <a:t> </a:t>
            </a:r>
            <a:r>
              <a:rPr sz="800" b="0" dirty="0">
                <a:latin typeface="DM Sans Medium"/>
                <a:cs typeface="DM Sans Medium"/>
              </a:rPr>
              <a:t>highly</a:t>
            </a:r>
            <a:r>
              <a:rPr sz="800" b="0" spc="-15" dirty="0">
                <a:latin typeface="DM Sans Medium"/>
                <a:cs typeface="DM Sans Medium"/>
              </a:rPr>
              <a:t> </a:t>
            </a:r>
            <a:r>
              <a:rPr sz="800" b="0" spc="-10" dirty="0">
                <a:latin typeface="DM Sans Medium"/>
                <a:cs typeface="DM Sans Medium"/>
              </a:rPr>
              <a:t>accurate.</a:t>
            </a:r>
            <a:endParaRPr sz="800" dirty="0">
              <a:latin typeface="DM Sans Medium"/>
              <a:cs typeface="DM Sans Medium"/>
            </a:endParaRPr>
          </a:p>
          <a:p>
            <a:pPr marL="241300" marR="83820" indent="-228600">
              <a:lnSpc>
                <a:spcPct val="135400"/>
              </a:lnSpc>
              <a:buAutoNum type="arabicPeriod"/>
              <a:tabLst>
                <a:tab pos="241300" algn="l"/>
              </a:tabLst>
            </a:pPr>
            <a:r>
              <a:rPr sz="800" b="0" dirty="0">
                <a:latin typeface="DM Sans Medium"/>
                <a:cs typeface="DM Sans Medium"/>
              </a:rPr>
              <a:t>Normal</a:t>
            </a:r>
            <a:r>
              <a:rPr sz="800" b="0" spc="-10" dirty="0">
                <a:latin typeface="DM Sans Medium"/>
                <a:cs typeface="DM Sans Medium"/>
              </a:rPr>
              <a:t> </a:t>
            </a:r>
            <a:r>
              <a:rPr sz="800" b="0" dirty="0">
                <a:latin typeface="DM Sans Medium"/>
                <a:cs typeface="DM Sans Medium"/>
              </a:rPr>
              <a:t>ﬁndings</a:t>
            </a:r>
            <a:r>
              <a:rPr sz="800" b="0" spc="-10" dirty="0">
                <a:latin typeface="DM Sans Medium"/>
                <a:cs typeface="DM Sans Medium"/>
              </a:rPr>
              <a:t> </a:t>
            </a:r>
            <a:r>
              <a:rPr sz="800" b="0" dirty="0">
                <a:latin typeface="DM Sans Medium"/>
                <a:cs typeface="DM Sans Medium"/>
              </a:rPr>
              <a:t>do</a:t>
            </a:r>
            <a:r>
              <a:rPr sz="800" b="0" spc="-10" dirty="0">
                <a:latin typeface="DM Sans Medium"/>
                <a:cs typeface="DM Sans Medium"/>
              </a:rPr>
              <a:t> </a:t>
            </a:r>
            <a:r>
              <a:rPr sz="800" b="0" dirty="0">
                <a:latin typeface="DM Sans Medium"/>
                <a:cs typeface="DM Sans Medium"/>
              </a:rPr>
              <a:t>not</a:t>
            </a:r>
            <a:r>
              <a:rPr sz="800" b="0" spc="-10" dirty="0">
                <a:latin typeface="DM Sans Medium"/>
                <a:cs typeface="DM Sans Medium"/>
              </a:rPr>
              <a:t> </a:t>
            </a:r>
            <a:r>
              <a:rPr sz="800" b="0" dirty="0">
                <a:latin typeface="DM Sans Medium"/>
                <a:cs typeface="DM Sans Medium"/>
              </a:rPr>
              <a:t>rule</a:t>
            </a:r>
            <a:r>
              <a:rPr sz="800" b="0" spc="-10" dirty="0">
                <a:latin typeface="DM Sans Medium"/>
                <a:cs typeface="DM Sans Medium"/>
              </a:rPr>
              <a:t> </a:t>
            </a:r>
            <a:r>
              <a:rPr sz="800" b="0" dirty="0">
                <a:latin typeface="DM Sans Medium"/>
                <a:cs typeface="DM Sans Medium"/>
              </a:rPr>
              <a:t>out</a:t>
            </a:r>
            <a:r>
              <a:rPr sz="800" b="0" spc="-10" dirty="0">
                <a:latin typeface="DM Sans Medium"/>
                <a:cs typeface="DM Sans Medium"/>
              </a:rPr>
              <a:t> </a:t>
            </a:r>
            <a:r>
              <a:rPr sz="800" b="0" dirty="0">
                <a:latin typeface="DM Sans Medium"/>
                <a:cs typeface="DM Sans Medium"/>
              </a:rPr>
              <a:t>the</a:t>
            </a:r>
            <a:r>
              <a:rPr sz="800" b="0" spc="-10" dirty="0">
                <a:latin typeface="DM Sans Medium"/>
                <a:cs typeface="DM Sans Medium"/>
              </a:rPr>
              <a:t> </a:t>
            </a:r>
            <a:r>
              <a:rPr sz="800" b="0" dirty="0">
                <a:latin typeface="DM Sans Medium"/>
                <a:cs typeface="DM Sans Medium"/>
              </a:rPr>
              <a:t>diagnosis</a:t>
            </a:r>
            <a:r>
              <a:rPr sz="800" b="0" spc="-10"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a</a:t>
            </a:r>
            <a:r>
              <a:rPr sz="800" b="0" spc="-10" dirty="0">
                <a:latin typeface="DM Sans Medium"/>
                <a:cs typeface="DM Sans Medium"/>
              </a:rPr>
              <a:t> </a:t>
            </a:r>
            <a:r>
              <a:rPr sz="800" b="0" dirty="0">
                <a:latin typeface="DM Sans Medium"/>
                <a:cs typeface="DM Sans Medium"/>
              </a:rPr>
              <a:t>genetic</a:t>
            </a:r>
            <a:r>
              <a:rPr sz="800" b="0" spc="-5" dirty="0">
                <a:latin typeface="DM Sans Medium"/>
                <a:cs typeface="DM Sans Medium"/>
              </a:rPr>
              <a:t> </a:t>
            </a:r>
            <a:r>
              <a:rPr sz="800" b="0" dirty="0">
                <a:latin typeface="DM Sans Medium"/>
                <a:cs typeface="DM Sans Medium"/>
              </a:rPr>
              <a:t>disorder</a:t>
            </a:r>
            <a:r>
              <a:rPr sz="800" b="0" spc="-10" dirty="0">
                <a:latin typeface="DM Sans Medium"/>
                <a:cs typeface="DM Sans Medium"/>
              </a:rPr>
              <a:t> </a:t>
            </a:r>
            <a:r>
              <a:rPr sz="800" b="0" dirty="0">
                <a:latin typeface="DM Sans Medium"/>
                <a:cs typeface="DM Sans Medium"/>
              </a:rPr>
              <a:t>since</a:t>
            </a:r>
            <a:r>
              <a:rPr sz="800" b="0" spc="-10" dirty="0">
                <a:latin typeface="DM Sans Medium"/>
                <a:cs typeface="DM Sans Medium"/>
              </a:rPr>
              <a:t> </a:t>
            </a:r>
            <a:r>
              <a:rPr sz="800" b="0" dirty="0">
                <a:latin typeface="DM Sans Medium"/>
                <a:cs typeface="DM Sans Medium"/>
              </a:rPr>
              <a:t>some</a:t>
            </a:r>
            <a:r>
              <a:rPr sz="800" b="0" spc="-10" dirty="0">
                <a:latin typeface="DM Sans Medium"/>
                <a:cs typeface="DM Sans Medium"/>
              </a:rPr>
              <a:t> </a:t>
            </a:r>
            <a:r>
              <a:rPr sz="800" b="0" dirty="0">
                <a:latin typeface="DM Sans Medium"/>
                <a:cs typeface="DM Sans Medium"/>
              </a:rPr>
              <a:t>genetic</a:t>
            </a:r>
            <a:r>
              <a:rPr sz="800" b="0" spc="-10" dirty="0">
                <a:latin typeface="DM Sans Medium"/>
                <a:cs typeface="DM Sans Medium"/>
              </a:rPr>
              <a:t> abnormalities </a:t>
            </a:r>
            <a:r>
              <a:rPr sz="800" b="0" dirty="0">
                <a:latin typeface="DM Sans Medium"/>
                <a:cs typeface="DM Sans Medium"/>
              </a:rPr>
              <a:t>may</a:t>
            </a:r>
            <a:r>
              <a:rPr sz="800" b="0" spc="-10" dirty="0">
                <a:latin typeface="DM Sans Medium"/>
                <a:cs typeface="DM Sans Medium"/>
              </a:rPr>
              <a:t> </a:t>
            </a:r>
            <a:r>
              <a:rPr sz="800" b="0" dirty="0">
                <a:latin typeface="DM Sans Medium"/>
                <a:cs typeface="DM Sans Medium"/>
              </a:rPr>
              <a:t>be</a:t>
            </a:r>
            <a:r>
              <a:rPr sz="800" b="0" spc="-10" dirty="0">
                <a:latin typeface="DM Sans Medium"/>
                <a:cs typeface="DM Sans Medium"/>
              </a:rPr>
              <a:t> undetectable </a:t>
            </a:r>
            <a:r>
              <a:rPr sz="800" b="0" dirty="0">
                <a:latin typeface="DM Sans Medium"/>
                <a:cs typeface="DM Sans Medium"/>
              </a:rPr>
              <a:t>with</a:t>
            </a:r>
            <a:r>
              <a:rPr sz="800" b="0" spc="-10" dirty="0">
                <a:latin typeface="DM Sans Medium"/>
                <a:cs typeface="DM Sans Medium"/>
              </a:rPr>
              <a:t> </a:t>
            </a:r>
            <a:r>
              <a:rPr sz="800" b="0" spc="-20" dirty="0">
                <a:latin typeface="DM Sans Medium"/>
                <a:cs typeface="DM Sans Medium"/>
              </a:rPr>
              <a:t>this</a:t>
            </a:r>
            <a:r>
              <a:rPr sz="800" b="0" spc="500" dirty="0">
                <a:latin typeface="DM Sans Medium"/>
                <a:cs typeface="DM Sans Medium"/>
              </a:rPr>
              <a:t> </a:t>
            </a:r>
            <a:r>
              <a:rPr sz="800" b="0" spc="-10" dirty="0">
                <a:latin typeface="DM Sans Medium"/>
                <a:cs typeface="DM Sans Medium"/>
              </a:rPr>
              <a:t>test.</a:t>
            </a:r>
            <a:endParaRPr sz="800" dirty="0">
              <a:latin typeface="DM Sans Medium"/>
              <a:cs typeface="DM Sans Medium"/>
            </a:endParaRPr>
          </a:p>
          <a:p>
            <a:pPr marL="241300" marR="5080" indent="-228600">
              <a:lnSpc>
                <a:spcPct val="135400"/>
              </a:lnSpc>
              <a:buAutoNum type="arabicPeriod"/>
              <a:tabLst>
                <a:tab pos="241300" algn="l"/>
              </a:tabLst>
            </a:pPr>
            <a:r>
              <a:rPr sz="800" b="0" dirty="0">
                <a:latin typeface="DM Sans Medium"/>
                <a:cs typeface="DM Sans Medium"/>
              </a:rPr>
              <a:t>This</a:t>
            </a:r>
            <a:r>
              <a:rPr sz="800" b="0" spc="-20" dirty="0">
                <a:latin typeface="DM Sans Medium"/>
                <a:cs typeface="DM Sans Medium"/>
              </a:rPr>
              <a:t> </a:t>
            </a:r>
            <a:r>
              <a:rPr sz="800" b="0" spc="-10" dirty="0">
                <a:latin typeface="DM Sans Medium"/>
                <a:cs typeface="DM Sans Medium"/>
              </a:rPr>
              <a:t>test</a:t>
            </a:r>
            <a:r>
              <a:rPr sz="800" b="0" spc="-20" dirty="0">
                <a:latin typeface="DM Sans Medium"/>
                <a:cs typeface="DM Sans Medium"/>
              </a:rPr>
              <a:t> </a:t>
            </a:r>
            <a:r>
              <a:rPr sz="800" b="0" dirty="0">
                <a:latin typeface="DM Sans Medium"/>
                <a:cs typeface="DM Sans Medium"/>
              </a:rPr>
              <a:t>cannot</a:t>
            </a:r>
            <a:r>
              <a:rPr sz="800" b="0" spc="-20" dirty="0">
                <a:latin typeface="DM Sans Medium"/>
                <a:cs typeface="DM Sans Medium"/>
              </a:rPr>
              <a:t> </a:t>
            </a:r>
            <a:r>
              <a:rPr sz="800" b="0" dirty="0">
                <a:latin typeface="DM Sans Medium"/>
                <a:cs typeface="DM Sans Medium"/>
              </a:rPr>
              <a:t>reliably</a:t>
            </a:r>
            <a:r>
              <a:rPr sz="800" b="0" spc="-20" dirty="0">
                <a:latin typeface="DM Sans Medium"/>
                <a:cs typeface="DM Sans Medium"/>
              </a:rPr>
              <a:t> </a:t>
            </a:r>
            <a:r>
              <a:rPr sz="800" b="0" spc="-10" dirty="0">
                <a:latin typeface="DM Sans Medium"/>
                <a:cs typeface="DM Sans Medium"/>
              </a:rPr>
              <a:t>detect</a:t>
            </a:r>
            <a:r>
              <a:rPr sz="800" b="0" spc="-20" dirty="0">
                <a:latin typeface="DM Sans Medium"/>
                <a:cs typeface="DM Sans Medium"/>
              </a:rPr>
              <a:t> </a:t>
            </a:r>
            <a:r>
              <a:rPr sz="800" b="0" dirty="0">
                <a:latin typeface="DM Sans Medium"/>
                <a:cs typeface="DM Sans Medium"/>
              </a:rPr>
              <a:t>mosaicism.</a:t>
            </a:r>
            <a:r>
              <a:rPr sz="800" b="0" spc="-20" dirty="0">
                <a:latin typeface="DM Sans Medium"/>
                <a:cs typeface="DM Sans Medium"/>
              </a:rPr>
              <a:t> </a:t>
            </a:r>
            <a:r>
              <a:rPr sz="800" b="0" dirty="0">
                <a:latin typeface="DM Sans Medium"/>
                <a:cs typeface="DM Sans Medium"/>
              </a:rPr>
              <a:t>Some</a:t>
            </a:r>
            <a:r>
              <a:rPr sz="800" b="0" spc="-20" dirty="0">
                <a:latin typeface="DM Sans Medium"/>
                <a:cs typeface="DM Sans Medium"/>
              </a:rPr>
              <a:t> </a:t>
            </a:r>
            <a:r>
              <a:rPr sz="800" b="0" dirty="0">
                <a:latin typeface="DM Sans Medium"/>
                <a:cs typeface="DM Sans Medium"/>
              </a:rPr>
              <a:t>genes</a:t>
            </a:r>
            <a:r>
              <a:rPr sz="800" b="0" spc="-20" dirty="0">
                <a:latin typeface="DM Sans Medium"/>
                <a:cs typeface="DM Sans Medium"/>
              </a:rPr>
              <a:t> </a:t>
            </a:r>
            <a:r>
              <a:rPr sz="800" b="0" dirty="0">
                <a:latin typeface="DM Sans Medium"/>
                <a:cs typeface="DM Sans Medium"/>
              </a:rPr>
              <a:t>have</a:t>
            </a:r>
            <a:r>
              <a:rPr sz="800" b="0" spc="-20" dirty="0">
                <a:latin typeface="DM Sans Medium"/>
                <a:cs typeface="DM Sans Medium"/>
              </a:rPr>
              <a:t> </a:t>
            </a:r>
            <a:r>
              <a:rPr sz="800" b="0" dirty="0">
                <a:latin typeface="DM Sans Medium"/>
                <a:cs typeface="DM Sans Medium"/>
              </a:rPr>
              <a:t>inherent</a:t>
            </a:r>
            <a:r>
              <a:rPr sz="800" b="0" spc="-20" dirty="0">
                <a:latin typeface="DM Sans Medium"/>
                <a:cs typeface="DM Sans Medium"/>
              </a:rPr>
              <a:t> </a:t>
            </a:r>
            <a:r>
              <a:rPr sz="800" b="0" dirty="0">
                <a:latin typeface="DM Sans Medium"/>
                <a:cs typeface="DM Sans Medium"/>
              </a:rPr>
              <a:t>sequence</a:t>
            </a:r>
            <a:r>
              <a:rPr sz="800" b="0" spc="-20" dirty="0">
                <a:latin typeface="DM Sans Medium"/>
                <a:cs typeface="DM Sans Medium"/>
              </a:rPr>
              <a:t> </a:t>
            </a:r>
            <a:r>
              <a:rPr sz="800" b="0" dirty="0">
                <a:latin typeface="DM Sans Medium"/>
                <a:cs typeface="DM Sans Medium"/>
              </a:rPr>
              <a:t>properties</a:t>
            </a:r>
            <a:r>
              <a:rPr sz="800" b="0" spc="-20" dirty="0">
                <a:latin typeface="DM Sans Medium"/>
                <a:cs typeface="DM Sans Medium"/>
              </a:rPr>
              <a:t> </a:t>
            </a:r>
            <a:r>
              <a:rPr sz="800" b="0" dirty="0">
                <a:latin typeface="DM Sans Medium"/>
                <a:cs typeface="DM Sans Medium"/>
              </a:rPr>
              <a:t>(for</a:t>
            </a:r>
            <a:r>
              <a:rPr sz="800" b="0" spc="-20" dirty="0">
                <a:latin typeface="DM Sans Medium"/>
                <a:cs typeface="DM Sans Medium"/>
              </a:rPr>
              <a:t> </a:t>
            </a:r>
            <a:r>
              <a:rPr sz="800" b="0" spc="-10" dirty="0">
                <a:latin typeface="DM Sans Medium"/>
                <a:cs typeface="DM Sans Medium"/>
              </a:rPr>
              <a:t>example:</a:t>
            </a:r>
            <a:r>
              <a:rPr sz="800" b="0" spc="-20" dirty="0">
                <a:latin typeface="DM Sans Medium"/>
                <a:cs typeface="DM Sans Medium"/>
              </a:rPr>
              <a:t> </a:t>
            </a:r>
            <a:r>
              <a:rPr sz="800" b="0" dirty="0">
                <a:latin typeface="DM Sans Medium"/>
                <a:cs typeface="DM Sans Medium"/>
              </a:rPr>
              <a:t>repeat,</a:t>
            </a:r>
            <a:r>
              <a:rPr sz="800" b="0" spc="-20" dirty="0">
                <a:latin typeface="DM Sans Medium"/>
                <a:cs typeface="DM Sans Medium"/>
              </a:rPr>
              <a:t> </a:t>
            </a:r>
            <a:r>
              <a:rPr sz="800" b="0" spc="-10" dirty="0">
                <a:latin typeface="DM Sans Medium"/>
                <a:cs typeface="DM Sans Medium"/>
              </a:rPr>
              <a:t>homology,</a:t>
            </a:r>
            <a:r>
              <a:rPr sz="800" b="0" spc="-20" dirty="0">
                <a:latin typeface="DM Sans Medium"/>
                <a:cs typeface="DM Sans Medium"/>
              </a:rPr>
              <a:t> </a:t>
            </a:r>
            <a:r>
              <a:rPr sz="800" b="0" spc="-25" dirty="0">
                <a:latin typeface="DM Sans Medium"/>
                <a:cs typeface="DM Sans Medium"/>
              </a:rPr>
              <a:t>or</a:t>
            </a:r>
            <a:r>
              <a:rPr sz="800" b="0" spc="500" dirty="0">
                <a:latin typeface="DM Sans Medium"/>
                <a:cs typeface="DM Sans Medium"/>
              </a:rPr>
              <a:t> </a:t>
            </a:r>
            <a:r>
              <a:rPr sz="800" b="0" spc="-10" dirty="0">
                <a:latin typeface="DM Sans Medium"/>
                <a:cs typeface="DM Sans Medium"/>
              </a:rPr>
              <a:t>pseudogene </a:t>
            </a:r>
            <a:r>
              <a:rPr sz="800" b="0" dirty="0">
                <a:latin typeface="DM Sans Medium"/>
                <a:cs typeface="DM Sans Medium"/>
              </a:rPr>
              <a:t>regions,</a:t>
            </a:r>
            <a:r>
              <a:rPr sz="800" b="0" spc="-10" dirty="0">
                <a:latin typeface="DM Sans Medium"/>
                <a:cs typeface="DM Sans Medium"/>
              </a:rPr>
              <a:t> </a:t>
            </a:r>
            <a:r>
              <a:rPr sz="800" b="0" dirty="0">
                <a:latin typeface="DM Sans Medium"/>
                <a:cs typeface="DM Sans Medium"/>
              </a:rPr>
              <a:t>high</a:t>
            </a:r>
            <a:r>
              <a:rPr sz="800" b="0" spc="-10" dirty="0">
                <a:latin typeface="DM Sans Medium"/>
                <a:cs typeface="DM Sans Medium"/>
              </a:rPr>
              <a:t> </a:t>
            </a:r>
            <a:r>
              <a:rPr sz="800" b="0" dirty="0">
                <a:latin typeface="DM Sans Medium"/>
                <a:cs typeface="DM Sans Medium"/>
              </a:rPr>
              <a:t>GC</a:t>
            </a:r>
            <a:r>
              <a:rPr sz="800" b="0" spc="-10" dirty="0">
                <a:latin typeface="DM Sans Medium"/>
                <a:cs typeface="DM Sans Medium"/>
              </a:rPr>
              <a:t> </a:t>
            </a:r>
            <a:r>
              <a:rPr sz="800" b="0" dirty="0">
                <a:latin typeface="DM Sans Medium"/>
                <a:cs typeface="DM Sans Medium"/>
              </a:rPr>
              <a:t>content,</a:t>
            </a:r>
            <a:r>
              <a:rPr sz="800" b="0" spc="-10" dirty="0">
                <a:latin typeface="DM Sans Medium"/>
                <a:cs typeface="DM Sans Medium"/>
              </a:rPr>
              <a:t> </a:t>
            </a:r>
            <a:r>
              <a:rPr sz="800" b="0" dirty="0">
                <a:latin typeface="DM Sans Medium"/>
                <a:cs typeface="DM Sans Medium"/>
              </a:rPr>
              <a:t>rare</a:t>
            </a:r>
            <a:r>
              <a:rPr sz="800" b="0" spc="-10" dirty="0">
                <a:latin typeface="DM Sans Medium"/>
                <a:cs typeface="DM Sans Medium"/>
              </a:rPr>
              <a:t> polymorphisms) </a:t>
            </a:r>
            <a:r>
              <a:rPr sz="800" b="0" dirty="0">
                <a:latin typeface="DM Sans Medium"/>
                <a:cs typeface="DM Sans Medium"/>
              </a:rPr>
              <a:t>that</a:t>
            </a:r>
            <a:r>
              <a:rPr sz="800" b="0" spc="-10" dirty="0">
                <a:latin typeface="DM Sans Medium"/>
                <a:cs typeface="DM Sans Medium"/>
              </a:rPr>
              <a:t> </a:t>
            </a:r>
            <a:r>
              <a:rPr sz="800" b="0" dirty="0">
                <a:latin typeface="DM Sans Medium"/>
                <a:cs typeface="DM Sans Medium"/>
              </a:rPr>
              <a:t>may</a:t>
            </a:r>
            <a:r>
              <a:rPr sz="800" b="0" spc="-10" dirty="0">
                <a:latin typeface="DM Sans Medium"/>
                <a:cs typeface="DM Sans Medium"/>
              </a:rPr>
              <a:t> </a:t>
            </a:r>
            <a:r>
              <a:rPr sz="800" b="0" dirty="0">
                <a:latin typeface="DM Sans Medium"/>
                <a:cs typeface="DM Sans Medium"/>
              </a:rPr>
              <a:t>result</a:t>
            </a:r>
            <a:r>
              <a:rPr sz="800" b="0" spc="-10" dirty="0">
                <a:latin typeface="DM Sans Medium"/>
                <a:cs typeface="DM Sans Medium"/>
              </a:rPr>
              <a:t> </a:t>
            </a:r>
            <a:r>
              <a:rPr sz="800" b="0" dirty="0">
                <a:latin typeface="DM Sans Medium"/>
                <a:cs typeface="DM Sans Medium"/>
              </a:rPr>
              <a:t>in</a:t>
            </a:r>
            <a:r>
              <a:rPr sz="800" b="0" spc="-10" dirty="0">
                <a:latin typeface="DM Sans Medium"/>
                <a:cs typeface="DM Sans Medium"/>
              </a:rPr>
              <a:t> suboptimal </a:t>
            </a:r>
            <a:r>
              <a:rPr sz="800" b="0" dirty="0">
                <a:latin typeface="DM Sans Medium"/>
                <a:cs typeface="DM Sans Medium"/>
              </a:rPr>
              <a:t>data,</a:t>
            </a:r>
            <a:r>
              <a:rPr sz="800" b="0" spc="-10" dirty="0">
                <a:latin typeface="DM Sans Medium"/>
                <a:cs typeface="DM Sans Medium"/>
              </a:rPr>
              <a:t> </a:t>
            </a:r>
            <a:r>
              <a:rPr sz="800" b="0" dirty="0">
                <a:latin typeface="DM Sans Medium"/>
                <a:cs typeface="DM Sans Medium"/>
              </a:rPr>
              <a:t>and</a:t>
            </a:r>
            <a:r>
              <a:rPr sz="800" b="0" spc="-10" dirty="0">
                <a:latin typeface="DM Sans Medium"/>
                <a:cs typeface="DM Sans Medium"/>
              </a:rPr>
              <a:t> </a:t>
            </a:r>
            <a:r>
              <a:rPr sz="800" b="0" dirty="0">
                <a:latin typeface="DM Sans Medium"/>
                <a:cs typeface="DM Sans Medium"/>
              </a:rPr>
              <a:t>variants</a:t>
            </a:r>
            <a:r>
              <a:rPr sz="800" b="0" spc="-10" dirty="0">
                <a:latin typeface="DM Sans Medium"/>
                <a:cs typeface="DM Sans Medium"/>
              </a:rPr>
              <a:t> </a:t>
            </a:r>
            <a:r>
              <a:rPr sz="800" b="0" dirty="0">
                <a:latin typeface="DM Sans Medium"/>
                <a:cs typeface="DM Sans Medium"/>
              </a:rPr>
              <a:t>in</a:t>
            </a:r>
            <a:r>
              <a:rPr sz="800" b="0" spc="-10" dirty="0">
                <a:latin typeface="DM Sans Medium"/>
                <a:cs typeface="DM Sans Medium"/>
              </a:rPr>
              <a:t> </a:t>
            </a:r>
            <a:r>
              <a:rPr sz="800" b="0" dirty="0">
                <a:latin typeface="DM Sans Medium"/>
                <a:cs typeface="DM Sans Medium"/>
              </a:rPr>
              <a:t>those</a:t>
            </a:r>
            <a:r>
              <a:rPr sz="800" b="0" spc="-10" dirty="0">
                <a:latin typeface="DM Sans Medium"/>
                <a:cs typeface="DM Sans Medium"/>
              </a:rPr>
              <a:t> </a:t>
            </a:r>
            <a:r>
              <a:rPr sz="800" b="0" dirty="0">
                <a:latin typeface="DM Sans Medium"/>
                <a:cs typeface="DM Sans Medium"/>
              </a:rPr>
              <a:t>regions</a:t>
            </a:r>
            <a:r>
              <a:rPr sz="800" b="0" spc="-10" dirty="0">
                <a:latin typeface="DM Sans Medium"/>
                <a:cs typeface="DM Sans Medium"/>
              </a:rPr>
              <a:t> </a:t>
            </a:r>
            <a:r>
              <a:rPr sz="800" b="0" dirty="0">
                <a:latin typeface="DM Sans Medium"/>
                <a:cs typeface="DM Sans Medium"/>
              </a:rPr>
              <a:t>may</a:t>
            </a:r>
            <a:r>
              <a:rPr sz="800" b="0" spc="-10" dirty="0">
                <a:latin typeface="DM Sans Medium"/>
                <a:cs typeface="DM Sans Medium"/>
              </a:rPr>
              <a:t> </a:t>
            </a:r>
            <a:r>
              <a:rPr sz="800" b="0" spc="-25" dirty="0">
                <a:latin typeface="DM Sans Medium"/>
                <a:cs typeface="DM Sans Medium"/>
              </a:rPr>
              <a:t>not</a:t>
            </a:r>
            <a:r>
              <a:rPr sz="800" b="0" spc="500" dirty="0">
                <a:latin typeface="DM Sans Medium"/>
                <a:cs typeface="DM Sans Medium"/>
              </a:rPr>
              <a:t> </a:t>
            </a:r>
            <a:r>
              <a:rPr sz="800" b="0" dirty="0">
                <a:latin typeface="DM Sans Medium"/>
                <a:cs typeface="DM Sans Medium"/>
              </a:rPr>
              <a:t>be</a:t>
            </a:r>
            <a:r>
              <a:rPr sz="800" b="0" spc="-25" dirty="0">
                <a:latin typeface="DM Sans Medium"/>
                <a:cs typeface="DM Sans Medium"/>
              </a:rPr>
              <a:t> </a:t>
            </a:r>
            <a:r>
              <a:rPr sz="800" b="0" dirty="0">
                <a:latin typeface="DM Sans Medium"/>
                <a:cs typeface="DM Sans Medium"/>
              </a:rPr>
              <a:t>reliably</a:t>
            </a:r>
            <a:r>
              <a:rPr sz="800" b="0" spc="-25" dirty="0">
                <a:latin typeface="DM Sans Medium"/>
                <a:cs typeface="DM Sans Medium"/>
              </a:rPr>
              <a:t> </a:t>
            </a:r>
            <a:r>
              <a:rPr sz="800" b="0" spc="-10" dirty="0">
                <a:latin typeface="DM Sans Medium"/>
                <a:cs typeface="DM Sans Medium"/>
              </a:rPr>
              <a:t>identiﬁed.</a:t>
            </a:r>
            <a:endParaRPr sz="800" dirty="0">
              <a:latin typeface="DM Sans Medium"/>
              <a:cs typeface="DM Sans Medium"/>
            </a:endParaRPr>
          </a:p>
          <a:p>
            <a:pPr marL="236854" marR="178435" indent="-224154" algn="just">
              <a:lnSpc>
                <a:spcPct val="135400"/>
              </a:lnSpc>
              <a:buAutoNum type="arabicPeriod"/>
              <a:tabLst>
                <a:tab pos="241300" algn="l"/>
              </a:tabLst>
            </a:pPr>
            <a:r>
              <a:rPr sz="800" b="0" dirty="0">
                <a:latin typeface="DM Sans Medium"/>
                <a:cs typeface="DM Sans Medium"/>
              </a:rPr>
              <a:t>This</a:t>
            </a:r>
            <a:r>
              <a:rPr sz="800" b="0" spc="-5" dirty="0">
                <a:latin typeface="DM Sans Medium"/>
                <a:cs typeface="DM Sans Medium"/>
              </a:rPr>
              <a:t> </a:t>
            </a:r>
            <a:r>
              <a:rPr sz="800" b="0" dirty="0">
                <a:latin typeface="DM Sans Medium"/>
                <a:cs typeface="DM Sans Medium"/>
              </a:rPr>
              <a:t>report</a:t>
            </a:r>
            <a:r>
              <a:rPr sz="800" b="0" spc="-5" dirty="0">
                <a:latin typeface="DM Sans Medium"/>
                <a:cs typeface="DM Sans Medium"/>
              </a:rPr>
              <a:t> </a:t>
            </a:r>
            <a:r>
              <a:rPr sz="800" b="0" dirty="0">
                <a:latin typeface="DM Sans Medium"/>
                <a:cs typeface="DM Sans Medium"/>
              </a:rPr>
              <a:t>and the</a:t>
            </a:r>
            <a:r>
              <a:rPr sz="800" b="0" spc="-5" dirty="0">
                <a:latin typeface="DM Sans Medium"/>
                <a:cs typeface="DM Sans Medium"/>
              </a:rPr>
              <a:t> </a:t>
            </a:r>
            <a:r>
              <a:rPr sz="800" b="0" dirty="0">
                <a:latin typeface="DM Sans Medium"/>
                <a:cs typeface="DM Sans Medium"/>
              </a:rPr>
              <a:t>usefulness</a:t>
            </a:r>
            <a:r>
              <a:rPr sz="800" b="0" spc="-5" dirty="0">
                <a:latin typeface="DM Sans Medium"/>
                <a:cs typeface="DM Sans Medium"/>
              </a:rPr>
              <a:t> </a:t>
            </a:r>
            <a:r>
              <a:rPr sz="800" b="0" dirty="0">
                <a:latin typeface="DM Sans Medium"/>
                <a:cs typeface="DM Sans Medium"/>
              </a:rPr>
              <a:t>of the</a:t>
            </a:r>
            <a:r>
              <a:rPr sz="800" b="0" spc="-5" dirty="0">
                <a:latin typeface="DM Sans Medium"/>
                <a:cs typeface="DM Sans Medium"/>
              </a:rPr>
              <a:t> </a:t>
            </a:r>
            <a:r>
              <a:rPr sz="800" b="0" spc="-10" dirty="0">
                <a:latin typeface="DM Sans Medium"/>
                <a:cs typeface="DM Sans Medium"/>
              </a:rPr>
              <a:t>information</a:t>
            </a:r>
            <a:r>
              <a:rPr sz="800" b="0" spc="-5" dirty="0">
                <a:latin typeface="DM Sans Medium"/>
                <a:cs typeface="DM Sans Medium"/>
              </a:rPr>
              <a:t> </a:t>
            </a:r>
            <a:r>
              <a:rPr sz="800" b="0" spc="-10" dirty="0">
                <a:latin typeface="DM Sans Medium"/>
                <a:cs typeface="DM Sans Medium"/>
              </a:rPr>
              <a:t>provided</a:t>
            </a:r>
            <a:r>
              <a:rPr sz="800" b="0" dirty="0">
                <a:latin typeface="DM Sans Medium"/>
                <a:cs typeface="DM Sans Medium"/>
              </a:rPr>
              <a:t> in</a:t>
            </a:r>
            <a:r>
              <a:rPr sz="800" b="0" spc="-5"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report shall</a:t>
            </a:r>
            <a:r>
              <a:rPr sz="800" b="0" spc="-5" dirty="0">
                <a:latin typeface="DM Sans Medium"/>
                <a:cs typeface="DM Sans Medium"/>
              </a:rPr>
              <a:t> </a:t>
            </a:r>
            <a:r>
              <a:rPr sz="800" b="0" dirty="0">
                <a:latin typeface="DM Sans Medium"/>
                <a:cs typeface="DM Sans Medium"/>
              </a:rPr>
              <a:t>not </a:t>
            </a:r>
            <a:r>
              <a:rPr sz="800" b="0" spc="-10" dirty="0">
                <a:latin typeface="DM Sans Medium"/>
                <a:cs typeface="DM Sans Medium"/>
              </a:rPr>
              <a:t>warranty</a:t>
            </a:r>
            <a:r>
              <a:rPr sz="800" b="0" spc="-5" dirty="0">
                <a:latin typeface="DM Sans Medium"/>
                <a:cs typeface="DM Sans Medium"/>
              </a:rPr>
              <a:t> </a:t>
            </a:r>
            <a:r>
              <a:rPr sz="800" b="0" dirty="0">
                <a:latin typeface="DM Sans Medium"/>
                <a:cs typeface="DM Sans Medium"/>
              </a:rPr>
              <a:t>or</a:t>
            </a:r>
            <a:r>
              <a:rPr sz="800" b="0" spc="-5" dirty="0">
                <a:latin typeface="DM Sans Medium"/>
                <a:cs typeface="DM Sans Medium"/>
              </a:rPr>
              <a:t> </a:t>
            </a:r>
            <a:r>
              <a:rPr sz="800" b="0" dirty="0">
                <a:latin typeface="DM Sans Medium"/>
                <a:cs typeface="DM Sans Medium"/>
              </a:rPr>
              <a:t>hold any</a:t>
            </a:r>
            <a:r>
              <a:rPr sz="800" b="0" spc="-5" dirty="0">
                <a:latin typeface="DM Sans Medium"/>
                <a:cs typeface="DM Sans Medium"/>
              </a:rPr>
              <a:t> </a:t>
            </a:r>
            <a:r>
              <a:rPr sz="800" b="0" dirty="0">
                <a:latin typeface="DM Sans Medium"/>
                <a:cs typeface="DM Sans Medium"/>
              </a:rPr>
              <a:t>liability</a:t>
            </a:r>
            <a:r>
              <a:rPr sz="800" b="0" spc="-5" dirty="0">
                <a:latin typeface="DM Sans Medium"/>
                <a:cs typeface="DM Sans Medium"/>
              </a:rPr>
              <a:t> </a:t>
            </a:r>
            <a:r>
              <a:rPr sz="800" b="0" dirty="0">
                <a:latin typeface="DM Sans Medium"/>
                <a:cs typeface="DM Sans Medium"/>
              </a:rPr>
              <a:t>or </a:t>
            </a:r>
            <a:r>
              <a:rPr sz="800" b="0" spc="-10" dirty="0">
                <a:latin typeface="DM Sans Medium"/>
                <a:cs typeface="DM Sans Medium"/>
              </a:rPr>
              <a:t>responsibility</a:t>
            </a:r>
            <a:r>
              <a:rPr sz="800" b="0" spc="-5" dirty="0">
                <a:latin typeface="DM Sans Medium"/>
                <a:cs typeface="DM Sans Medium"/>
              </a:rPr>
              <a:t> </a:t>
            </a:r>
            <a:r>
              <a:rPr sz="800" b="0" spc="-25" dirty="0">
                <a:latin typeface="DM Sans Medium"/>
                <a:cs typeface="DM Sans Medium"/>
              </a:rPr>
              <a:t>for</a:t>
            </a:r>
            <a:r>
              <a:rPr sz="800" b="0" spc="500" dirty="0">
                <a:latin typeface="DM Sans Medium"/>
                <a:cs typeface="DM Sans Medium"/>
              </a:rPr>
              <a:t> 	</a:t>
            </a:r>
            <a:r>
              <a:rPr sz="800" b="0" dirty="0">
                <a:latin typeface="DM Sans Medium"/>
                <a:cs typeface="DM Sans Medium"/>
              </a:rPr>
              <a:t>any</a:t>
            </a:r>
            <a:r>
              <a:rPr sz="800" b="0" spc="-10" dirty="0">
                <a:latin typeface="DM Sans Medium"/>
                <a:cs typeface="DM Sans Medium"/>
              </a:rPr>
              <a:t> </a:t>
            </a:r>
            <a:r>
              <a:rPr sz="800" b="0" dirty="0">
                <a:latin typeface="DM Sans Medium"/>
                <a:cs typeface="DM Sans Medium"/>
              </a:rPr>
              <a:t>direct,</a:t>
            </a:r>
            <a:r>
              <a:rPr sz="800" b="0" spc="-5" dirty="0">
                <a:latin typeface="DM Sans Medium"/>
                <a:cs typeface="DM Sans Medium"/>
              </a:rPr>
              <a:t> </a:t>
            </a:r>
            <a:r>
              <a:rPr sz="800" b="0" dirty="0">
                <a:latin typeface="DM Sans Medium"/>
                <a:cs typeface="DM Sans Medium"/>
              </a:rPr>
              <a:t>indirect,</a:t>
            </a:r>
            <a:r>
              <a:rPr sz="800" b="0" spc="-10" dirty="0">
                <a:latin typeface="DM Sans Medium"/>
                <a:cs typeface="DM Sans Medium"/>
              </a:rPr>
              <a:t> </a:t>
            </a:r>
            <a:r>
              <a:rPr sz="800" b="0" dirty="0">
                <a:latin typeface="DM Sans Medium"/>
                <a:cs typeface="DM Sans Medium"/>
              </a:rPr>
              <a:t>incidental,</a:t>
            </a:r>
            <a:r>
              <a:rPr sz="800" b="0" spc="-5" dirty="0">
                <a:latin typeface="DM Sans Medium"/>
                <a:cs typeface="DM Sans Medium"/>
              </a:rPr>
              <a:t> </a:t>
            </a:r>
            <a:r>
              <a:rPr sz="800" b="0" spc="-10" dirty="0">
                <a:latin typeface="DM Sans Medium"/>
                <a:cs typeface="DM Sans Medium"/>
              </a:rPr>
              <a:t>consequential </a:t>
            </a:r>
            <a:r>
              <a:rPr sz="800" b="0" dirty="0">
                <a:latin typeface="DM Sans Medium"/>
                <a:cs typeface="DM Sans Medium"/>
              </a:rPr>
              <a:t>indemnities</a:t>
            </a:r>
            <a:r>
              <a:rPr sz="800" b="0" spc="-5" dirty="0">
                <a:latin typeface="DM Sans Medium"/>
                <a:cs typeface="DM Sans Medium"/>
              </a:rPr>
              <a:t> </a:t>
            </a:r>
            <a:r>
              <a:rPr sz="800" b="0" dirty="0">
                <a:latin typeface="DM Sans Medium"/>
                <a:cs typeface="DM Sans Medium"/>
              </a:rPr>
              <a:t>arising</a:t>
            </a:r>
            <a:r>
              <a:rPr sz="800" b="0" spc="-10" dirty="0">
                <a:latin typeface="DM Sans Medium"/>
                <a:cs typeface="DM Sans Medium"/>
              </a:rPr>
              <a:t> </a:t>
            </a:r>
            <a:r>
              <a:rPr sz="800" b="0" dirty="0">
                <a:latin typeface="DM Sans Medium"/>
                <a:cs typeface="DM Sans Medium"/>
              </a:rPr>
              <a:t>out</a:t>
            </a:r>
            <a:r>
              <a:rPr sz="800" b="0" spc="-5"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use</a:t>
            </a:r>
            <a:r>
              <a:rPr sz="800" b="0" spc="-10" dirty="0">
                <a:latin typeface="DM Sans Medium"/>
                <a:cs typeface="DM Sans Medium"/>
              </a:rPr>
              <a:t> </a:t>
            </a:r>
            <a:r>
              <a:rPr sz="800" b="0" dirty="0">
                <a:latin typeface="DM Sans Medium"/>
                <a:cs typeface="DM Sans Medium"/>
              </a:rPr>
              <a:t>of,</a:t>
            </a:r>
            <a:r>
              <a:rPr sz="800" b="0" spc="-5" dirty="0">
                <a:latin typeface="DM Sans Medium"/>
                <a:cs typeface="DM Sans Medium"/>
              </a:rPr>
              <a:t> </a:t>
            </a:r>
            <a:r>
              <a:rPr sz="800" b="0" dirty="0">
                <a:latin typeface="DM Sans Medium"/>
                <a:cs typeface="DM Sans Medium"/>
              </a:rPr>
              <a:t>or</a:t>
            </a:r>
            <a:r>
              <a:rPr sz="800" b="0" spc="-10" dirty="0">
                <a:latin typeface="DM Sans Medium"/>
                <a:cs typeface="DM Sans Medium"/>
              </a:rPr>
              <a:t> </a:t>
            </a:r>
            <a:r>
              <a:rPr sz="800" b="0" dirty="0">
                <a:latin typeface="DM Sans Medium"/>
                <a:cs typeface="DM Sans Medium"/>
              </a:rPr>
              <a:t>inability</a:t>
            </a:r>
            <a:r>
              <a:rPr sz="800" b="0" spc="-5" dirty="0">
                <a:latin typeface="DM Sans Medium"/>
                <a:cs typeface="DM Sans Medium"/>
              </a:rPr>
              <a:t> </a:t>
            </a:r>
            <a:r>
              <a:rPr sz="800" b="0" dirty="0">
                <a:latin typeface="DM Sans Medium"/>
                <a:cs typeface="DM Sans Medium"/>
              </a:rPr>
              <a:t>to</a:t>
            </a:r>
            <a:r>
              <a:rPr sz="800" b="0" spc="-10" dirty="0">
                <a:latin typeface="DM Sans Medium"/>
                <a:cs typeface="DM Sans Medium"/>
              </a:rPr>
              <a:t> </a:t>
            </a:r>
            <a:r>
              <a:rPr sz="800" b="0" dirty="0">
                <a:latin typeface="DM Sans Medium"/>
                <a:cs typeface="DM Sans Medium"/>
              </a:rPr>
              <a:t>use</a:t>
            </a:r>
            <a:r>
              <a:rPr sz="800" b="0" spc="-5" dirty="0">
                <a:latin typeface="DM Sans Medium"/>
                <a:cs typeface="DM Sans Medium"/>
              </a:rPr>
              <a:t> </a:t>
            </a:r>
            <a:r>
              <a:rPr sz="800" b="0" dirty="0">
                <a:latin typeface="DM Sans Medium"/>
                <a:cs typeface="DM Sans Medium"/>
              </a:rPr>
              <a:t>the</a:t>
            </a:r>
            <a:r>
              <a:rPr sz="800" b="0" spc="-10" dirty="0">
                <a:latin typeface="DM Sans Medium"/>
                <a:cs typeface="DM Sans Medium"/>
              </a:rPr>
              <a:t> information.</a:t>
            </a:r>
            <a:r>
              <a:rPr sz="800" b="0" spc="-5" dirty="0">
                <a:latin typeface="DM Sans Medium"/>
                <a:cs typeface="DM Sans Medium"/>
              </a:rPr>
              <a:t> </a:t>
            </a:r>
            <a:r>
              <a:rPr sz="800" b="0" dirty="0">
                <a:latin typeface="DM Sans Medium"/>
                <a:cs typeface="DM Sans Medium"/>
              </a:rPr>
              <a:t>This</a:t>
            </a:r>
            <a:r>
              <a:rPr sz="800" b="0" spc="-10" dirty="0">
                <a:latin typeface="DM Sans Medium"/>
                <a:cs typeface="DM Sans Medium"/>
              </a:rPr>
              <a:t> doesn’t</a:t>
            </a:r>
            <a:r>
              <a:rPr sz="800" b="0" spc="500" dirty="0">
                <a:latin typeface="DM Sans Medium"/>
                <a:cs typeface="DM Sans Medium"/>
              </a:rPr>
              <a:t> 	</a:t>
            </a:r>
            <a:r>
              <a:rPr sz="800" b="0" dirty="0">
                <a:latin typeface="DM Sans Medium"/>
                <a:cs typeface="DM Sans Medium"/>
              </a:rPr>
              <a:t>hold</a:t>
            </a:r>
            <a:r>
              <a:rPr sz="800" b="0" spc="-25" dirty="0">
                <a:latin typeface="DM Sans Medium"/>
                <a:cs typeface="DM Sans Medium"/>
              </a:rPr>
              <a:t> </a:t>
            </a:r>
            <a:r>
              <a:rPr sz="800" b="0" dirty="0">
                <a:latin typeface="DM Sans Medium"/>
                <a:cs typeface="DM Sans Medium"/>
              </a:rPr>
              <a:t>any</a:t>
            </a:r>
            <a:r>
              <a:rPr sz="800" b="0" spc="-25" dirty="0">
                <a:latin typeface="DM Sans Medium"/>
                <a:cs typeface="DM Sans Medium"/>
              </a:rPr>
              <a:t> </a:t>
            </a:r>
            <a:r>
              <a:rPr sz="800" b="0" dirty="0">
                <a:latin typeface="DM Sans Medium"/>
                <a:cs typeface="DM Sans Medium"/>
              </a:rPr>
              <a:t>claims</a:t>
            </a:r>
            <a:r>
              <a:rPr sz="800" b="0" spc="-20" dirty="0">
                <a:latin typeface="DM Sans Medium"/>
                <a:cs typeface="DM Sans Medium"/>
              </a:rPr>
              <a:t> </a:t>
            </a:r>
            <a:r>
              <a:rPr sz="800" b="0" dirty="0">
                <a:latin typeface="DM Sans Medium"/>
                <a:cs typeface="DM Sans Medium"/>
              </a:rPr>
              <a:t>for</a:t>
            </a:r>
            <a:r>
              <a:rPr sz="800" b="0" spc="-25" dirty="0">
                <a:latin typeface="DM Sans Medium"/>
                <a:cs typeface="DM Sans Medium"/>
              </a:rPr>
              <a:t> </a:t>
            </a:r>
            <a:r>
              <a:rPr sz="800" b="0" dirty="0">
                <a:latin typeface="DM Sans Medium"/>
                <a:cs typeface="DM Sans Medium"/>
              </a:rPr>
              <a:t>medico-legal</a:t>
            </a:r>
            <a:r>
              <a:rPr sz="800" b="0" spc="-20" dirty="0">
                <a:latin typeface="DM Sans Medium"/>
                <a:cs typeface="DM Sans Medium"/>
              </a:rPr>
              <a:t> </a:t>
            </a:r>
            <a:r>
              <a:rPr sz="800" b="0" dirty="0">
                <a:latin typeface="DM Sans Medium"/>
                <a:cs typeface="DM Sans Medium"/>
              </a:rPr>
              <a:t>reasons</a:t>
            </a:r>
            <a:r>
              <a:rPr sz="800" b="0" spc="-25" dirty="0">
                <a:latin typeface="DM Sans Medium"/>
                <a:cs typeface="DM Sans Medium"/>
              </a:rPr>
              <a:t> </a:t>
            </a:r>
            <a:r>
              <a:rPr sz="800" b="0" spc="-10" dirty="0">
                <a:latin typeface="DM Sans Medium"/>
                <a:cs typeface="DM Sans Medium"/>
              </a:rPr>
              <a:t>also.</a:t>
            </a:r>
            <a:endParaRPr sz="800" dirty="0">
              <a:latin typeface="DM Sans Medium"/>
              <a:cs typeface="DM Sans Medium"/>
            </a:endParaRPr>
          </a:p>
          <a:p>
            <a:pPr marL="241300" marR="26034" indent="-228600">
              <a:lnSpc>
                <a:spcPct val="135400"/>
              </a:lnSpc>
              <a:buAutoNum type="arabicPeriod"/>
              <a:tabLst>
                <a:tab pos="241300" algn="l"/>
              </a:tabLst>
            </a:pPr>
            <a:r>
              <a:rPr sz="800" b="0" dirty="0">
                <a:latin typeface="DM Sans Medium"/>
                <a:cs typeface="DM Sans Medium"/>
              </a:rPr>
              <a:t>This</a:t>
            </a:r>
            <a:r>
              <a:rPr sz="800" b="0" spc="-15" dirty="0">
                <a:latin typeface="DM Sans Medium"/>
                <a:cs typeface="DM Sans Medium"/>
              </a:rPr>
              <a:t> </a:t>
            </a:r>
            <a:r>
              <a:rPr sz="800" b="0" dirty="0">
                <a:latin typeface="DM Sans Medium"/>
                <a:cs typeface="DM Sans Medium"/>
              </a:rPr>
              <a:t>report</a:t>
            </a:r>
            <a:r>
              <a:rPr sz="800" b="0" spc="-10" dirty="0">
                <a:latin typeface="DM Sans Medium"/>
                <a:cs typeface="DM Sans Medium"/>
              </a:rPr>
              <a:t> makes</a:t>
            </a:r>
            <a:r>
              <a:rPr sz="800" b="0" spc="-15" dirty="0">
                <a:latin typeface="DM Sans Medium"/>
                <a:cs typeface="DM Sans Medium"/>
              </a:rPr>
              <a:t> </a:t>
            </a:r>
            <a:r>
              <a:rPr sz="800" b="0" dirty="0">
                <a:latin typeface="DM Sans Medium"/>
                <a:cs typeface="DM Sans Medium"/>
              </a:rPr>
              <a:t>no</a:t>
            </a:r>
            <a:r>
              <a:rPr sz="800" b="0" spc="-10" dirty="0">
                <a:latin typeface="DM Sans Medium"/>
                <a:cs typeface="DM Sans Medium"/>
              </a:rPr>
              <a:t> </a:t>
            </a:r>
            <a:r>
              <a:rPr sz="800" b="0" dirty="0">
                <a:latin typeface="DM Sans Medium"/>
                <a:cs typeface="DM Sans Medium"/>
              </a:rPr>
              <a:t>promises</a:t>
            </a:r>
            <a:r>
              <a:rPr sz="800" b="0" spc="-15" dirty="0">
                <a:latin typeface="DM Sans Medium"/>
                <a:cs typeface="DM Sans Medium"/>
              </a:rPr>
              <a:t> </a:t>
            </a:r>
            <a:r>
              <a:rPr sz="800" b="0" dirty="0">
                <a:latin typeface="DM Sans Medium"/>
                <a:cs typeface="DM Sans Medium"/>
              </a:rPr>
              <a:t>or</a:t>
            </a:r>
            <a:r>
              <a:rPr sz="800" b="0" spc="-10" dirty="0">
                <a:latin typeface="DM Sans Medium"/>
                <a:cs typeface="DM Sans Medium"/>
              </a:rPr>
              <a:t> guarantees</a:t>
            </a:r>
            <a:r>
              <a:rPr sz="800" b="0" spc="-15" dirty="0">
                <a:latin typeface="DM Sans Medium"/>
                <a:cs typeface="DM Sans Medium"/>
              </a:rPr>
              <a:t> </a:t>
            </a:r>
            <a:r>
              <a:rPr sz="800" b="0" dirty="0">
                <a:latin typeface="DM Sans Medium"/>
                <a:cs typeface="DM Sans Medium"/>
              </a:rPr>
              <a:t>that</a:t>
            </a:r>
            <a:r>
              <a:rPr sz="800" b="0" spc="-1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reported</a:t>
            </a:r>
            <a:r>
              <a:rPr sz="800" b="0" spc="-10" dirty="0">
                <a:latin typeface="DM Sans Medium"/>
                <a:cs typeface="DM Sans Medium"/>
              </a:rPr>
              <a:t> condition/s</a:t>
            </a:r>
            <a:r>
              <a:rPr sz="800" b="0" spc="-15" dirty="0">
                <a:latin typeface="DM Sans Medium"/>
                <a:cs typeface="DM Sans Medium"/>
              </a:rPr>
              <a:t> </a:t>
            </a:r>
            <a:r>
              <a:rPr sz="800" b="0" dirty="0">
                <a:latin typeface="DM Sans Medium"/>
                <a:cs typeface="DM Sans Medium"/>
              </a:rPr>
              <a:t>would</a:t>
            </a:r>
            <a:r>
              <a:rPr sz="800" b="0" spc="-10" dirty="0">
                <a:latin typeface="DM Sans Medium"/>
                <a:cs typeface="DM Sans Medium"/>
              </a:rPr>
              <a:t> </a:t>
            </a:r>
            <a:r>
              <a:rPr sz="800" b="0" dirty="0">
                <a:latin typeface="DM Sans Medium"/>
                <a:cs typeface="DM Sans Medium"/>
              </a:rPr>
              <a:t>develop</a:t>
            </a:r>
            <a:r>
              <a:rPr sz="800" b="0" spc="-15" dirty="0">
                <a:latin typeface="DM Sans Medium"/>
                <a:cs typeface="DM Sans Medium"/>
              </a:rPr>
              <a:t> </a:t>
            </a:r>
            <a:r>
              <a:rPr sz="800" b="0" spc="-10" dirty="0">
                <a:latin typeface="DM Sans Medium"/>
                <a:cs typeface="DM Sans Medium"/>
              </a:rPr>
              <a:t>anytime. </a:t>
            </a:r>
            <a:r>
              <a:rPr sz="800" b="0" dirty="0">
                <a:latin typeface="DM Sans Medium"/>
                <a:cs typeface="DM Sans Medium"/>
              </a:rPr>
              <a:t>Other</a:t>
            </a:r>
            <a:r>
              <a:rPr sz="800" b="0" spc="-15" dirty="0">
                <a:latin typeface="DM Sans Medium"/>
                <a:cs typeface="DM Sans Medium"/>
              </a:rPr>
              <a:t> </a:t>
            </a:r>
            <a:r>
              <a:rPr sz="800" b="0" dirty="0">
                <a:latin typeface="DM Sans Medium"/>
                <a:cs typeface="DM Sans Medium"/>
              </a:rPr>
              <a:t>genetic,</a:t>
            </a:r>
            <a:r>
              <a:rPr sz="800" b="0" spc="-10" dirty="0">
                <a:latin typeface="DM Sans Medium"/>
                <a:cs typeface="DM Sans Medium"/>
              </a:rPr>
              <a:t> environmental,</a:t>
            </a:r>
            <a:r>
              <a:rPr sz="800" b="0" spc="500" dirty="0">
                <a:latin typeface="DM Sans Medium"/>
                <a:cs typeface="DM Sans Medium"/>
              </a:rPr>
              <a:t> </a:t>
            </a:r>
            <a:r>
              <a:rPr sz="800" b="0" dirty="0">
                <a:latin typeface="DM Sans Medium"/>
                <a:cs typeface="DM Sans Medium"/>
              </a:rPr>
              <a:t>and</a:t>
            </a:r>
            <a:r>
              <a:rPr sz="800" b="0" spc="-15" dirty="0">
                <a:latin typeface="DM Sans Medium"/>
                <a:cs typeface="DM Sans Medium"/>
              </a:rPr>
              <a:t> </a:t>
            </a:r>
            <a:r>
              <a:rPr sz="800" b="0" dirty="0">
                <a:latin typeface="DM Sans Medium"/>
                <a:cs typeface="DM Sans Medium"/>
              </a:rPr>
              <a:t>clinical</a:t>
            </a:r>
            <a:r>
              <a:rPr sz="800" b="0" spc="-15" dirty="0">
                <a:latin typeface="DM Sans Medium"/>
                <a:cs typeface="DM Sans Medium"/>
              </a:rPr>
              <a:t> </a:t>
            </a:r>
            <a:r>
              <a:rPr sz="800" b="0" spc="-10" dirty="0">
                <a:latin typeface="DM Sans Medium"/>
                <a:cs typeface="DM Sans Medium"/>
              </a:rPr>
              <a:t>factors</a:t>
            </a:r>
            <a:r>
              <a:rPr sz="800" b="0" spc="-15" dirty="0">
                <a:latin typeface="DM Sans Medium"/>
                <a:cs typeface="DM Sans Medium"/>
              </a:rPr>
              <a:t> </a:t>
            </a:r>
            <a:r>
              <a:rPr sz="800" b="0" dirty="0">
                <a:latin typeface="DM Sans Medium"/>
                <a:cs typeface="DM Sans Medium"/>
              </a:rPr>
              <a:t>might</a:t>
            </a:r>
            <a:r>
              <a:rPr sz="800" b="0" spc="-10" dirty="0">
                <a:latin typeface="DM Sans Medium"/>
                <a:cs typeface="DM Sans Medium"/>
              </a:rPr>
              <a:t> </a:t>
            </a:r>
            <a:r>
              <a:rPr sz="800" b="0" dirty="0">
                <a:latin typeface="DM Sans Medium"/>
                <a:cs typeface="DM Sans Medium"/>
              </a:rPr>
              <a:t>inﬂuence</a:t>
            </a:r>
            <a:r>
              <a:rPr sz="800" b="0" spc="-15"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patients’</a:t>
            </a:r>
            <a:r>
              <a:rPr sz="800" b="0" spc="-10" dirty="0">
                <a:latin typeface="DM Sans Medium"/>
                <a:cs typeface="DM Sans Medium"/>
              </a:rPr>
              <a:t> phenotypic</a:t>
            </a:r>
            <a:r>
              <a:rPr sz="800" b="0" spc="-15" dirty="0">
                <a:latin typeface="DM Sans Medium"/>
                <a:cs typeface="DM Sans Medium"/>
              </a:rPr>
              <a:t> </a:t>
            </a:r>
            <a:r>
              <a:rPr sz="800" b="0" dirty="0">
                <a:latin typeface="DM Sans Medium"/>
                <a:cs typeface="DM Sans Medium"/>
              </a:rPr>
              <a:t>response</a:t>
            </a:r>
            <a:r>
              <a:rPr sz="800" b="0" spc="-15" dirty="0">
                <a:latin typeface="DM Sans Medium"/>
                <a:cs typeface="DM Sans Medium"/>
              </a:rPr>
              <a:t> </a:t>
            </a:r>
            <a:r>
              <a:rPr sz="800" b="0" dirty="0">
                <a:latin typeface="DM Sans Medium"/>
                <a:cs typeface="DM Sans Medium"/>
              </a:rPr>
              <a:t>to</a:t>
            </a:r>
            <a:r>
              <a:rPr sz="800" b="0" spc="-1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condition.</a:t>
            </a:r>
            <a:r>
              <a:rPr sz="800" b="0" spc="-15" dirty="0">
                <a:latin typeface="DM Sans Medium"/>
                <a:cs typeface="DM Sans Medium"/>
              </a:rPr>
              <a:t> </a:t>
            </a:r>
            <a:r>
              <a:rPr sz="800" b="0" dirty="0">
                <a:latin typeface="DM Sans Medium"/>
                <a:cs typeface="DM Sans Medium"/>
              </a:rPr>
              <a:t>Normal</a:t>
            </a:r>
            <a:r>
              <a:rPr sz="800" b="0" spc="-10" dirty="0">
                <a:latin typeface="DM Sans Medium"/>
                <a:cs typeface="DM Sans Medium"/>
              </a:rPr>
              <a:t> </a:t>
            </a:r>
            <a:r>
              <a:rPr sz="800" b="0" dirty="0">
                <a:latin typeface="DM Sans Medium"/>
                <a:cs typeface="DM Sans Medium"/>
              </a:rPr>
              <a:t>ﬁndings</a:t>
            </a:r>
            <a:r>
              <a:rPr sz="800" b="0" spc="-15" dirty="0">
                <a:latin typeface="DM Sans Medium"/>
                <a:cs typeface="DM Sans Medium"/>
              </a:rPr>
              <a:t> </a:t>
            </a:r>
            <a:r>
              <a:rPr sz="800" b="0" dirty="0">
                <a:latin typeface="DM Sans Medium"/>
                <a:cs typeface="DM Sans Medium"/>
              </a:rPr>
              <a:t>do</a:t>
            </a:r>
            <a:r>
              <a:rPr sz="800" b="0" spc="-15" dirty="0">
                <a:latin typeface="DM Sans Medium"/>
                <a:cs typeface="DM Sans Medium"/>
              </a:rPr>
              <a:t> </a:t>
            </a:r>
            <a:r>
              <a:rPr sz="800" b="0" dirty="0">
                <a:latin typeface="DM Sans Medium"/>
                <a:cs typeface="DM Sans Medium"/>
              </a:rPr>
              <a:t>not</a:t>
            </a:r>
            <a:r>
              <a:rPr sz="800" b="0" spc="-10" dirty="0">
                <a:latin typeface="DM Sans Medium"/>
                <a:cs typeface="DM Sans Medium"/>
              </a:rPr>
              <a:t> </a:t>
            </a:r>
            <a:r>
              <a:rPr sz="800" b="0" dirty="0">
                <a:latin typeface="DM Sans Medium"/>
                <a:cs typeface="DM Sans Medium"/>
              </a:rPr>
              <a:t>rule</a:t>
            </a:r>
            <a:r>
              <a:rPr sz="800" b="0" spc="-15" dirty="0">
                <a:latin typeface="DM Sans Medium"/>
                <a:cs typeface="DM Sans Medium"/>
              </a:rPr>
              <a:t> </a:t>
            </a:r>
            <a:r>
              <a:rPr sz="800" b="0" dirty="0">
                <a:latin typeface="DM Sans Medium"/>
                <a:cs typeface="DM Sans Medium"/>
              </a:rPr>
              <a:t>out</a:t>
            </a:r>
            <a:r>
              <a:rPr sz="800" b="0" spc="-15" dirty="0">
                <a:latin typeface="DM Sans Medium"/>
                <a:cs typeface="DM Sans Medium"/>
              </a:rPr>
              <a:t> </a:t>
            </a:r>
            <a:r>
              <a:rPr sz="800" b="0" dirty="0">
                <a:latin typeface="DM Sans Medium"/>
                <a:cs typeface="DM Sans Medium"/>
              </a:rPr>
              <a:t>the</a:t>
            </a:r>
            <a:r>
              <a:rPr sz="800" b="0" spc="-10" dirty="0">
                <a:latin typeface="DM Sans Medium"/>
                <a:cs typeface="DM Sans Medium"/>
              </a:rPr>
              <a:t> diagnosis</a:t>
            </a:r>
            <a:r>
              <a:rPr sz="800" b="0" spc="500"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a</a:t>
            </a:r>
            <a:r>
              <a:rPr sz="800" b="0" spc="-5" dirty="0">
                <a:latin typeface="DM Sans Medium"/>
                <a:cs typeface="DM Sans Medium"/>
              </a:rPr>
              <a:t> </a:t>
            </a:r>
            <a:r>
              <a:rPr sz="800" b="0" dirty="0">
                <a:latin typeface="DM Sans Medium"/>
                <a:cs typeface="DM Sans Medium"/>
              </a:rPr>
              <a:t>genetic</a:t>
            </a:r>
            <a:r>
              <a:rPr sz="800" b="0" spc="-5" dirty="0">
                <a:latin typeface="DM Sans Medium"/>
                <a:cs typeface="DM Sans Medium"/>
              </a:rPr>
              <a:t> </a:t>
            </a:r>
            <a:r>
              <a:rPr sz="800" b="0" dirty="0">
                <a:latin typeface="DM Sans Medium"/>
                <a:cs typeface="DM Sans Medium"/>
              </a:rPr>
              <a:t>disorder</a:t>
            </a:r>
            <a:r>
              <a:rPr sz="800" b="0" spc="-5" dirty="0">
                <a:latin typeface="DM Sans Medium"/>
                <a:cs typeface="DM Sans Medium"/>
              </a:rPr>
              <a:t> </a:t>
            </a:r>
            <a:r>
              <a:rPr sz="800" b="0" dirty="0">
                <a:latin typeface="DM Sans Medium"/>
                <a:cs typeface="DM Sans Medium"/>
              </a:rPr>
              <a:t>since</a:t>
            </a:r>
            <a:r>
              <a:rPr sz="800" b="0" spc="-10" dirty="0">
                <a:latin typeface="DM Sans Medium"/>
                <a:cs typeface="DM Sans Medium"/>
              </a:rPr>
              <a:t> </a:t>
            </a:r>
            <a:r>
              <a:rPr sz="800" b="0" dirty="0">
                <a:latin typeface="DM Sans Medium"/>
                <a:cs typeface="DM Sans Medium"/>
              </a:rPr>
              <a:t>some</a:t>
            </a:r>
            <a:r>
              <a:rPr sz="800" b="0" spc="-5" dirty="0">
                <a:latin typeface="DM Sans Medium"/>
                <a:cs typeface="DM Sans Medium"/>
              </a:rPr>
              <a:t> </a:t>
            </a:r>
            <a:r>
              <a:rPr sz="800" b="0" dirty="0">
                <a:latin typeface="DM Sans Medium"/>
                <a:cs typeface="DM Sans Medium"/>
              </a:rPr>
              <a:t>genetic</a:t>
            </a:r>
            <a:r>
              <a:rPr sz="800" b="0" spc="-5" dirty="0">
                <a:latin typeface="DM Sans Medium"/>
                <a:cs typeface="DM Sans Medium"/>
              </a:rPr>
              <a:t> </a:t>
            </a:r>
            <a:r>
              <a:rPr sz="800" b="0" spc="-10" dirty="0">
                <a:latin typeface="DM Sans Medium"/>
                <a:cs typeface="DM Sans Medium"/>
              </a:rPr>
              <a:t>abnormalities</a:t>
            </a:r>
            <a:r>
              <a:rPr sz="800" b="0" spc="-5" dirty="0">
                <a:latin typeface="DM Sans Medium"/>
                <a:cs typeface="DM Sans Medium"/>
              </a:rPr>
              <a:t> </a:t>
            </a:r>
            <a:r>
              <a:rPr sz="800" b="0" dirty="0">
                <a:latin typeface="DM Sans Medium"/>
                <a:cs typeface="DM Sans Medium"/>
              </a:rPr>
              <a:t>may</a:t>
            </a:r>
            <a:r>
              <a:rPr sz="800" b="0" spc="-10" dirty="0">
                <a:latin typeface="DM Sans Medium"/>
                <a:cs typeface="DM Sans Medium"/>
              </a:rPr>
              <a:t> </a:t>
            </a:r>
            <a:r>
              <a:rPr sz="800" b="0" dirty="0">
                <a:latin typeface="DM Sans Medium"/>
                <a:cs typeface="DM Sans Medium"/>
              </a:rPr>
              <a:t>be</a:t>
            </a:r>
            <a:r>
              <a:rPr sz="800" b="0" spc="-5" dirty="0">
                <a:latin typeface="DM Sans Medium"/>
                <a:cs typeface="DM Sans Medium"/>
              </a:rPr>
              <a:t> </a:t>
            </a:r>
            <a:r>
              <a:rPr sz="800" b="0" spc="-10" dirty="0">
                <a:latin typeface="DM Sans Medium"/>
                <a:cs typeface="DM Sans Medium"/>
              </a:rPr>
              <a:t>undetectable</a:t>
            </a:r>
            <a:r>
              <a:rPr sz="800" b="0" spc="-5" dirty="0">
                <a:latin typeface="DM Sans Medium"/>
                <a:cs typeface="DM Sans Medium"/>
              </a:rPr>
              <a:t> </a:t>
            </a:r>
            <a:r>
              <a:rPr sz="800" b="0" dirty="0">
                <a:latin typeface="DM Sans Medium"/>
                <a:cs typeface="DM Sans Medium"/>
              </a:rPr>
              <a:t>with</a:t>
            </a:r>
            <a:r>
              <a:rPr sz="800" b="0" spc="-5" dirty="0">
                <a:latin typeface="DM Sans Medium"/>
                <a:cs typeface="DM Sans Medium"/>
              </a:rPr>
              <a:t> </a:t>
            </a:r>
            <a:r>
              <a:rPr sz="800" b="0" dirty="0">
                <a:latin typeface="DM Sans Medium"/>
                <a:cs typeface="DM Sans Medium"/>
              </a:rPr>
              <a:t>this</a:t>
            </a:r>
            <a:r>
              <a:rPr sz="800" b="0" spc="-10" dirty="0">
                <a:latin typeface="DM Sans Medium"/>
                <a:cs typeface="DM Sans Medium"/>
              </a:rPr>
              <a:t> test.</a:t>
            </a:r>
            <a:endParaRPr sz="800" dirty="0">
              <a:latin typeface="DM Sans Medium"/>
              <a:cs typeface="DM Sans Medium"/>
            </a:endParaRPr>
          </a:p>
          <a:p>
            <a:pPr marL="241300" marR="51435" indent="-228600">
              <a:lnSpc>
                <a:spcPct val="135400"/>
              </a:lnSpc>
              <a:buAutoNum type="arabicPeriod"/>
              <a:tabLst>
                <a:tab pos="241300" algn="l"/>
              </a:tabLst>
            </a:pPr>
            <a:r>
              <a:rPr sz="800" b="0" dirty="0">
                <a:latin typeface="DM Sans Medium"/>
                <a:cs typeface="DM Sans Medium"/>
              </a:rPr>
              <a:t>False</a:t>
            </a:r>
            <a:r>
              <a:rPr sz="800" b="0" spc="-20" dirty="0">
                <a:latin typeface="DM Sans Medium"/>
                <a:cs typeface="DM Sans Medium"/>
              </a:rPr>
              <a:t> </a:t>
            </a:r>
            <a:r>
              <a:rPr sz="800" b="0" dirty="0">
                <a:latin typeface="DM Sans Medium"/>
                <a:cs typeface="DM Sans Medium"/>
              </a:rPr>
              <a:t>negative</a:t>
            </a:r>
            <a:r>
              <a:rPr sz="800" b="0" spc="-20" dirty="0">
                <a:latin typeface="DM Sans Medium"/>
                <a:cs typeface="DM Sans Medium"/>
              </a:rPr>
              <a:t> </a:t>
            </a:r>
            <a:r>
              <a:rPr sz="800" b="0" dirty="0">
                <a:latin typeface="DM Sans Medium"/>
                <a:cs typeface="DM Sans Medium"/>
              </a:rPr>
              <a:t>results</a:t>
            </a:r>
            <a:r>
              <a:rPr sz="800" b="0" spc="-15" dirty="0">
                <a:latin typeface="DM Sans Medium"/>
                <a:cs typeface="DM Sans Medium"/>
              </a:rPr>
              <a:t> </a:t>
            </a:r>
            <a:r>
              <a:rPr sz="800" b="0" dirty="0">
                <a:latin typeface="DM Sans Medium"/>
                <a:cs typeface="DM Sans Medium"/>
              </a:rPr>
              <a:t>may</a:t>
            </a:r>
            <a:r>
              <a:rPr sz="800" b="0" spc="-20" dirty="0">
                <a:latin typeface="DM Sans Medium"/>
                <a:cs typeface="DM Sans Medium"/>
              </a:rPr>
              <a:t> </a:t>
            </a:r>
            <a:r>
              <a:rPr sz="800" b="0" dirty="0">
                <a:latin typeface="DM Sans Medium"/>
                <a:cs typeface="DM Sans Medium"/>
              </a:rPr>
              <a:t>also</a:t>
            </a:r>
            <a:r>
              <a:rPr sz="800" b="0" spc="-15" dirty="0">
                <a:latin typeface="DM Sans Medium"/>
                <a:cs typeface="DM Sans Medium"/>
              </a:rPr>
              <a:t> </a:t>
            </a:r>
            <a:r>
              <a:rPr sz="800" b="0" dirty="0">
                <a:latin typeface="DM Sans Medium"/>
                <a:cs typeface="DM Sans Medium"/>
              </a:rPr>
              <a:t>occur</a:t>
            </a:r>
            <a:r>
              <a:rPr sz="800" b="0" spc="-20" dirty="0">
                <a:latin typeface="DM Sans Medium"/>
                <a:cs typeface="DM Sans Medium"/>
              </a:rPr>
              <a:t> </a:t>
            </a:r>
            <a:r>
              <a:rPr sz="800" b="0" dirty="0">
                <a:latin typeface="DM Sans Medium"/>
                <a:cs typeface="DM Sans Medium"/>
              </a:rPr>
              <a:t>in</a:t>
            </a:r>
            <a:r>
              <a:rPr sz="800" b="0" spc="-15" dirty="0">
                <a:latin typeface="DM Sans Medium"/>
                <a:cs typeface="DM Sans Medium"/>
              </a:rPr>
              <a:t> </a:t>
            </a:r>
            <a:r>
              <a:rPr sz="800" b="0" dirty="0">
                <a:latin typeface="DM Sans Medium"/>
                <a:cs typeface="DM Sans Medium"/>
              </a:rPr>
              <a:t>the</a:t>
            </a:r>
            <a:r>
              <a:rPr sz="800" b="0" spc="-20" dirty="0">
                <a:latin typeface="DM Sans Medium"/>
                <a:cs typeface="DM Sans Medium"/>
              </a:rPr>
              <a:t> </a:t>
            </a:r>
            <a:r>
              <a:rPr sz="800" b="0" dirty="0">
                <a:latin typeface="DM Sans Medium"/>
                <a:cs typeface="DM Sans Medium"/>
              </a:rPr>
              <a:t>setting</a:t>
            </a:r>
            <a:r>
              <a:rPr sz="800" b="0" spc="-15" dirty="0">
                <a:latin typeface="DM Sans Medium"/>
                <a:cs typeface="DM Sans Medium"/>
              </a:rPr>
              <a:t> </a:t>
            </a:r>
            <a:r>
              <a:rPr sz="800" b="0" spc="-10" dirty="0">
                <a:latin typeface="DM Sans Medium"/>
                <a:cs typeface="DM Sans Medium"/>
              </a:rPr>
              <a:t>suboptimal</a:t>
            </a:r>
            <a:r>
              <a:rPr sz="800" b="0" spc="-20" dirty="0">
                <a:latin typeface="DM Sans Medium"/>
                <a:cs typeface="DM Sans Medium"/>
              </a:rPr>
              <a:t> </a:t>
            </a:r>
            <a:r>
              <a:rPr sz="800" b="0" dirty="0">
                <a:latin typeface="DM Sans Medium"/>
                <a:cs typeface="DM Sans Medium"/>
              </a:rPr>
              <a:t>DNA</a:t>
            </a:r>
            <a:r>
              <a:rPr sz="800" b="0" spc="-20" dirty="0">
                <a:latin typeface="DM Sans Medium"/>
                <a:cs typeface="DM Sans Medium"/>
              </a:rPr>
              <a:t> </a:t>
            </a:r>
            <a:r>
              <a:rPr sz="800" b="0" spc="-10" dirty="0">
                <a:latin typeface="DM Sans Medium"/>
                <a:cs typeface="DM Sans Medium"/>
              </a:rPr>
              <a:t>quality.</a:t>
            </a:r>
            <a:r>
              <a:rPr sz="800" b="0" spc="-15" dirty="0">
                <a:latin typeface="DM Sans Medium"/>
                <a:cs typeface="DM Sans Medium"/>
              </a:rPr>
              <a:t> </a:t>
            </a:r>
            <a:r>
              <a:rPr sz="800" b="0" dirty="0">
                <a:latin typeface="DM Sans Medium"/>
                <a:cs typeface="DM Sans Medium"/>
              </a:rPr>
              <a:t>The</a:t>
            </a:r>
            <a:r>
              <a:rPr sz="800" b="0" spc="-20" dirty="0">
                <a:latin typeface="DM Sans Medium"/>
                <a:cs typeface="DM Sans Medium"/>
              </a:rPr>
              <a:t> </a:t>
            </a:r>
            <a:r>
              <a:rPr sz="800" b="0" dirty="0">
                <a:latin typeface="DM Sans Medium"/>
                <a:cs typeface="DM Sans Medium"/>
              </a:rPr>
              <a:t>chance</a:t>
            </a:r>
            <a:r>
              <a:rPr sz="800" b="0" spc="-15" dirty="0">
                <a:latin typeface="DM Sans Medium"/>
                <a:cs typeface="DM Sans Medium"/>
              </a:rPr>
              <a:t> </a:t>
            </a:r>
            <a:r>
              <a:rPr sz="800" b="0" dirty="0">
                <a:latin typeface="DM Sans Medium"/>
                <a:cs typeface="DM Sans Medium"/>
              </a:rPr>
              <a:t>of</a:t>
            </a:r>
            <a:r>
              <a:rPr sz="800" b="0" spc="-20" dirty="0">
                <a:latin typeface="DM Sans Medium"/>
                <a:cs typeface="DM Sans Medium"/>
              </a:rPr>
              <a:t> </a:t>
            </a:r>
            <a:r>
              <a:rPr sz="800" b="0" dirty="0">
                <a:latin typeface="DM Sans Medium"/>
                <a:cs typeface="DM Sans Medium"/>
              </a:rPr>
              <a:t>a</a:t>
            </a:r>
            <a:r>
              <a:rPr sz="800" b="0" spc="-15" dirty="0">
                <a:latin typeface="DM Sans Medium"/>
                <a:cs typeface="DM Sans Medium"/>
              </a:rPr>
              <a:t> </a:t>
            </a:r>
            <a:r>
              <a:rPr sz="800" b="0" dirty="0">
                <a:latin typeface="DM Sans Medium"/>
                <a:cs typeface="DM Sans Medium"/>
              </a:rPr>
              <a:t>false</a:t>
            </a:r>
            <a:r>
              <a:rPr sz="800" b="0" spc="-20" dirty="0">
                <a:latin typeface="DM Sans Medium"/>
                <a:cs typeface="DM Sans Medium"/>
              </a:rPr>
              <a:t> </a:t>
            </a:r>
            <a:r>
              <a:rPr sz="800" b="0" dirty="0">
                <a:latin typeface="DM Sans Medium"/>
                <a:cs typeface="DM Sans Medium"/>
              </a:rPr>
              <a:t>positive</a:t>
            </a:r>
            <a:r>
              <a:rPr sz="800" b="0" spc="-15" dirty="0">
                <a:latin typeface="DM Sans Medium"/>
                <a:cs typeface="DM Sans Medium"/>
              </a:rPr>
              <a:t> </a:t>
            </a:r>
            <a:r>
              <a:rPr sz="800" b="0" dirty="0">
                <a:latin typeface="DM Sans Medium"/>
                <a:cs typeface="DM Sans Medium"/>
              </a:rPr>
              <a:t>or</a:t>
            </a:r>
            <a:r>
              <a:rPr sz="800" b="0" spc="-20" dirty="0">
                <a:latin typeface="DM Sans Medium"/>
                <a:cs typeface="DM Sans Medium"/>
              </a:rPr>
              <a:t> </a:t>
            </a:r>
            <a:r>
              <a:rPr sz="800" b="0" dirty="0">
                <a:latin typeface="DM Sans Medium"/>
                <a:cs typeface="DM Sans Medium"/>
              </a:rPr>
              <a:t>false</a:t>
            </a:r>
            <a:r>
              <a:rPr sz="800" b="0" spc="-20" dirty="0">
                <a:latin typeface="DM Sans Medium"/>
                <a:cs typeface="DM Sans Medium"/>
              </a:rPr>
              <a:t> </a:t>
            </a:r>
            <a:r>
              <a:rPr sz="800" b="0" dirty="0">
                <a:latin typeface="DM Sans Medium"/>
                <a:cs typeface="DM Sans Medium"/>
              </a:rPr>
              <a:t>negative</a:t>
            </a:r>
            <a:r>
              <a:rPr sz="800" b="0" spc="-15" dirty="0">
                <a:latin typeface="DM Sans Medium"/>
                <a:cs typeface="DM Sans Medium"/>
              </a:rPr>
              <a:t> </a:t>
            </a:r>
            <a:r>
              <a:rPr sz="800" b="0" spc="-10" dirty="0">
                <a:latin typeface="DM Sans Medium"/>
                <a:cs typeface="DM Sans Medium"/>
              </a:rPr>
              <a:t>result</a:t>
            </a:r>
            <a:r>
              <a:rPr sz="800" b="0" spc="500" dirty="0">
                <a:latin typeface="DM Sans Medium"/>
                <a:cs typeface="DM Sans Medium"/>
              </a:rPr>
              <a:t> </a:t>
            </a:r>
            <a:r>
              <a:rPr sz="800" b="0" dirty="0">
                <a:latin typeface="DM Sans Medium"/>
                <a:cs typeface="DM Sans Medium"/>
              </a:rPr>
              <a:t>due</a:t>
            </a:r>
            <a:r>
              <a:rPr sz="800" b="0" spc="-20" dirty="0">
                <a:latin typeface="DM Sans Medium"/>
                <a:cs typeface="DM Sans Medium"/>
              </a:rPr>
              <a:t> </a:t>
            </a:r>
            <a:r>
              <a:rPr sz="800" b="0" dirty="0">
                <a:latin typeface="DM Sans Medium"/>
                <a:cs typeface="DM Sans Medium"/>
              </a:rPr>
              <a:t>to</a:t>
            </a:r>
            <a:r>
              <a:rPr sz="800" b="0" spc="-15" dirty="0">
                <a:latin typeface="DM Sans Medium"/>
                <a:cs typeface="DM Sans Medium"/>
              </a:rPr>
              <a:t> </a:t>
            </a:r>
            <a:r>
              <a:rPr sz="800" b="0" spc="-10" dirty="0">
                <a:latin typeface="DM Sans Medium"/>
                <a:cs typeface="DM Sans Medium"/>
              </a:rPr>
              <a:t>laboratory</a:t>
            </a:r>
            <a:r>
              <a:rPr sz="800" b="0" spc="-15" dirty="0">
                <a:latin typeface="DM Sans Medium"/>
                <a:cs typeface="DM Sans Medium"/>
              </a:rPr>
              <a:t> </a:t>
            </a:r>
            <a:r>
              <a:rPr sz="800" b="0" dirty="0">
                <a:latin typeface="DM Sans Medium"/>
                <a:cs typeface="DM Sans Medium"/>
              </a:rPr>
              <a:t>errors</a:t>
            </a:r>
            <a:r>
              <a:rPr sz="800" b="0" spc="-15" dirty="0">
                <a:latin typeface="DM Sans Medium"/>
                <a:cs typeface="DM Sans Medium"/>
              </a:rPr>
              <a:t> </a:t>
            </a:r>
            <a:r>
              <a:rPr sz="800" b="0" dirty="0">
                <a:latin typeface="DM Sans Medium"/>
                <a:cs typeface="DM Sans Medium"/>
              </a:rPr>
              <a:t>incurred</a:t>
            </a:r>
            <a:r>
              <a:rPr sz="800" b="0" spc="-15" dirty="0">
                <a:latin typeface="DM Sans Medium"/>
                <a:cs typeface="DM Sans Medium"/>
              </a:rPr>
              <a:t> </a:t>
            </a:r>
            <a:r>
              <a:rPr sz="800" b="0" dirty="0">
                <a:latin typeface="DM Sans Medium"/>
                <a:cs typeface="DM Sans Medium"/>
              </a:rPr>
              <a:t>during</a:t>
            </a:r>
            <a:r>
              <a:rPr sz="800" b="0" spc="-15" dirty="0">
                <a:latin typeface="DM Sans Medium"/>
                <a:cs typeface="DM Sans Medium"/>
              </a:rPr>
              <a:t> </a:t>
            </a:r>
            <a:r>
              <a:rPr sz="800" b="0" dirty="0">
                <a:latin typeface="DM Sans Medium"/>
                <a:cs typeface="DM Sans Medium"/>
              </a:rPr>
              <a:t>any</a:t>
            </a:r>
            <a:r>
              <a:rPr sz="800" b="0" spc="-15" dirty="0">
                <a:latin typeface="DM Sans Medium"/>
                <a:cs typeface="DM Sans Medium"/>
              </a:rPr>
              <a:t> </a:t>
            </a:r>
            <a:r>
              <a:rPr sz="800" b="0" dirty="0">
                <a:latin typeface="DM Sans Medium"/>
                <a:cs typeface="DM Sans Medium"/>
              </a:rPr>
              <a:t>phase</a:t>
            </a:r>
            <a:r>
              <a:rPr sz="800" b="0" spc="-20" dirty="0">
                <a:latin typeface="DM Sans Medium"/>
                <a:cs typeface="DM Sans Medium"/>
              </a:rPr>
              <a:t> </a:t>
            </a:r>
            <a:r>
              <a:rPr sz="800" b="0" dirty="0">
                <a:latin typeface="DM Sans Medium"/>
                <a:cs typeface="DM Sans Medium"/>
              </a:rPr>
              <a:t>of</a:t>
            </a:r>
            <a:r>
              <a:rPr sz="800" b="0" spc="-15" dirty="0">
                <a:latin typeface="DM Sans Medium"/>
                <a:cs typeface="DM Sans Medium"/>
              </a:rPr>
              <a:t> </a:t>
            </a:r>
            <a:r>
              <a:rPr sz="800" b="0" spc="-10" dirty="0">
                <a:latin typeface="DM Sans Medium"/>
                <a:cs typeface="DM Sans Medium"/>
              </a:rPr>
              <a:t>testing</a:t>
            </a:r>
            <a:r>
              <a:rPr sz="800" b="0" spc="-15" dirty="0">
                <a:latin typeface="DM Sans Medium"/>
                <a:cs typeface="DM Sans Medium"/>
              </a:rPr>
              <a:t> </a:t>
            </a:r>
            <a:r>
              <a:rPr sz="800" b="0" dirty="0">
                <a:latin typeface="DM Sans Medium"/>
                <a:cs typeface="DM Sans Medium"/>
              </a:rPr>
              <a:t>cannot</a:t>
            </a:r>
            <a:r>
              <a:rPr sz="800" b="0" spc="-15" dirty="0">
                <a:latin typeface="DM Sans Medium"/>
                <a:cs typeface="DM Sans Medium"/>
              </a:rPr>
              <a:t> </a:t>
            </a:r>
            <a:r>
              <a:rPr sz="800" b="0" dirty="0">
                <a:latin typeface="DM Sans Medium"/>
                <a:cs typeface="DM Sans Medium"/>
              </a:rPr>
              <a:t>be</a:t>
            </a:r>
            <a:r>
              <a:rPr sz="800" b="0" spc="-15" dirty="0">
                <a:latin typeface="DM Sans Medium"/>
                <a:cs typeface="DM Sans Medium"/>
              </a:rPr>
              <a:t> </a:t>
            </a:r>
            <a:r>
              <a:rPr sz="800" b="0" dirty="0">
                <a:latin typeface="DM Sans Medium"/>
                <a:cs typeface="DM Sans Medium"/>
              </a:rPr>
              <a:t>completely</a:t>
            </a:r>
            <a:r>
              <a:rPr sz="800" b="0" spc="-15" dirty="0">
                <a:latin typeface="DM Sans Medium"/>
                <a:cs typeface="DM Sans Medium"/>
              </a:rPr>
              <a:t> </a:t>
            </a:r>
            <a:r>
              <a:rPr sz="800" b="0" spc="-10" dirty="0">
                <a:latin typeface="DM Sans Medium"/>
                <a:cs typeface="DM Sans Medium"/>
              </a:rPr>
              <a:t>excluded.</a:t>
            </a:r>
            <a:r>
              <a:rPr sz="800" b="0" spc="-15"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mutations</a:t>
            </a:r>
            <a:r>
              <a:rPr sz="800" b="0" spc="-20" dirty="0">
                <a:latin typeface="DM Sans Medium"/>
                <a:cs typeface="DM Sans Medium"/>
              </a:rPr>
              <a:t> </a:t>
            </a:r>
            <a:r>
              <a:rPr sz="800" b="0" dirty="0">
                <a:latin typeface="DM Sans Medium"/>
                <a:cs typeface="DM Sans Medium"/>
              </a:rPr>
              <a:t>are</a:t>
            </a:r>
            <a:r>
              <a:rPr sz="800" b="0" spc="-15" dirty="0">
                <a:latin typeface="DM Sans Medium"/>
                <a:cs typeface="DM Sans Medium"/>
              </a:rPr>
              <a:t> </a:t>
            </a:r>
            <a:r>
              <a:rPr sz="800" b="0" dirty="0">
                <a:latin typeface="DM Sans Medium"/>
                <a:cs typeface="DM Sans Medium"/>
              </a:rPr>
              <a:t>not</a:t>
            </a:r>
            <a:r>
              <a:rPr sz="800" b="0" spc="-15" dirty="0">
                <a:latin typeface="DM Sans Medium"/>
                <a:cs typeface="DM Sans Medium"/>
              </a:rPr>
              <a:t> </a:t>
            </a:r>
            <a:r>
              <a:rPr sz="800" b="0" spc="-10" dirty="0">
                <a:latin typeface="DM Sans Medium"/>
                <a:cs typeface="DM Sans Medium"/>
              </a:rPr>
              <a:t>validated/reﬂex</a:t>
            </a:r>
            <a:r>
              <a:rPr sz="800" b="0" spc="500" dirty="0">
                <a:latin typeface="DM Sans Medium"/>
                <a:cs typeface="DM Sans Medium"/>
              </a:rPr>
              <a:t> </a:t>
            </a:r>
            <a:r>
              <a:rPr sz="800" b="0" spc="-10" dirty="0">
                <a:latin typeface="DM Sans Medium"/>
                <a:cs typeface="DM Sans Medium"/>
              </a:rPr>
              <a:t>tested.</a:t>
            </a:r>
            <a:endParaRPr sz="800" dirty="0">
              <a:latin typeface="DM Sans Medium"/>
              <a:cs typeface="DM Sans Medium"/>
            </a:endParaRPr>
          </a:p>
          <a:p>
            <a:pPr marL="241300" marR="45085" indent="-228600">
              <a:lnSpc>
                <a:spcPct val="135400"/>
              </a:lnSpc>
              <a:buAutoNum type="arabicPeriod"/>
              <a:tabLst>
                <a:tab pos="241300" algn="l"/>
              </a:tabLst>
            </a:pPr>
            <a:r>
              <a:rPr sz="800" b="0" spc="-10" dirty="0">
                <a:latin typeface="DM Sans Medium"/>
                <a:cs typeface="DM Sans Medium"/>
              </a:rPr>
              <a:t>Interpretations</a:t>
            </a:r>
            <a:r>
              <a:rPr sz="800" b="0" spc="5" dirty="0">
                <a:latin typeface="DM Sans Medium"/>
                <a:cs typeface="DM Sans Medium"/>
              </a:rPr>
              <a:t> </a:t>
            </a:r>
            <a:r>
              <a:rPr sz="800" b="0" dirty="0">
                <a:latin typeface="DM Sans Medium"/>
                <a:cs typeface="DM Sans Medium"/>
              </a:rPr>
              <a:t>are</a:t>
            </a:r>
            <a:r>
              <a:rPr sz="800" b="0" spc="5" dirty="0">
                <a:latin typeface="DM Sans Medium"/>
                <a:cs typeface="DM Sans Medium"/>
              </a:rPr>
              <a:t> </a:t>
            </a:r>
            <a:r>
              <a:rPr sz="800" b="0" dirty="0">
                <a:latin typeface="DM Sans Medium"/>
                <a:cs typeface="DM Sans Medium"/>
              </a:rPr>
              <a:t>made</a:t>
            </a:r>
            <a:r>
              <a:rPr sz="800" b="0" spc="10" dirty="0">
                <a:latin typeface="DM Sans Medium"/>
                <a:cs typeface="DM Sans Medium"/>
              </a:rPr>
              <a:t> </a:t>
            </a:r>
            <a:r>
              <a:rPr sz="800" b="0" dirty="0">
                <a:latin typeface="DM Sans Medium"/>
                <a:cs typeface="DM Sans Medium"/>
              </a:rPr>
              <a:t>with</a:t>
            </a:r>
            <a:r>
              <a:rPr sz="800" b="0" spc="5" dirty="0">
                <a:latin typeface="DM Sans Medium"/>
                <a:cs typeface="DM Sans Medium"/>
              </a:rPr>
              <a:t> </a:t>
            </a:r>
            <a:r>
              <a:rPr sz="800" b="0" dirty="0">
                <a:latin typeface="DM Sans Medium"/>
                <a:cs typeface="DM Sans Medium"/>
              </a:rPr>
              <a:t>the</a:t>
            </a:r>
            <a:r>
              <a:rPr sz="800" b="0" spc="10" dirty="0">
                <a:latin typeface="DM Sans Medium"/>
                <a:cs typeface="DM Sans Medium"/>
              </a:rPr>
              <a:t> </a:t>
            </a:r>
            <a:r>
              <a:rPr sz="800" b="0" spc="-10" dirty="0">
                <a:latin typeface="DM Sans Medium"/>
                <a:cs typeface="DM Sans Medium"/>
              </a:rPr>
              <a:t>assumption</a:t>
            </a:r>
            <a:r>
              <a:rPr sz="800" b="0" spc="5" dirty="0">
                <a:latin typeface="DM Sans Medium"/>
                <a:cs typeface="DM Sans Medium"/>
              </a:rPr>
              <a:t> </a:t>
            </a:r>
            <a:r>
              <a:rPr sz="800" b="0" dirty="0">
                <a:latin typeface="DM Sans Medium"/>
                <a:cs typeface="DM Sans Medium"/>
              </a:rPr>
              <a:t>that</a:t>
            </a:r>
            <a:r>
              <a:rPr sz="800" b="0" spc="10" dirty="0">
                <a:latin typeface="DM Sans Medium"/>
                <a:cs typeface="DM Sans Medium"/>
              </a:rPr>
              <a:t> </a:t>
            </a:r>
            <a:r>
              <a:rPr sz="800" b="0" dirty="0">
                <a:latin typeface="DM Sans Medium"/>
                <a:cs typeface="DM Sans Medium"/>
              </a:rPr>
              <a:t>any</a:t>
            </a:r>
            <a:r>
              <a:rPr sz="800" b="0" spc="5" dirty="0">
                <a:latin typeface="DM Sans Medium"/>
                <a:cs typeface="DM Sans Medium"/>
              </a:rPr>
              <a:t> </a:t>
            </a:r>
            <a:r>
              <a:rPr sz="800" b="0" spc="-10" dirty="0">
                <a:latin typeface="DM Sans Medium"/>
                <a:cs typeface="DM Sans Medium"/>
              </a:rPr>
              <a:t>information</a:t>
            </a:r>
            <a:r>
              <a:rPr sz="800" b="0" spc="10" dirty="0">
                <a:latin typeface="DM Sans Medium"/>
                <a:cs typeface="DM Sans Medium"/>
              </a:rPr>
              <a:t> </a:t>
            </a:r>
            <a:r>
              <a:rPr sz="800" b="0" spc="-10" dirty="0">
                <a:latin typeface="DM Sans Medium"/>
                <a:cs typeface="DM Sans Medium"/>
              </a:rPr>
              <a:t>provided</a:t>
            </a:r>
            <a:r>
              <a:rPr sz="800" b="0" spc="5" dirty="0">
                <a:latin typeface="DM Sans Medium"/>
                <a:cs typeface="DM Sans Medium"/>
              </a:rPr>
              <a:t> </a:t>
            </a:r>
            <a:r>
              <a:rPr sz="800" b="0" dirty="0">
                <a:latin typeface="DM Sans Medium"/>
                <a:cs typeface="DM Sans Medium"/>
              </a:rPr>
              <a:t>on</a:t>
            </a:r>
            <a:r>
              <a:rPr sz="800" b="0" spc="5" dirty="0">
                <a:latin typeface="DM Sans Medium"/>
                <a:cs typeface="DM Sans Medium"/>
              </a:rPr>
              <a:t> </a:t>
            </a:r>
            <a:r>
              <a:rPr sz="800" b="0" dirty="0">
                <a:latin typeface="DM Sans Medium"/>
                <a:cs typeface="DM Sans Medium"/>
              </a:rPr>
              <a:t>family</a:t>
            </a:r>
            <a:r>
              <a:rPr sz="800" b="0" spc="10" dirty="0">
                <a:latin typeface="DM Sans Medium"/>
                <a:cs typeface="DM Sans Medium"/>
              </a:rPr>
              <a:t> </a:t>
            </a:r>
            <a:r>
              <a:rPr sz="800" b="0" spc="-10" dirty="0">
                <a:latin typeface="DM Sans Medium"/>
                <a:cs typeface="DM Sans Medium"/>
              </a:rPr>
              <a:t>relationships</a:t>
            </a:r>
            <a:r>
              <a:rPr sz="800" b="0" spc="5" dirty="0">
                <a:latin typeface="DM Sans Medium"/>
                <a:cs typeface="DM Sans Medium"/>
              </a:rPr>
              <a:t> </a:t>
            </a:r>
            <a:r>
              <a:rPr sz="800" b="0" dirty="0">
                <a:latin typeface="DM Sans Medium"/>
                <a:cs typeface="DM Sans Medium"/>
              </a:rPr>
              <a:t>is</a:t>
            </a:r>
            <a:r>
              <a:rPr sz="800" b="0" spc="10" dirty="0">
                <a:latin typeface="DM Sans Medium"/>
                <a:cs typeface="DM Sans Medium"/>
              </a:rPr>
              <a:t> </a:t>
            </a:r>
            <a:r>
              <a:rPr sz="800" b="0" spc="-10" dirty="0">
                <a:latin typeface="DM Sans Medium"/>
                <a:cs typeface="DM Sans Medium"/>
              </a:rPr>
              <a:t>accurate.</a:t>
            </a:r>
            <a:r>
              <a:rPr sz="800" b="0" spc="5" dirty="0">
                <a:latin typeface="DM Sans Medium"/>
                <a:cs typeface="DM Sans Medium"/>
              </a:rPr>
              <a:t> </a:t>
            </a:r>
            <a:r>
              <a:rPr sz="800" b="0" spc="-10" dirty="0">
                <a:latin typeface="DM Sans Medium"/>
                <a:cs typeface="DM Sans Medium"/>
              </a:rPr>
              <a:t>Consultation</a:t>
            </a:r>
            <a:r>
              <a:rPr sz="800" b="0" spc="10" dirty="0">
                <a:latin typeface="DM Sans Medium"/>
                <a:cs typeface="DM Sans Medium"/>
              </a:rPr>
              <a:t> </a:t>
            </a:r>
            <a:r>
              <a:rPr sz="800" b="0" dirty="0">
                <a:latin typeface="DM Sans Medium"/>
                <a:cs typeface="DM Sans Medium"/>
              </a:rPr>
              <a:t>with</a:t>
            </a:r>
            <a:r>
              <a:rPr sz="800" b="0" spc="5" dirty="0">
                <a:latin typeface="DM Sans Medium"/>
                <a:cs typeface="DM Sans Medium"/>
              </a:rPr>
              <a:t> </a:t>
            </a:r>
            <a:r>
              <a:rPr sz="800" b="0" spc="-50" dirty="0">
                <a:latin typeface="DM Sans Medium"/>
                <a:cs typeface="DM Sans Medium"/>
              </a:rPr>
              <a:t>a</a:t>
            </a:r>
            <a:r>
              <a:rPr sz="800" b="0" spc="500" dirty="0">
                <a:latin typeface="DM Sans Medium"/>
                <a:cs typeface="DM Sans Medium"/>
              </a:rPr>
              <a:t> </a:t>
            </a:r>
            <a:r>
              <a:rPr sz="800" b="0" spc="-10" dirty="0">
                <a:latin typeface="DM Sans Medium"/>
                <a:cs typeface="DM Sans Medium"/>
              </a:rPr>
              <a:t>genetics</a:t>
            </a:r>
            <a:r>
              <a:rPr sz="800" b="0" dirty="0">
                <a:latin typeface="DM Sans Medium"/>
                <a:cs typeface="DM Sans Medium"/>
              </a:rPr>
              <a:t> </a:t>
            </a:r>
            <a:r>
              <a:rPr sz="800" b="0" spc="-10" dirty="0">
                <a:latin typeface="DM Sans Medium"/>
                <a:cs typeface="DM Sans Medium"/>
              </a:rPr>
              <a:t>professional</a:t>
            </a:r>
            <a:r>
              <a:rPr sz="800" b="0" dirty="0">
                <a:latin typeface="DM Sans Medium"/>
                <a:cs typeface="DM Sans Medium"/>
              </a:rPr>
              <a:t> is </a:t>
            </a:r>
            <a:r>
              <a:rPr sz="800" b="0" spc="-10" dirty="0">
                <a:latin typeface="DM Sans Medium"/>
                <a:cs typeface="DM Sans Medium"/>
              </a:rPr>
              <a:t>recommended</a:t>
            </a:r>
            <a:r>
              <a:rPr sz="800" b="0" dirty="0">
                <a:latin typeface="DM Sans Medium"/>
                <a:cs typeface="DM Sans Medium"/>
              </a:rPr>
              <a:t> for better </a:t>
            </a:r>
            <a:r>
              <a:rPr sz="800" b="0" spc="-10" dirty="0">
                <a:latin typeface="DM Sans Medium"/>
                <a:cs typeface="DM Sans Medium"/>
              </a:rPr>
              <a:t>interpretation</a:t>
            </a:r>
            <a:r>
              <a:rPr sz="800" b="0" dirty="0">
                <a:latin typeface="DM Sans Medium"/>
                <a:cs typeface="DM Sans Medium"/>
              </a:rPr>
              <a:t> of results.</a:t>
            </a:r>
            <a:r>
              <a:rPr sz="800" b="0" spc="5" dirty="0">
                <a:latin typeface="DM Sans Medium"/>
                <a:cs typeface="DM Sans Medium"/>
              </a:rPr>
              <a:t> </a:t>
            </a:r>
            <a:r>
              <a:rPr sz="800" b="0" spc="-10" dirty="0">
                <a:latin typeface="DM Sans Medium"/>
                <a:cs typeface="DM Sans Medium"/>
              </a:rPr>
              <a:t>Interpretation</a:t>
            </a:r>
            <a:r>
              <a:rPr sz="800" b="0" dirty="0">
                <a:latin typeface="DM Sans Medium"/>
                <a:cs typeface="DM Sans Medium"/>
              </a:rPr>
              <a:t> of this result should be done in</a:t>
            </a:r>
            <a:r>
              <a:rPr sz="800" b="0" spc="5" dirty="0">
                <a:latin typeface="DM Sans Medium"/>
                <a:cs typeface="DM Sans Medium"/>
              </a:rPr>
              <a:t> </a:t>
            </a:r>
            <a:r>
              <a:rPr sz="800" b="0" dirty="0">
                <a:latin typeface="DM Sans Medium"/>
                <a:cs typeface="DM Sans Medium"/>
              </a:rPr>
              <a:t>context of </a:t>
            </a:r>
            <a:r>
              <a:rPr sz="800" b="0" spc="-50" dirty="0">
                <a:latin typeface="DM Sans Medium"/>
                <a:cs typeface="DM Sans Medium"/>
              </a:rPr>
              <a:t>a</a:t>
            </a:r>
            <a:r>
              <a:rPr sz="800" b="0" spc="500" dirty="0">
                <a:latin typeface="DM Sans Medium"/>
                <a:cs typeface="DM Sans Medium"/>
              </a:rPr>
              <a:t> </a:t>
            </a:r>
            <a:r>
              <a:rPr sz="800" b="0" spc="-10" dirty="0">
                <a:latin typeface="DM Sans Medium"/>
                <a:cs typeface="DM Sans Medium"/>
              </a:rPr>
              <a:t>patient’s</a:t>
            </a:r>
            <a:r>
              <a:rPr sz="800" b="0" spc="-15" dirty="0">
                <a:latin typeface="DM Sans Medium"/>
                <a:cs typeface="DM Sans Medium"/>
              </a:rPr>
              <a:t> </a:t>
            </a:r>
            <a:r>
              <a:rPr sz="800" b="0" dirty="0">
                <a:latin typeface="DM Sans Medium"/>
                <a:cs typeface="DM Sans Medium"/>
              </a:rPr>
              <a:t>medical</a:t>
            </a:r>
            <a:r>
              <a:rPr sz="800" b="0" spc="-10" dirty="0">
                <a:latin typeface="DM Sans Medium"/>
                <a:cs typeface="DM Sans Medium"/>
              </a:rPr>
              <a:t> </a:t>
            </a:r>
            <a:r>
              <a:rPr sz="800" b="0" dirty="0">
                <a:latin typeface="DM Sans Medium"/>
                <a:cs typeface="DM Sans Medium"/>
              </a:rPr>
              <a:t>record,</a:t>
            </a:r>
            <a:r>
              <a:rPr sz="800" b="0" spc="-10" dirty="0">
                <a:latin typeface="DM Sans Medium"/>
                <a:cs typeface="DM Sans Medium"/>
              </a:rPr>
              <a:t> </a:t>
            </a:r>
            <a:r>
              <a:rPr sz="800" b="0" dirty="0">
                <a:latin typeface="DM Sans Medium"/>
                <a:cs typeface="DM Sans Medium"/>
              </a:rPr>
              <a:t>family</a:t>
            </a:r>
            <a:r>
              <a:rPr sz="800" b="0" spc="-10" dirty="0">
                <a:latin typeface="DM Sans Medium"/>
                <a:cs typeface="DM Sans Medium"/>
              </a:rPr>
              <a:t> </a:t>
            </a:r>
            <a:r>
              <a:rPr sz="800" b="0" dirty="0">
                <a:latin typeface="DM Sans Medium"/>
                <a:cs typeface="DM Sans Medium"/>
              </a:rPr>
              <a:t>history</a:t>
            </a:r>
            <a:r>
              <a:rPr sz="800" b="0" spc="-10" dirty="0">
                <a:latin typeface="DM Sans Medium"/>
                <a:cs typeface="DM Sans Medium"/>
              </a:rPr>
              <a:t> </a:t>
            </a:r>
            <a:r>
              <a:rPr sz="800" b="0" dirty="0">
                <a:latin typeface="DM Sans Medium"/>
                <a:cs typeface="DM Sans Medium"/>
              </a:rPr>
              <a:t>and</a:t>
            </a:r>
            <a:r>
              <a:rPr sz="800" b="0" spc="-10" dirty="0">
                <a:latin typeface="DM Sans Medium"/>
                <a:cs typeface="DM Sans Medium"/>
              </a:rPr>
              <a:t> </a:t>
            </a:r>
            <a:r>
              <a:rPr sz="800" b="0" dirty="0">
                <a:latin typeface="DM Sans Medium"/>
                <a:cs typeface="DM Sans Medium"/>
              </a:rPr>
              <a:t>biochemical</a:t>
            </a:r>
            <a:r>
              <a:rPr sz="800" b="0" spc="-10" dirty="0">
                <a:latin typeface="DM Sans Medium"/>
                <a:cs typeface="DM Sans Medium"/>
              </a:rPr>
              <a:t> </a:t>
            </a:r>
            <a:r>
              <a:rPr sz="800" b="0" dirty="0">
                <a:latin typeface="DM Sans Medium"/>
                <a:cs typeface="DM Sans Medium"/>
              </a:rPr>
              <a:t>proﬁle.</a:t>
            </a:r>
            <a:r>
              <a:rPr sz="800" b="0" spc="-10" dirty="0">
                <a:latin typeface="DM Sans Medium"/>
                <a:cs typeface="DM Sans Medium"/>
              </a:rPr>
              <a:t> </a:t>
            </a:r>
            <a:r>
              <a:rPr sz="800" b="0" dirty="0">
                <a:latin typeface="DM Sans Medium"/>
                <a:cs typeface="DM Sans Medium"/>
              </a:rPr>
              <a:t>Please</a:t>
            </a:r>
            <a:r>
              <a:rPr sz="800" b="0" spc="-10" dirty="0">
                <a:latin typeface="DM Sans Medium"/>
                <a:cs typeface="DM Sans Medium"/>
              </a:rPr>
              <a:t> </a:t>
            </a:r>
            <a:r>
              <a:rPr sz="800" b="0" dirty="0">
                <a:latin typeface="DM Sans Medium"/>
                <a:cs typeface="DM Sans Medium"/>
              </a:rPr>
              <a:t>note</a:t>
            </a:r>
            <a:r>
              <a:rPr sz="800" b="0" spc="-10" dirty="0">
                <a:latin typeface="DM Sans Medium"/>
                <a:cs typeface="DM Sans Medium"/>
              </a:rPr>
              <a:t> </a:t>
            </a:r>
            <a:r>
              <a:rPr sz="800" b="0" dirty="0">
                <a:latin typeface="DM Sans Medium"/>
                <a:cs typeface="DM Sans Medium"/>
              </a:rPr>
              <a:t>that</a:t>
            </a:r>
            <a:r>
              <a:rPr sz="800" b="0" spc="-15" dirty="0">
                <a:latin typeface="DM Sans Medium"/>
                <a:cs typeface="DM Sans Medium"/>
              </a:rPr>
              <a:t> </a:t>
            </a:r>
            <a:r>
              <a:rPr sz="800" b="0" spc="-10" dirty="0">
                <a:latin typeface="DM Sans Medium"/>
                <a:cs typeface="DM Sans Medium"/>
              </a:rPr>
              <a:t>interpretation </a:t>
            </a:r>
            <a:r>
              <a:rPr sz="800" b="0" dirty="0">
                <a:latin typeface="DM Sans Medium"/>
                <a:cs typeface="DM Sans Medium"/>
              </a:rPr>
              <a:t>and</a:t>
            </a:r>
            <a:r>
              <a:rPr sz="800" b="0" spc="-10" dirty="0">
                <a:latin typeface="DM Sans Medium"/>
                <a:cs typeface="DM Sans Medium"/>
              </a:rPr>
              <a:t> classiﬁcation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the</a:t>
            </a:r>
            <a:r>
              <a:rPr sz="800" b="0" spc="-10" dirty="0">
                <a:latin typeface="DM Sans Medium"/>
                <a:cs typeface="DM Sans Medium"/>
              </a:rPr>
              <a:t> variants</a:t>
            </a:r>
            <a:r>
              <a:rPr sz="800" b="0" spc="500" dirty="0">
                <a:latin typeface="DM Sans Medium"/>
                <a:cs typeface="DM Sans Medium"/>
              </a:rPr>
              <a:t> </a:t>
            </a:r>
            <a:r>
              <a:rPr sz="800" b="0" dirty="0">
                <a:latin typeface="DM Sans Medium"/>
                <a:cs typeface="DM Sans Medium"/>
              </a:rPr>
              <a:t>reported</a:t>
            </a:r>
            <a:r>
              <a:rPr sz="800" b="0" spc="-35" dirty="0">
                <a:latin typeface="DM Sans Medium"/>
                <a:cs typeface="DM Sans Medium"/>
              </a:rPr>
              <a:t> </a:t>
            </a:r>
            <a:r>
              <a:rPr sz="800" b="0" dirty="0">
                <a:latin typeface="DM Sans Medium"/>
                <a:cs typeface="DM Sans Medium"/>
              </a:rPr>
              <a:t>here</a:t>
            </a:r>
            <a:r>
              <a:rPr sz="800" b="0" spc="-35" dirty="0">
                <a:latin typeface="DM Sans Medium"/>
                <a:cs typeface="DM Sans Medium"/>
              </a:rPr>
              <a:t> </a:t>
            </a:r>
            <a:r>
              <a:rPr sz="800" b="0" dirty="0">
                <a:latin typeface="DM Sans Medium"/>
                <a:cs typeface="DM Sans Medium"/>
              </a:rPr>
              <a:t>may</a:t>
            </a:r>
            <a:r>
              <a:rPr sz="800" b="0" spc="-30" dirty="0">
                <a:latin typeface="DM Sans Medium"/>
                <a:cs typeface="DM Sans Medium"/>
              </a:rPr>
              <a:t> </a:t>
            </a:r>
            <a:r>
              <a:rPr sz="800" b="0" dirty="0">
                <a:latin typeface="DM Sans Medium"/>
                <a:cs typeface="DM Sans Medium"/>
              </a:rPr>
              <a:t>change</a:t>
            </a:r>
            <a:r>
              <a:rPr sz="800" b="0" spc="-35" dirty="0">
                <a:latin typeface="DM Sans Medium"/>
                <a:cs typeface="DM Sans Medium"/>
              </a:rPr>
              <a:t> </a:t>
            </a:r>
            <a:r>
              <a:rPr sz="800" b="0" spc="-10" dirty="0">
                <a:latin typeface="DM Sans Medium"/>
                <a:cs typeface="DM Sans Medium"/>
              </a:rPr>
              <a:t>overtime.</a:t>
            </a:r>
            <a:endParaRPr sz="800" dirty="0">
              <a:latin typeface="DM Sans Medium"/>
              <a:cs typeface="DM Sans Medium"/>
            </a:endParaRPr>
          </a:p>
          <a:p>
            <a:pPr marL="241300" marR="238125" indent="-228600">
              <a:lnSpc>
                <a:spcPct val="135400"/>
              </a:lnSpc>
              <a:buAutoNum type="arabicPeriod"/>
              <a:tabLst>
                <a:tab pos="241300" algn="l"/>
              </a:tabLst>
            </a:pPr>
            <a:r>
              <a:rPr sz="800" b="0" dirty="0">
                <a:latin typeface="DM Sans Medium"/>
                <a:cs typeface="DM Sans Medium"/>
              </a:rPr>
              <a:t>Collection,</a:t>
            </a:r>
            <a:r>
              <a:rPr sz="800" b="0" spc="-10" dirty="0">
                <a:latin typeface="DM Sans Medium"/>
                <a:cs typeface="DM Sans Medium"/>
              </a:rPr>
              <a:t> </a:t>
            </a:r>
            <a:r>
              <a:rPr sz="800" b="0" dirty="0">
                <a:latin typeface="DM Sans Medium"/>
                <a:cs typeface="DM Sans Medium"/>
              </a:rPr>
              <a:t>processing,</a:t>
            </a:r>
            <a:r>
              <a:rPr sz="800" b="0" spc="-5" dirty="0">
                <a:latin typeface="DM Sans Medium"/>
                <a:cs typeface="DM Sans Medium"/>
              </a:rPr>
              <a:t> </a:t>
            </a:r>
            <a:r>
              <a:rPr sz="800" b="0" dirty="0">
                <a:latin typeface="DM Sans Medium"/>
                <a:cs typeface="DM Sans Medium"/>
              </a:rPr>
              <a:t>use,</a:t>
            </a:r>
            <a:r>
              <a:rPr sz="800" b="0" spc="-5" dirty="0">
                <a:latin typeface="DM Sans Medium"/>
                <a:cs typeface="DM Sans Medium"/>
              </a:rPr>
              <a:t> </a:t>
            </a:r>
            <a:r>
              <a:rPr sz="800" b="0" spc="-10" dirty="0">
                <a:latin typeface="DM Sans Medium"/>
                <a:cs typeface="DM Sans Medium"/>
              </a:rPr>
              <a:t>storage</a:t>
            </a:r>
            <a:r>
              <a:rPr sz="800" b="0" spc="-5" dirty="0">
                <a:latin typeface="DM Sans Medium"/>
                <a:cs typeface="DM Sans Medium"/>
              </a:rPr>
              <a:t> </a:t>
            </a:r>
            <a:r>
              <a:rPr sz="800" b="0" dirty="0">
                <a:latin typeface="DM Sans Medium"/>
                <a:cs typeface="DM Sans Medium"/>
              </a:rPr>
              <a:t>and</a:t>
            </a:r>
            <a:r>
              <a:rPr sz="800" b="0" spc="-5" dirty="0">
                <a:latin typeface="DM Sans Medium"/>
                <a:cs typeface="DM Sans Medium"/>
              </a:rPr>
              <a:t> </a:t>
            </a:r>
            <a:r>
              <a:rPr sz="800" b="0" spc="-10" dirty="0">
                <a:latin typeface="DM Sans Medium"/>
                <a:cs typeface="DM Sans Medium"/>
              </a:rPr>
              <a:t>retention</a:t>
            </a:r>
            <a:r>
              <a:rPr sz="800" b="0" spc="-5" dirty="0">
                <a:latin typeface="DM Sans Medium"/>
                <a:cs typeface="DM Sans Medium"/>
              </a:rPr>
              <a:t> </a:t>
            </a:r>
            <a:r>
              <a:rPr sz="800" b="0" dirty="0">
                <a:latin typeface="DM Sans Medium"/>
                <a:cs typeface="DM Sans Medium"/>
              </a:rPr>
              <a:t>of</a:t>
            </a:r>
            <a:r>
              <a:rPr sz="800" b="0" spc="-5"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spc="-10" dirty="0">
                <a:latin typeface="DM Sans Medium"/>
                <a:cs typeface="DM Sans Medium"/>
              </a:rPr>
              <a:t>anonymized</a:t>
            </a:r>
            <a:r>
              <a:rPr sz="800" b="0" spc="-5" dirty="0">
                <a:latin typeface="DM Sans Medium"/>
                <a:cs typeface="DM Sans Medium"/>
              </a:rPr>
              <a:t> </a:t>
            </a:r>
            <a:r>
              <a:rPr sz="800" b="0" dirty="0">
                <a:latin typeface="DM Sans Medium"/>
                <a:cs typeface="DM Sans Medium"/>
              </a:rPr>
              <a:t>data,</a:t>
            </a:r>
            <a:r>
              <a:rPr sz="800" b="0" spc="-5"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sample</a:t>
            </a:r>
            <a:r>
              <a:rPr sz="800" b="0" spc="-5" dirty="0">
                <a:latin typeface="DM Sans Medium"/>
                <a:cs typeface="DM Sans Medium"/>
              </a:rPr>
              <a:t> </a:t>
            </a:r>
            <a:r>
              <a:rPr sz="800" b="0" dirty="0">
                <a:latin typeface="DM Sans Medium"/>
                <a:cs typeface="DM Sans Medium"/>
              </a:rPr>
              <a:t>collected</a:t>
            </a:r>
            <a:r>
              <a:rPr sz="800" b="0" spc="-5" dirty="0">
                <a:latin typeface="DM Sans Medium"/>
                <a:cs typeface="DM Sans Medium"/>
              </a:rPr>
              <a:t> </a:t>
            </a:r>
            <a:r>
              <a:rPr sz="800" b="0" dirty="0">
                <a:latin typeface="DM Sans Medium"/>
                <a:cs typeface="DM Sans Medium"/>
              </a:rPr>
              <a:t>and</a:t>
            </a:r>
            <a:r>
              <a:rPr sz="800" b="0" spc="-5" dirty="0">
                <a:latin typeface="DM Sans Medium"/>
                <a:cs typeface="DM Sans Medium"/>
              </a:rPr>
              <a:t> </a:t>
            </a:r>
            <a:r>
              <a:rPr sz="800" b="0" spc="-10" dirty="0">
                <a:latin typeface="DM Sans Medium"/>
                <a:cs typeface="DM Sans Medium"/>
              </a:rPr>
              <a:t>related</a:t>
            </a:r>
            <a:r>
              <a:rPr sz="800" b="0" spc="-5" dirty="0">
                <a:latin typeface="DM Sans Medium"/>
                <a:cs typeface="DM Sans Medium"/>
              </a:rPr>
              <a:t> </a:t>
            </a:r>
            <a:r>
              <a:rPr sz="800" b="0" spc="-10" dirty="0">
                <a:latin typeface="DM Sans Medium"/>
                <a:cs typeface="DM Sans Medium"/>
              </a:rPr>
              <a:t>anonymized</a:t>
            </a:r>
            <a:r>
              <a:rPr sz="800" b="0" spc="-5" dirty="0">
                <a:latin typeface="DM Sans Medium"/>
                <a:cs typeface="DM Sans Medium"/>
              </a:rPr>
              <a:t> </a:t>
            </a:r>
            <a:r>
              <a:rPr sz="800" b="0" spc="-10" dirty="0">
                <a:latin typeface="DM Sans Medium"/>
                <a:cs typeface="DM Sans Medium"/>
              </a:rPr>
              <a:t>reports</a:t>
            </a:r>
            <a:r>
              <a:rPr sz="800" b="0" spc="500" dirty="0">
                <a:latin typeface="DM Sans Medium"/>
                <a:cs typeface="DM Sans Medium"/>
              </a:rPr>
              <a:t> </a:t>
            </a:r>
            <a:r>
              <a:rPr sz="800" b="0" dirty="0">
                <a:latin typeface="DM Sans Medium"/>
                <a:cs typeface="DM Sans Medium"/>
              </a:rPr>
              <a:t>from</a:t>
            </a:r>
            <a:r>
              <a:rPr sz="800" b="0" spc="-5" dirty="0">
                <a:latin typeface="DM Sans Medium"/>
                <a:cs typeface="DM Sans Medium"/>
              </a:rPr>
              <a:t> </a:t>
            </a:r>
            <a:r>
              <a:rPr sz="800" b="0" dirty="0">
                <a:latin typeface="DM Sans Medium"/>
                <a:cs typeface="DM Sans Medium"/>
              </a:rPr>
              <a:t>the </a:t>
            </a:r>
            <a:r>
              <a:rPr sz="800" b="0" spc="-10" dirty="0">
                <a:latin typeface="DM Sans Medium"/>
                <a:cs typeface="DM Sans Medium"/>
              </a:rPr>
              <a:t>tests</a:t>
            </a:r>
            <a:r>
              <a:rPr sz="800" b="0" dirty="0">
                <a:latin typeface="DM Sans Medium"/>
                <a:cs typeface="DM Sans Medium"/>
              </a:rPr>
              <a:t> </a:t>
            </a:r>
            <a:r>
              <a:rPr sz="800" b="0" spc="-10" dirty="0">
                <a:latin typeface="DM Sans Medium"/>
                <a:cs typeface="DM Sans Medium"/>
              </a:rPr>
              <a:t>conducted</a:t>
            </a:r>
            <a:r>
              <a:rPr sz="800" b="0" dirty="0">
                <a:latin typeface="DM Sans Medium"/>
                <a:cs typeface="DM Sans Medium"/>
              </a:rPr>
              <a:t> for ongoing </a:t>
            </a:r>
            <a:r>
              <a:rPr sz="800" b="0" spc="-10" dirty="0">
                <a:latin typeface="DM Sans Medium"/>
                <a:cs typeface="DM Sans Medium"/>
              </a:rPr>
              <a:t>test</a:t>
            </a:r>
            <a:r>
              <a:rPr sz="800" b="0" dirty="0">
                <a:latin typeface="DM Sans Medium"/>
                <a:cs typeface="DM Sans Medium"/>
              </a:rPr>
              <a:t> </a:t>
            </a:r>
            <a:r>
              <a:rPr sz="800" b="0" spc="-10" dirty="0">
                <a:latin typeface="DM Sans Medium"/>
                <a:cs typeface="DM Sans Medium"/>
              </a:rPr>
              <a:t>developments,</a:t>
            </a:r>
            <a:r>
              <a:rPr sz="800" b="0" spc="-5" dirty="0">
                <a:latin typeface="DM Sans Medium"/>
                <a:cs typeface="DM Sans Medium"/>
              </a:rPr>
              <a:t> </a:t>
            </a:r>
            <a:r>
              <a:rPr sz="800" b="0" spc="-10" dirty="0">
                <a:latin typeface="DM Sans Medium"/>
                <a:cs typeface="DM Sans Medium"/>
              </a:rPr>
              <a:t>educational,</a:t>
            </a:r>
            <a:r>
              <a:rPr sz="800" b="0" dirty="0">
                <a:latin typeface="DM Sans Medium"/>
                <a:cs typeface="DM Sans Medium"/>
              </a:rPr>
              <a:t> scientiﬁc </a:t>
            </a:r>
            <a:r>
              <a:rPr sz="800" b="0" spc="-10" dirty="0">
                <a:latin typeface="DM Sans Medium"/>
                <a:cs typeface="DM Sans Medium"/>
              </a:rPr>
              <a:t>research</a:t>
            </a:r>
            <a:r>
              <a:rPr sz="800" b="0" dirty="0">
                <a:latin typeface="DM Sans Medium"/>
                <a:cs typeface="DM Sans Medium"/>
              </a:rPr>
              <a:t> and/or other </a:t>
            </a:r>
            <a:r>
              <a:rPr sz="800" b="0" spc="-10" dirty="0">
                <a:latin typeface="DM Sans Medium"/>
                <a:cs typeface="DM Sans Medium"/>
              </a:rPr>
              <a:t>related</a:t>
            </a:r>
            <a:r>
              <a:rPr sz="800" b="0" dirty="0">
                <a:latin typeface="DM Sans Medium"/>
                <a:cs typeface="DM Sans Medium"/>
              </a:rPr>
              <a:t> </a:t>
            </a:r>
            <a:r>
              <a:rPr sz="800" b="0" spc="-10" dirty="0">
                <a:latin typeface="DM Sans Medium"/>
                <a:cs typeface="DM Sans Medium"/>
              </a:rPr>
              <a:t>activities.</a:t>
            </a:r>
            <a:endParaRPr sz="800" dirty="0">
              <a:latin typeface="DM Sans Medium"/>
              <a:cs typeface="DM Sans Medium"/>
            </a:endParaRPr>
          </a:p>
          <a:p>
            <a:pPr marL="240665" indent="-227965">
              <a:lnSpc>
                <a:spcPct val="100000"/>
              </a:lnSpc>
              <a:spcBef>
                <a:spcPts val="340"/>
              </a:spcBef>
              <a:buAutoNum type="arabicPeriod"/>
              <a:tabLst>
                <a:tab pos="240665" algn="l"/>
              </a:tabLst>
            </a:pPr>
            <a:r>
              <a:rPr sz="800" b="0" spc="-10" dirty="0">
                <a:latin typeface="DM Sans Medium"/>
                <a:cs typeface="DM Sans Medium"/>
              </a:rPr>
              <a:t>Reﬂex testing</a:t>
            </a:r>
            <a:r>
              <a:rPr sz="800" b="0" spc="-5" dirty="0">
                <a:latin typeface="DM Sans Medium"/>
                <a:cs typeface="DM Sans Medium"/>
              </a:rPr>
              <a:t> </a:t>
            </a:r>
            <a:r>
              <a:rPr sz="800" b="0" dirty="0">
                <a:latin typeface="DM Sans Medium"/>
                <a:cs typeface="DM Sans Medium"/>
              </a:rPr>
              <a:t>by</a:t>
            </a:r>
            <a:r>
              <a:rPr sz="800" b="0" spc="-10" dirty="0">
                <a:latin typeface="DM Sans Medium"/>
                <a:cs typeface="DM Sans Medium"/>
              </a:rPr>
              <a:t> </a:t>
            </a:r>
            <a:r>
              <a:rPr sz="800" b="0" spc="-20" dirty="0">
                <a:latin typeface="DM Sans Medium"/>
                <a:cs typeface="DM Sans Medium"/>
              </a:rPr>
              <a:t>MLPA</a:t>
            </a:r>
            <a:r>
              <a:rPr sz="800" b="0" spc="-5" dirty="0">
                <a:latin typeface="DM Sans Medium"/>
                <a:cs typeface="DM Sans Medium"/>
              </a:rPr>
              <a:t> </a:t>
            </a:r>
            <a:r>
              <a:rPr sz="800" b="0" dirty="0">
                <a:latin typeface="DM Sans Medium"/>
                <a:cs typeface="DM Sans Medium"/>
              </a:rPr>
              <a:t>or</a:t>
            </a:r>
            <a:r>
              <a:rPr sz="800" b="0" spc="-5" dirty="0">
                <a:latin typeface="DM Sans Medium"/>
                <a:cs typeface="DM Sans Medium"/>
              </a:rPr>
              <a:t> </a:t>
            </a:r>
            <a:r>
              <a:rPr sz="800" b="0" spc="-10" dirty="0">
                <a:latin typeface="DM Sans Medium"/>
                <a:cs typeface="DM Sans Medium"/>
              </a:rPr>
              <a:t>multiplex </a:t>
            </a:r>
            <a:r>
              <a:rPr sz="800" b="0" dirty="0">
                <a:latin typeface="DM Sans Medium"/>
                <a:cs typeface="DM Sans Medium"/>
              </a:rPr>
              <a:t>PCR</a:t>
            </a:r>
            <a:r>
              <a:rPr sz="800" b="0" spc="-5" dirty="0">
                <a:latin typeface="DM Sans Medium"/>
                <a:cs typeface="DM Sans Medium"/>
              </a:rPr>
              <a:t> </a:t>
            </a:r>
            <a:r>
              <a:rPr sz="800" b="0" dirty="0">
                <a:latin typeface="DM Sans Medium"/>
                <a:cs typeface="DM Sans Medium"/>
              </a:rPr>
              <a:t>is</a:t>
            </a:r>
            <a:r>
              <a:rPr sz="800" b="0" spc="-5" dirty="0">
                <a:latin typeface="DM Sans Medium"/>
                <a:cs typeface="DM Sans Medium"/>
              </a:rPr>
              <a:t> </a:t>
            </a:r>
            <a:r>
              <a:rPr sz="800" b="0" spc="-10" dirty="0">
                <a:latin typeface="DM Sans Medium"/>
                <a:cs typeface="DM Sans Medium"/>
              </a:rPr>
              <a:t>recommended </a:t>
            </a:r>
            <a:r>
              <a:rPr sz="800" b="0" dirty="0">
                <a:latin typeface="DM Sans Medium"/>
                <a:cs typeface="DM Sans Medium"/>
              </a:rPr>
              <a:t>to</a:t>
            </a:r>
            <a:r>
              <a:rPr sz="800" b="0" spc="-5" dirty="0">
                <a:latin typeface="DM Sans Medium"/>
                <a:cs typeface="DM Sans Medium"/>
              </a:rPr>
              <a:t> </a:t>
            </a:r>
            <a:r>
              <a:rPr sz="800" b="0" dirty="0">
                <a:latin typeface="DM Sans Medium"/>
                <a:cs typeface="DM Sans Medium"/>
              </a:rPr>
              <a:t>conﬁrm</a:t>
            </a:r>
            <a:r>
              <a:rPr sz="800" b="0" spc="-10"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presence</a:t>
            </a:r>
            <a:r>
              <a:rPr sz="800" b="0" spc="-5"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reported</a:t>
            </a:r>
            <a:r>
              <a:rPr sz="800" b="0" spc="-5" dirty="0">
                <a:latin typeface="DM Sans Medium"/>
                <a:cs typeface="DM Sans Medium"/>
              </a:rPr>
              <a:t> </a:t>
            </a:r>
            <a:r>
              <a:rPr sz="800" b="0" spc="-10" dirty="0">
                <a:latin typeface="DM Sans Medium"/>
                <a:cs typeface="DM Sans Medium"/>
              </a:rPr>
              <a:t>CNVs.</a:t>
            </a:r>
            <a:endParaRPr sz="800" dirty="0">
              <a:latin typeface="DM Sans Medium"/>
              <a:cs typeface="DM Sans Medium"/>
            </a:endParaRPr>
          </a:p>
          <a:p>
            <a:pPr marL="238125" marR="161925" indent="-225425">
              <a:lnSpc>
                <a:spcPct val="135400"/>
              </a:lnSpc>
              <a:buAutoNum type="arabicPeriod"/>
              <a:tabLst>
                <a:tab pos="241300" algn="l"/>
              </a:tabLst>
            </a:pPr>
            <a:r>
              <a:rPr sz="800" b="0" dirty="0">
                <a:latin typeface="DM Sans Medium"/>
                <a:cs typeface="DM Sans Medium"/>
              </a:rPr>
              <a:t>Please</a:t>
            </a:r>
            <a:r>
              <a:rPr sz="800" b="0" spc="-15" dirty="0">
                <a:latin typeface="DM Sans Medium"/>
                <a:cs typeface="DM Sans Medium"/>
              </a:rPr>
              <a:t> </a:t>
            </a:r>
            <a:r>
              <a:rPr sz="800" b="0" dirty="0">
                <a:latin typeface="DM Sans Medium"/>
                <a:cs typeface="DM Sans Medium"/>
              </a:rPr>
              <a:t>note</a:t>
            </a:r>
            <a:r>
              <a:rPr sz="800" b="0" spc="-10" dirty="0">
                <a:latin typeface="DM Sans Medium"/>
                <a:cs typeface="DM Sans Medium"/>
              </a:rPr>
              <a:t> </a:t>
            </a:r>
            <a:r>
              <a:rPr sz="800" b="0" dirty="0">
                <a:latin typeface="DM Sans Medium"/>
                <a:cs typeface="DM Sans Medium"/>
              </a:rPr>
              <a:t>that</a:t>
            </a:r>
            <a:r>
              <a:rPr sz="800" b="0" spc="-15" dirty="0">
                <a:latin typeface="DM Sans Medium"/>
                <a:cs typeface="DM Sans Medium"/>
              </a:rPr>
              <a:t> </a:t>
            </a:r>
            <a:r>
              <a:rPr sz="800" b="0" dirty="0">
                <a:latin typeface="DM Sans Medium"/>
                <a:cs typeface="DM Sans Medium"/>
              </a:rPr>
              <a:t>only</a:t>
            </a:r>
            <a:r>
              <a:rPr sz="800" b="0" spc="-10" dirty="0">
                <a:latin typeface="DM Sans Medium"/>
                <a:cs typeface="DM Sans Medium"/>
              </a:rPr>
              <a:t> </a:t>
            </a:r>
            <a:r>
              <a:rPr sz="800" b="0" dirty="0">
                <a:latin typeface="DM Sans Medium"/>
                <a:cs typeface="DM Sans Medium"/>
              </a:rPr>
              <a:t>a</a:t>
            </a:r>
            <a:r>
              <a:rPr sz="800" b="0" spc="-15" dirty="0">
                <a:latin typeface="DM Sans Medium"/>
                <a:cs typeface="DM Sans Medium"/>
              </a:rPr>
              <a:t> </a:t>
            </a:r>
            <a:r>
              <a:rPr sz="800" b="0" dirty="0">
                <a:latin typeface="DM Sans Medium"/>
                <a:cs typeface="DM Sans Medium"/>
              </a:rPr>
              <a:t>few</a:t>
            </a:r>
            <a:r>
              <a:rPr sz="800" b="0" spc="-10" dirty="0">
                <a:latin typeface="DM Sans Medium"/>
                <a:cs typeface="DM Sans Medium"/>
              </a:rPr>
              <a:t> key</a:t>
            </a:r>
            <a:r>
              <a:rPr sz="800" b="0" spc="-15" dirty="0">
                <a:latin typeface="DM Sans Medium"/>
                <a:cs typeface="DM Sans Medium"/>
              </a:rPr>
              <a:t> </a:t>
            </a:r>
            <a:r>
              <a:rPr sz="800" b="0" spc="-10" dirty="0">
                <a:latin typeface="DM Sans Medium"/>
                <a:cs typeface="DM Sans Medium"/>
              </a:rPr>
              <a:t>biomarkers </a:t>
            </a:r>
            <a:r>
              <a:rPr sz="800" b="0" dirty="0">
                <a:latin typeface="DM Sans Medium"/>
                <a:cs typeface="DM Sans Medium"/>
              </a:rPr>
              <a:t>are</a:t>
            </a:r>
            <a:r>
              <a:rPr sz="800" b="0" spc="-15" dirty="0">
                <a:latin typeface="DM Sans Medium"/>
                <a:cs typeface="DM Sans Medium"/>
              </a:rPr>
              <a:t> </a:t>
            </a:r>
            <a:r>
              <a:rPr sz="800" b="0" dirty="0">
                <a:latin typeface="DM Sans Medium"/>
                <a:cs typeface="DM Sans Medium"/>
              </a:rPr>
              <a:t>mentioned</a:t>
            </a:r>
            <a:r>
              <a:rPr sz="800" b="0" spc="-10" dirty="0">
                <a:latin typeface="DM Sans Medium"/>
                <a:cs typeface="DM Sans Medium"/>
              </a:rPr>
              <a:t> </a:t>
            </a:r>
            <a:r>
              <a:rPr sz="800" b="0" dirty="0">
                <a:latin typeface="DM Sans Medium"/>
                <a:cs typeface="DM Sans Medium"/>
              </a:rPr>
              <a:t>here,</a:t>
            </a:r>
            <a:r>
              <a:rPr sz="800" b="0" spc="-10" dirty="0">
                <a:latin typeface="DM Sans Medium"/>
                <a:cs typeface="DM Sans Medium"/>
              </a:rPr>
              <a:t> </a:t>
            </a:r>
            <a:r>
              <a:rPr sz="800" b="0" dirty="0">
                <a:latin typeface="DM Sans Medium"/>
                <a:cs typeface="DM Sans Medium"/>
              </a:rPr>
              <a:t>although</a:t>
            </a:r>
            <a:r>
              <a:rPr sz="800" b="0" spc="-15" dirty="0">
                <a:latin typeface="DM Sans Medium"/>
                <a:cs typeface="DM Sans Medium"/>
              </a:rPr>
              <a:t> </a:t>
            </a:r>
            <a:r>
              <a:rPr sz="800" b="0" dirty="0">
                <a:latin typeface="DM Sans Medium"/>
                <a:cs typeface="DM Sans Medium"/>
              </a:rPr>
              <a:t>the</a:t>
            </a:r>
            <a:r>
              <a:rPr sz="800" b="0" spc="-10" dirty="0">
                <a:latin typeface="DM Sans Medium"/>
                <a:cs typeface="DM Sans Medium"/>
              </a:rPr>
              <a:t> analysis</a:t>
            </a:r>
            <a:r>
              <a:rPr sz="800" b="0" spc="-15" dirty="0">
                <a:latin typeface="DM Sans Medium"/>
                <a:cs typeface="DM Sans Medium"/>
              </a:rPr>
              <a:t> </a:t>
            </a:r>
            <a:r>
              <a:rPr sz="800" b="0" dirty="0">
                <a:latin typeface="DM Sans Medium"/>
                <a:cs typeface="DM Sans Medium"/>
              </a:rPr>
              <a:t>was</a:t>
            </a:r>
            <a:r>
              <a:rPr sz="800" b="0" spc="-10" dirty="0">
                <a:latin typeface="DM Sans Medium"/>
                <a:cs typeface="DM Sans Medium"/>
              </a:rPr>
              <a:t> conducted</a:t>
            </a:r>
            <a:r>
              <a:rPr sz="800" b="0" spc="-15" dirty="0">
                <a:latin typeface="DM Sans Medium"/>
                <a:cs typeface="DM Sans Medium"/>
              </a:rPr>
              <a:t> </a:t>
            </a:r>
            <a:r>
              <a:rPr sz="800" b="0" dirty="0">
                <a:latin typeface="DM Sans Medium"/>
                <a:cs typeface="DM Sans Medium"/>
              </a:rPr>
              <a:t>on</a:t>
            </a:r>
            <a:r>
              <a:rPr sz="800" b="0" spc="-10" dirty="0">
                <a:latin typeface="DM Sans Medium"/>
                <a:cs typeface="DM Sans Medium"/>
              </a:rPr>
              <a:t> </a:t>
            </a:r>
            <a:r>
              <a:rPr sz="800" b="0" dirty="0">
                <a:latin typeface="DM Sans Medium"/>
                <a:cs typeface="DM Sans Medium"/>
              </a:rPr>
              <a:t>all</a:t>
            </a:r>
            <a:r>
              <a:rPr sz="800" b="0" spc="-15" dirty="0">
                <a:latin typeface="DM Sans Medium"/>
                <a:cs typeface="DM Sans Medium"/>
              </a:rPr>
              <a:t> </a:t>
            </a:r>
            <a:r>
              <a:rPr sz="800" b="0" spc="-10" dirty="0">
                <a:latin typeface="DM Sans Medium"/>
                <a:cs typeface="DM Sans Medium"/>
              </a:rPr>
              <a:t>biomarkers relevant</a:t>
            </a:r>
            <a:r>
              <a:rPr sz="800" b="0" spc="-15" dirty="0">
                <a:latin typeface="DM Sans Medium"/>
                <a:cs typeface="DM Sans Medium"/>
              </a:rPr>
              <a:t> </a:t>
            </a:r>
            <a:r>
              <a:rPr sz="800" b="0" spc="-25" dirty="0">
                <a:latin typeface="DM Sans Medium"/>
                <a:cs typeface="DM Sans Medium"/>
              </a:rPr>
              <a:t>to</a:t>
            </a:r>
            <a:r>
              <a:rPr sz="800" b="0" spc="50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condition</a:t>
            </a:r>
            <a:r>
              <a:rPr sz="800" b="0" spc="-10" dirty="0">
                <a:latin typeface="DM Sans Medium"/>
                <a:cs typeface="DM Sans Medium"/>
              </a:rPr>
              <a:t> </a:t>
            </a:r>
            <a:r>
              <a:rPr sz="800" b="0" dirty="0">
                <a:latin typeface="DM Sans Medium"/>
                <a:cs typeface="DM Sans Medium"/>
              </a:rPr>
              <a:t>of</a:t>
            </a:r>
            <a:r>
              <a:rPr sz="800" b="0" spc="-10" dirty="0">
                <a:latin typeface="DM Sans Medium"/>
                <a:cs typeface="DM Sans Medium"/>
              </a:rPr>
              <a:t> interest. </a:t>
            </a:r>
            <a:r>
              <a:rPr sz="800" b="0" dirty="0">
                <a:latin typeface="DM Sans Medium"/>
                <a:cs typeface="DM Sans Medium"/>
              </a:rPr>
              <a:t>The</a:t>
            </a:r>
            <a:r>
              <a:rPr sz="800" b="0" spc="-10" dirty="0">
                <a:latin typeface="DM Sans Medium"/>
                <a:cs typeface="DM Sans Medium"/>
              </a:rPr>
              <a:t> </a:t>
            </a:r>
            <a:r>
              <a:rPr sz="800" b="0" dirty="0">
                <a:latin typeface="DM Sans Medium"/>
                <a:cs typeface="DM Sans Medium"/>
              </a:rPr>
              <a:t>complete</a:t>
            </a:r>
            <a:r>
              <a:rPr sz="800" b="0" spc="-10" dirty="0">
                <a:latin typeface="DM Sans Medium"/>
                <a:cs typeface="DM Sans Medium"/>
              </a:rPr>
              <a:t> </a:t>
            </a:r>
            <a:r>
              <a:rPr sz="800" b="0" dirty="0">
                <a:latin typeface="DM Sans Medium"/>
                <a:cs typeface="DM Sans Medium"/>
              </a:rPr>
              <a:t>list</a:t>
            </a:r>
            <a:r>
              <a:rPr sz="800" b="0" spc="-10" dirty="0">
                <a:latin typeface="DM Sans Medium"/>
                <a:cs typeface="DM Sans Medium"/>
              </a:rPr>
              <a:t> </a:t>
            </a:r>
            <a:r>
              <a:rPr sz="800" b="0" dirty="0">
                <a:latin typeface="DM Sans Medium"/>
                <a:cs typeface="DM Sans Medium"/>
              </a:rPr>
              <a:t>is</a:t>
            </a:r>
            <a:r>
              <a:rPr sz="800" b="0" spc="-10" dirty="0">
                <a:latin typeface="DM Sans Medium"/>
                <a:cs typeface="DM Sans Medium"/>
              </a:rPr>
              <a:t> available </a:t>
            </a:r>
            <a:r>
              <a:rPr sz="800" b="0" dirty="0">
                <a:latin typeface="DM Sans Medium"/>
                <a:cs typeface="DM Sans Medium"/>
              </a:rPr>
              <a:t>upon</a:t>
            </a:r>
            <a:r>
              <a:rPr sz="800" b="0" spc="-10" dirty="0">
                <a:latin typeface="DM Sans Medium"/>
                <a:cs typeface="DM Sans Medium"/>
              </a:rPr>
              <a:t> request.</a:t>
            </a:r>
            <a:endParaRPr sz="800" dirty="0">
              <a:latin typeface="DM Sans Medium"/>
              <a:cs typeface="DM Sans Medium"/>
            </a:endParaRPr>
          </a:p>
          <a:p>
            <a:pPr>
              <a:lnSpc>
                <a:spcPct val="100000"/>
              </a:lnSpc>
              <a:spcBef>
                <a:spcPts val="905"/>
              </a:spcBef>
            </a:pPr>
            <a:endParaRPr sz="800" dirty="0">
              <a:latin typeface="DM Sans Medium"/>
              <a:cs typeface="DM Sans Medium"/>
            </a:endParaRPr>
          </a:p>
          <a:p>
            <a:pPr marL="12700" marR="24765">
              <a:lnSpc>
                <a:spcPct val="100000"/>
              </a:lnSpc>
            </a:pPr>
            <a:r>
              <a:rPr sz="800" b="0" dirty="0">
                <a:latin typeface="DM Sans Medium"/>
                <a:cs typeface="DM Sans Medium"/>
              </a:rPr>
              <a:t>This</a:t>
            </a:r>
            <a:r>
              <a:rPr sz="800" b="0" spc="-10" dirty="0">
                <a:latin typeface="DM Sans Medium"/>
                <a:cs typeface="DM Sans Medium"/>
              </a:rPr>
              <a:t> test </a:t>
            </a:r>
            <a:r>
              <a:rPr sz="800" b="0" dirty="0">
                <a:latin typeface="DM Sans Medium"/>
                <a:cs typeface="DM Sans Medium"/>
              </a:rPr>
              <a:t>was</a:t>
            </a:r>
            <a:r>
              <a:rPr sz="800" b="0" spc="-5" dirty="0">
                <a:latin typeface="DM Sans Medium"/>
                <a:cs typeface="DM Sans Medium"/>
              </a:rPr>
              <a:t> </a:t>
            </a:r>
            <a:r>
              <a:rPr sz="800" b="0" spc="-10" dirty="0">
                <a:latin typeface="DM Sans Medium"/>
                <a:cs typeface="DM Sans Medium"/>
              </a:rPr>
              <a:t>developed, </a:t>
            </a:r>
            <a:r>
              <a:rPr sz="800" b="0" dirty="0">
                <a:latin typeface="DM Sans Medium"/>
                <a:cs typeface="DM Sans Medium"/>
              </a:rPr>
              <a:t>and</a:t>
            </a:r>
            <a:r>
              <a:rPr sz="800" b="0" spc="-5" dirty="0">
                <a:latin typeface="DM Sans Medium"/>
                <a:cs typeface="DM Sans Medium"/>
              </a:rPr>
              <a:t> </a:t>
            </a:r>
            <a:r>
              <a:rPr sz="800" b="0" dirty="0">
                <a:latin typeface="DM Sans Medium"/>
                <a:cs typeface="DM Sans Medium"/>
              </a:rPr>
              <a:t>its</a:t>
            </a:r>
            <a:r>
              <a:rPr sz="800" b="0" spc="-10" dirty="0">
                <a:latin typeface="DM Sans Medium"/>
                <a:cs typeface="DM Sans Medium"/>
              </a:rPr>
              <a:t> </a:t>
            </a:r>
            <a:r>
              <a:rPr sz="800" b="0" dirty="0">
                <a:latin typeface="DM Sans Medium"/>
                <a:cs typeface="DM Sans Medium"/>
              </a:rPr>
              <a:t>performance</a:t>
            </a:r>
            <a:r>
              <a:rPr sz="800" b="0" spc="-5" dirty="0">
                <a:latin typeface="DM Sans Medium"/>
                <a:cs typeface="DM Sans Medium"/>
              </a:rPr>
              <a:t> </a:t>
            </a:r>
            <a:r>
              <a:rPr sz="800" b="0" spc="-10" dirty="0">
                <a:latin typeface="DM Sans Medium"/>
                <a:cs typeface="DM Sans Medium"/>
              </a:rPr>
              <a:t>characteristics </a:t>
            </a:r>
            <a:r>
              <a:rPr sz="800" b="0" dirty="0">
                <a:latin typeface="DM Sans Medium"/>
                <a:cs typeface="DM Sans Medium"/>
              </a:rPr>
              <a:t>were</a:t>
            </a:r>
            <a:r>
              <a:rPr sz="800" b="0" spc="-5" dirty="0">
                <a:latin typeface="DM Sans Medium"/>
                <a:cs typeface="DM Sans Medium"/>
              </a:rPr>
              <a:t> </a:t>
            </a:r>
            <a:r>
              <a:rPr sz="800" b="0" spc="-10" dirty="0">
                <a:latin typeface="DM Sans Medium"/>
                <a:cs typeface="DM Sans Medium"/>
              </a:rPr>
              <a:t>determined </a:t>
            </a:r>
            <a:r>
              <a:rPr sz="800" b="0" dirty="0">
                <a:latin typeface="DM Sans Medium"/>
                <a:cs typeface="DM Sans Medium"/>
              </a:rPr>
              <a:t>by</a:t>
            </a:r>
            <a:r>
              <a:rPr sz="800" b="0" spc="-5" dirty="0">
                <a:latin typeface="DM Sans Medium"/>
                <a:cs typeface="DM Sans Medium"/>
              </a:rPr>
              <a:t> </a:t>
            </a:r>
            <a:r>
              <a:rPr sz="800" b="0" spc="-10" dirty="0">
                <a:latin typeface="DM Sans Medium"/>
                <a:cs typeface="DM Sans Medium"/>
              </a:rPr>
              <a:t>GenepoweRx. </a:t>
            </a:r>
            <a:r>
              <a:rPr sz="800" b="0" dirty="0">
                <a:latin typeface="DM Sans Medium"/>
                <a:cs typeface="DM Sans Medium"/>
              </a:rPr>
              <a:t>This</a:t>
            </a:r>
            <a:r>
              <a:rPr sz="800" b="0" spc="-5" dirty="0">
                <a:latin typeface="DM Sans Medium"/>
                <a:cs typeface="DM Sans Medium"/>
              </a:rPr>
              <a:t> </a:t>
            </a:r>
            <a:r>
              <a:rPr sz="800" b="0" spc="-10" dirty="0">
                <a:latin typeface="DM Sans Medium"/>
                <a:cs typeface="DM Sans Medium"/>
              </a:rPr>
              <a:t>test </a:t>
            </a:r>
            <a:r>
              <a:rPr sz="800" b="0" dirty="0">
                <a:latin typeface="DM Sans Medium"/>
                <a:cs typeface="DM Sans Medium"/>
              </a:rPr>
              <a:t>has</a:t>
            </a:r>
            <a:r>
              <a:rPr sz="800" b="0" spc="-5" dirty="0">
                <a:latin typeface="DM Sans Medium"/>
                <a:cs typeface="DM Sans Medium"/>
              </a:rPr>
              <a:t> </a:t>
            </a:r>
            <a:r>
              <a:rPr sz="800" b="0" dirty="0">
                <a:latin typeface="DM Sans Medium"/>
                <a:cs typeface="DM Sans Medium"/>
              </a:rPr>
              <a:t>not</a:t>
            </a:r>
            <a:r>
              <a:rPr sz="800" b="0" spc="-10" dirty="0">
                <a:latin typeface="DM Sans Medium"/>
                <a:cs typeface="DM Sans Medium"/>
              </a:rPr>
              <a:t> </a:t>
            </a:r>
            <a:r>
              <a:rPr sz="800" b="0" dirty="0">
                <a:latin typeface="DM Sans Medium"/>
                <a:cs typeface="DM Sans Medium"/>
              </a:rPr>
              <a:t>been</a:t>
            </a:r>
            <a:r>
              <a:rPr sz="800" b="0" spc="-5" dirty="0">
                <a:latin typeface="DM Sans Medium"/>
                <a:cs typeface="DM Sans Medium"/>
              </a:rPr>
              <a:t> </a:t>
            </a:r>
            <a:r>
              <a:rPr sz="800" b="0" dirty="0">
                <a:latin typeface="DM Sans Medium"/>
                <a:cs typeface="DM Sans Medium"/>
              </a:rPr>
              <a:t>cleared</a:t>
            </a:r>
            <a:r>
              <a:rPr sz="800" b="0" spc="-10" dirty="0">
                <a:latin typeface="DM Sans Medium"/>
                <a:cs typeface="DM Sans Medium"/>
              </a:rPr>
              <a:t> </a:t>
            </a:r>
            <a:r>
              <a:rPr sz="800" b="0" spc="-25" dirty="0">
                <a:latin typeface="DM Sans Medium"/>
                <a:cs typeface="DM Sans Medium"/>
              </a:rPr>
              <a:t>or</a:t>
            </a:r>
            <a:r>
              <a:rPr sz="800" b="0" spc="500" dirty="0">
                <a:latin typeface="DM Sans Medium"/>
                <a:cs typeface="DM Sans Medium"/>
              </a:rPr>
              <a:t> </a:t>
            </a:r>
            <a:r>
              <a:rPr sz="800" b="0" spc="-10" dirty="0">
                <a:latin typeface="DM Sans Medium"/>
                <a:cs typeface="DM Sans Medium"/>
              </a:rPr>
              <a:t>approved</a:t>
            </a:r>
            <a:r>
              <a:rPr sz="800" b="0" spc="-15" dirty="0">
                <a:latin typeface="DM Sans Medium"/>
                <a:cs typeface="DM Sans Medium"/>
              </a:rPr>
              <a:t> </a:t>
            </a:r>
            <a:r>
              <a:rPr sz="800" b="0" dirty="0">
                <a:latin typeface="DM Sans Medium"/>
                <a:cs typeface="DM Sans Medium"/>
              </a:rPr>
              <a:t>by</a:t>
            </a:r>
            <a:r>
              <a:rPr sz="800" b="0" spc="-1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U.S.</a:t>
            </a:r>
            <a:r>
              <a:rPr sz="800" b="0" spc="-10" dirty="0">
                <a:latin typeface="DM Sans Medium"/>
                <a:cs typeface="DM Sans Medium"/>
              </a:rPr>
              <a:t> </a:t>
            </a:r>
            <a:r>
              <a:rPr sz="800" b="0" dirty="0">
                <a:latin typeface="DM Sans Medium"/>
                <a:cs typeface="DM Sans Medium"/>
              </a:rPr>
              <a:t>Food</a:t>
            </a:r>
            <a:r>
              <a:rPr sz="800" b="0" spc="-15" dirty="0">
                <a:latin typeface="DM Sans Medium"/>
                <a:cs typeface="DM Sans Medium"/>
              </a:rPr>
              <a:t> </a:t>
            </a:r>
            <a:r>
              <a:rPr sz="800" b="0" dirty="0">
                <a:latin typeface="DM Sans Medium"/>
                <a:cs typeface="DM Sans Medium"/>
              </a:rPr>
              <a:t>and</a:t>
            </a:r>
            <a:r>
              <a:rPr sz="800" b="0" spc="-10" dirty="0">
                <a:latin typeface="DM Sans Medium"/>
                <a:cs typeface="DM Sans Medium"/>
              </a:rPr>
              <a:t> </a:t>
            </a:r>
            <a:r>
              <a:rPr sz="800" b="0" dirty="0">
                <a:latin typeface="DM Sans Medium"/>
                <a:cs typeface="DM Sans Medium"/>
              </a:rPr>
              <a:t>Drug</a:t>
            </a:r>
            <a:r>
              <a:rPr sz="800" b="0" spc="-15" dirty="0">
                <a:latin typeface="DM Sans Medium"/>
                <a:cs typeface="DM Sans Medium"/>
              </a:rPr>
              <a:t> </a:t>
            </a:r>
            <a:r>
              <a:rPr sz="800" b="0" spc="-10" dirty="0">
                <a:latin typeface="DM Sans Medium"/>
                <a:cs typeface="DM Sans Medium"/>
              </a:rPr>
              <a:t>Administration (FDA).</a:t>
            </a:r>
            <a:r>
              <a:rPr sz="800" b="0" spc="-15" dirty="0">
                <a:latin typeface="DM Sans Medium"/>
                <a:cs typeface="DM Sans Medium"/>
              </a:rPr>
              <a:t> </a:t>
            </a:r>
            <a:r>
              <a:rPr sz="800" b="0" dirty="0">
                <a:latin typeface="DM Sans Medium"/>
                <a:cs typeface="DM Sans Medium"/>
              </a:rPr>
              <a:t>The</a:t>
            </a:r>
            <a:r>
              <a:rPr sz="800" b="0" spc="-10" dirty="0">
                <a:latin typeface="DM Sans Medium"/>
                <a:cs typeface="DM Sans Medium"/>
              </a:rPr>
              <a:t> </a:t>
            </a:r>
            <a:r>
              <a:rPr sz="800" b="0" dirty="0">
                <a:latin typeface="DM Sans Medium"/>
                <a:cs typeface="DM Sans Medium"/>
              </a:rPr>
              <a:t>FDA</a:t>
            </a:r>
            <a:r>
              <a:rPr sz="800" b="0" spc="-15" dirty="0">
                <a:latin typeface="DM Sans Medium"/>
                <a:cs typeface="DM Sans Medium"/>
              </a:rPr>
              <a:t> </a:t>
            </a:r>
            <a:r>
              <a:rPr sz="800" b="0" dirty="0">
                <a:latin typeface="DM Sans Medium"/>
                <a:cs typeface="DM Sans Medium"/>
              </a:rPr>
              <a:t>has</a:t>
            </a:r>
            <a:r>
              <a:rPr sz="800" b="0" spc="-10" dirty="0">
                <a:latin typeface="DM Sans Medium"/>
                <a:cs typeface="DM Sans Medium"/>
              </a:rPr>
              <a:t> determined </a:t>
            </a:r>
            <a:r>
              <a:rPr sz="800" b="0" dirty="0">
                <a:latin typeface="DM Sans Medium"/>
                <a:cs typeface="DM Sans Medium"/>
              </a:rPr>
              <a:t>that</a:t>
            </a:r>
            <a:r>
              <a:rPr sz="800" b="0" spc="-15" dirty="0">
                <a:latin typeface="DM Sans Medium"/>
                <a:cs typeface="DM Sans Medium"/>
              </a:rPr>
              <a:t> </a:t>
            </a:r>
            <a:r>
              <a:rPr sz="800" b="0" dirty="0">
                <a:latin typeface="DM Sans Medium"/>
                <a:cs typeface="DM Sans Medium"/>
              </a:rPr>
              <a:t>such</a:t>
            </a:r>
            <a:r>
              <a:rPr sz="800" b="0" spc="-10" dirty="0">
                <a:latin typeface="DM Sans Medium"/>
                <a:cs typeface="DM Sans Medium"/>
              </a:rPr>
              <a:t> </a:t>
            </a:r>
            <a:r>
              <a:rPr sz="800" b="0" dirty="0">
                <a:latin typeface="DM Sans Medium"/>
                <a:cs typeface="DM Sans Medium"/>
              </a:rPr>
              <a:t>clearance</a:t>
            </a:r>
            <a:r>
              <a:rPr sz="800" b="0" spc="-15" dirty="0">
                <a:latin typeface="DM Sans Medium"/>
                <a:cs typeface="DM Sans Medium"/>
              </a:rPr>
              <a:t> </a:t>
            </a:r>
            <a:r>
              <a:rPr sz="800" b="0" dirty="0">
                <a:latin typeface="DM Sans Medium"/>
                <a:cs typeface="DM Sans Medium"/>
              </a:rPr>
              <a:t>or</a:t>
            </a:r>
            <a:r>
              <a:rPr sz="800" b="0" spc="-10" dirty="0">
                <a:latin typeface="DM Sans Medium"/>
                <a:cs typeface="DM Sans Medium"/>
              </a:rPr>
              <a:t> approval</a:t>
            </a:r>
            <a:r>
              <a:rPr sz="800" b="0" spc="-15" dirty="0">
                <a:latin typeface="DM Sans Medium"/>
                <a:cs typeface="DM Sans Medium"/>
              </a:rPr>
              <a:t> </a:t>
            </a:r>
            <a:r>
              <a:rPr sz="800" b="0" dirty="0">
                <a:latin typeface="DM Sans Medium"/>
                <a:cs typeface="DM Sans Medium"/>
              </a:rPr>
              <a:t>is</a:t>
            </a:r>
            <a:r>
              <a:rPr sz="800" b="0" spc="-10" dirty="0">
                <a:latin typeface="DM Sans Medium"/>
                <a:cs typeface="DM Sans Medium"/>
              </a:rPr>
              <a:t> </a:t>
            </a:r>
            <a:r>
              <a:rPr sz="800" b="0" dirty="0">
                <a:latin typeface="DM Sans Medium"/>
                <a:cs typeface="DM Sans Medium"/>
              </a:rPr>
              <a:t>not</a:t>
            </a:r>
            <a:r>
              <a:rPr sz="800" b="0" spc="-15" dirty="0">
                <a:latin typeface="DM Sans Medium"/>
                <a:cs typeface="DM Sans Medium"/>
              </a:rPr>
              <a:t> </a:t>
            </a:r>
            <a:r>
              <a:rPr sz="800" b="0" spc="-10" dirty="0">
                <a:latin typeface="DM Sans Medium"/>
                <a:cs typeface="DM Sans Medium"/>
              </a:rPr>
              <a:t>necessary.</a:t>
            </a:r>
            <a:r>
              <a:rPr sz="800" b="0" spc="500" dirty="0">
                <a:latin typeface="DM Sans Medium"/>
                <a:cs typeface="DM Sans Medium"/>
              </a:rPr>
              <a:t> </a:t>
            </a:r>
            <a:r>
              <a:rPr sz="800" b="0" dirty="0">
                <a:latin typeface="DM Sans Medium"/>
                <a:cs typeface="DM Sans Medium"/>
              </a:rPr>
              <a:t>These</a:t>
            </a:r>
            <a:r>
              <a:rPr sz="800" b="0" spc="-10" dirty="0">
                <a:latin typeface="DM Sans Medium"/>
                <a:cs typeface="DM Sans Medium"/>
              </a:rPr>
              <a:t> interpretations </a:t>
            </a:r>
            <a:r>
              <a:rPr sz="800" b="0" dirty="0">
                <a:latin typeface="DM Sans Medium"/>
                <a:cs typeface="DM Sans Medium"/>
              </a:rPr>
              <a:t>are</a:t>
            </a:r>
            <a:r>
              <a:rPr sz="800" b="0" spc="-10" dirty="0">
                <a:latin typeface="DM Sans Medium"/>
                <a:cs typeface="DM Sans Medium"/>
              </a:rPr>
              <a:t> </a:t>
            </a:r>
            <a:r>
              <a:rPr sz="800" b="0" dirty="0">
                <a:latin typeface="DM Sans Medium"/>
                <a:cs typeface="DM Sans Medium"/>
              </a:rPr>
              <a:t>based</a:t>
            </a:r>
            <a:r>
              <a:rPr sz="800" b="0" spc="-10" dirty="0">
                <a:latin typeface="DM Sans Medium"/>
                <a:cs typeface="DM Sans Medium"/>
              </a:rPr>
              <a:t> </a:t>
            </a:r>
            <a:r>
              <a:rPr sz="800" b="0" dirty="0">
                <a:latin typeface="DM Sans Medium"/>
                <a:cs typeface="DM Sans Medium"/>
              </a:rPr>
              <a:t>on</a:t>
            </a:r>
            <a:r>
              <a:rPr sz="800" b="0" spc="-10" dirty="0">
                <a:latin typeface="DM Sans Medium"/>
                <a:cs typeface="DM Sans Medium"/>
              </a:rPr>
              <a:t> ACMG/AMP GATK, </a:t>
            </a:r>
            <a:r>
              <a:rPr sz="800" b="0" dirty="0">
                <a:latin typeface="DM Sans Medium"/>
                <a:cs typeface="DM Sans Medium"/>
              </a:rPr>
              <a:t>CPIC</a:t>
            </a:r>
            <a:r>
              <a:rPr sz="800" b="0" spc="-10" dirty="0">
                <a:latin typeface="DM Sans Medium"/>
                <a:cs typeface="DM Sans Medium"/>
              </a:rPr>
              <a:t> </a:t>
            </a:r>
            <a:r>
              <a:rPr sz="800" b="0" dirty="0">
                <a:latin typeface="DM Sans Medium"/>
                <a:cs typeface="DM Sans Medium"/>
              </a:rPr>
              <a:t>Guidelines.</a:t>
            </a:r>
            <a:r>
              <a:rPr sz="800" b="0" spc="-10" dirty="0">
                <a:latin typeface="DM Sans Medium"/>
                <a:cs typeface="DM Sans Medium"/>
              </a:rPr>
              <a:t> </a:t>
            </a:r>
            <a:r>
              <a:rPr sz="800" b="0" dirty="0">
                <a:latin typeface="DM Sans Medium"/>
                <a:cs typeface="DM Sans Medium"/>
              </a:rPr>
              <a:t>This</a:t>
            </a:r>
            <a:r>
              <a:rPr sz="800" b="0" spc="-10" dirty="0">
                <a:latin typeface="DM Sans Medium"/>
                <a:cs typeface="DM Sans Medium"/>
              </a:rPr>
              <a:t> test </a:t>
            </a:r>
            <a:r>
              <a:rPr sz="800" b="0" dirty="0">
                <a:latin typeface="DM Sans Medium"/>
                <a:cs typeface="DM Sans Medium"/>
              </a:rPr>
              <a:t>can</a:t>
            </a:r>
            <a:r>
              <a:rPr sz="800" b="0" spc="-10" dirty="0">
                <a:latin typeface="DM Sans Medium"/>
                <a:cs typeface="DM Sans Medium"/>
              </a:rPr>
              <a:t> </a:t>
            </a:r>
            <a:r>
              <a:rPr sz="800" b="0" dirty="0">
                <a:latin typeface="DM Sans Medium"/>
                <a:cs typeface="DM Sans Medium"/>
              </a:rPr>
              <a:t>be</a:t>
            </a:r>
            <a:r>
              <a:rPr sz="800" b="0" spc="-10" dirty="0">
                <a:latin typeface="DM Sans Medium"/>
                <a:cs typeface="DM Sans Medium"/>
              </a:rPr>
              <a:t> </a:t>
            </a:r>
            <a:r>
              <a:rPr sz="800" b="0" dirty="0">
                <a:latin typeface="DM Sans Medium"/>
                <a:cs typeface="DM Sans Medium"/>
              </a:rPr>
              <a:t>used</a:t>
            </a:r>
            <a:r>
              <a:rPr sz="800" b="0" spc="-10" dirty="0">
                <a:latin typeface="DM Sans Medium"/>
                <a:cs typeface="DM Sans Medium"/>
              </a:rPr>
              <a:t> </a:t>
            </a:r>
            <a:r>
              <a:rPr sz="800" b="0" dirty="0">
                <a:latin typeface="DM Sans Medium"/>
                <a:cs typeface="DM Sans Medium"/>
              </a:rPr>
              <a:t>for</a:t>
            </a:r>
            <a:r>
              <a:rPr sz="800" b="0" spc="-5" dirty="0">
                <a:latin typeface="DM Sans Medium"/>
                <a:cs typeface="DM Sans Medium"/>
              </a:rPr>
              <a:t> </a:t>
            </a:r>
            <a:r>
              <a:rPr sz="800" b="0" dirty="0">
                <a:latin typeface="DM Sans Medium"/>
                <a:cs typeface="DM Sans Medium"/>
              </a:rPr>
              <a:t>clinical</a:t>
            </a:r>
            <a:r>
              <a:rPr sz="800" b="0" spc="-10" dirty="0">
                <a:latin typeface="DM Sans Medium"/>
                <a:cs typeface="DM Sans Medium"/>
              </a:rPr>
              <a:t> </a:t>
            </a:r>
            <a:r>
              <a:rPr sz="800" b="0" dirty="0">
                <a:latin typeface="DM Sans Medium"/>
                <a:cs typeface="DM Sans Medium"/>
              </a:rPr>
              <a:t>screening</a:t>
            </a:r>
            <a:r>
              <a:rPr sz="800" b="0" spc="-10" dirty="0">
                <a:latin typeface="DM Sans Medium"/>
                <a:cs typeface="DM Sans Medium"/>
              </a:rPr>
              <a:t> </a:t>
            </a:r>
            <a:r>
              <a:rPr sz="800" b="0" dirty="0">
                <a:latin typeface="DM Sans Medium"/>
                <a:cs typeface="DM Sans Medium"/>
              </a:rPr>
              <a:t>and</a:t>
            </a:r>
            <a:r>
              <a:rPr sz="800" b="0" spc="-10" dirty="0">
                <a:latin typeface="DM Sans Medium"/>
                <a:cs typeface="DM Sans Medium"/>
              </a:rPr>
              <a:t> research purposes</a:t>
            </a:r>
            <a:r>
              <a:rPr sz="800" b="0" spc="500" dirty="0">
                <a:latin typeface="DM Sans Medium"/>
                <a:cs typeface="DM Sans Medium"/>
              </a:rPr>
              <a:t> </a:t>
            </a:r>
            <a:r>
              <a:rPr sz="800" b="0" spc="-10" dirty="0">
                <a:latin typeface="DM Sans Medium"/>
                <a:cs typeface="DM Sans Medium"/>
              </a:rPr>
              <a:t>only.</a:t>
            </a:r>
            <a:r>
              <a:rPr sz="800" b="0" dirty="0">
                <a:latin typeface="DM Sans Medium"/>
                <a:cs typeface="DM Sans Medium"/>
              </a:rPr>
              <a:t> The </a:t>
            </a:r>
            <a:r>
              <a:rPr sz="800" b="0" spc="-10" dirty="0">
                <a:latin typeface="DM Sans Medium"/>
                <a:cs typeface="DM Sans Medium"/>
              </a:rPr>
              <a:t>test</a:t>
            </a:r>
            <a:r>
              <a:rPr sz="800" b="0" dirty="0">
                <a:latin typeface="DM Sans Medium"/>
                <a:cs typeface="DM Sans Medium"/>
              </a:rPr>
              <a:t> is </a:t>
            </a:r>
            <a:r>
              <a:rPr sz="800" b="0" spc="-10" dirty="0">
                <a:latin typeface="DM Sans Medium"/>
                <a:cs typeface="DM Sans Medium"/>
              </a:rPr>
              <a:t>registered</a:t>
            </a:r>
            <a:r>
              <a:rPr sz="800" b="0" dirty="0">
                <a:latin typeface="DM Sans Medium"/>
                <a:cs typeface="DM Sans Medium"/>
              </a:rPr>
              <a:t> in CDSCO, India, as </a:t>
            </a:r>
            <a:r>
              <a:rPr sz="800" b="0" spc="-10" dirty="0">
                <a:latin typeface="DM Sans Medium"/>
                <a:cs typeface="DM Sans Medium"/>
              </a:rPr>
              <a:t>Uppalu-</a:t>
            </a:r>
            <a:r>
              <a:rPr sz="800" b="0" spc="-25" dirty="0">
                <a:latin typeface="DM Sans Medium"/>
                <a:cs typeface="DM Sans Medium"/>
              </a:rPr>
              <a:t>Hyder-</a:t>
            </a:r>
            <a:r>
              <a:rPr sz="800" b="0" spc="-10" dirty="0">
                <a:latin typeface="DM Sans Medium"/>
                <a:cs typeface="DM Sans Medium"/>
              </a:rPr>
              <a:t>TE/M/IVD/008407,</a:t>
            </a:r>
            <a:r>
              <a:rPr sz="800" b="0" dirty="0">
                <a:latin typeface="DM Sans Medium"/>
                <a:cs typeface="DM Sans Medium"/>
              </a:rPr>
              <a:t> Class C</a:t>
            </a:r>
            <a:r>
              <a:rPr sz="800" b="0" spc="5" dirty="0">
                <a:latin typeface="DM Sans Medium"/>
                <a:cs typeface="DM Sans Medium"/>
              </a:rPr>
              <a:t> </a:t>
            </a:r>
            <a:r>
              <a:rPr sz="800" b="0" dirty="0">
                <a:latin typeface="DM Sans Medium"/>
                <a:cs typeface="DM Sans Medium"/>
              </a:rPr>
              <a:t>of Medical Devices, </a:t>
            </a:r>
            <a:r>
              <a:rPr sz="800" b="0" spc="-10" dirty="0">
                <a:latin typeface="DM Sans Medium"/>
                <a:cs typeface="DM Sans Medium"/>
              </a:rPr>
              <a:t>2022.</a:t>
            </a:r>
            <a:endParaRPr sz="800" dirty="0">
              <a:latin typeface="DM Sans Medium"/>
              <a:cs typeface="DM Sans Medium"/>
            </a:endParaRPr>
          </a:p>
        </p:txBody>
      </p:sp>
      <p:sp>
        <p:nvSpPr>
          <p:cNvPr id="3" name="object 3"/>
          <p:cNvSpPr txBox="1"/>
          <p:nvPr/>
        </p:nvSpPr>
        <p:spPr>
          <a:xfrm>
            <a:off x="374823" y="1500698"/>
            <a:ext cx="2226310" cy="462280"/>
          </a:xfrm>
          <a:prstGeom prst="rect">
            <a:avLst/>
          </a:prstGeom>
        </p:spPr>
        <p:txBody>
          <a:bodyPr vert="horz" wrap="square" lIns="0" tIns="14604" rIns="0" bIns="0" rtlCol="0">
            <a:spAutoFit/>
          </a:bodyPr>
          <a:lstStyle/>
          <a:p>
            <a:pPr marL="12700">
              <a:lnSpc>
                <a:spcPct val="100000"/>
              </a:lnSpc>
              <a:spcBef>
                <a:spcPts val="114"/>
              </a:spcBef>
            </a:pPr>
            <a:r>
              <a:rPr sz="2850" b="1" spc="-170" dirty="0">
                <a:solidFill>
                  <a:srgbClr val="262261"/>
                </a:solidFill>
                <a:latin typeface="Bitter" pitchFamily="2" charset="0"/>
                <a:cs typeface="Book Antiqua"/>
              </a:rPr>
              <a:t>DISCLAIMER</a:t>
            </a:r>
            <a:endParaRPr sz="2850" dirty="0">
              <a:latin typeface="Bitter" pitchFamily="2" charset="0"/>
              <a:cs typeface="Book Antiqua"/>
            </a:endParaRPr>
          </a:p>
        </p:txBody>
      </p:sp>
      <p:sp>
        <p:nvSpPr>
          <p:cNvPr id="4" name="object 4"/>
          <p:cNvSpPr txBox="1"/>
          <p:nvPr/>
        </p:nvSpPr>
        <p:spPr>
          <a:xfrm>
            <a:off x="395560" y="9832725"/>
            <a:ext cx="62674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DM Sans"/>
                <a:cs typeface="DM Sans"/>
              </a:rPr>
              <a:t>ISO:</a:t>
            </a:r>
            <a:r>
              <a:rPr sz="700" spc="50" dirty="0">
                <a:latin typeface="DM Sans"/>
                <a:cs typeface="DM Sans"/>
              </a:rPr>
              <a:t> </a:t>
            </a:r>
            <a:r>
              <a:rPr sz="700" dirty="0">
                <a:latin typeface="DM Sans"/>
                <a:cs typeface="DM Sans"/>
              </a:rPr>
              <a:t>TE/R-</a:t>
            </a:r>
            <a:r>
              <a:rPr sz="700" spc="-25" dirty="0">
                <a:latin typeface="DM Sans"/>
                <a:cs typeface="DM Sans"/>
              </a:rPr>
              <a:t>009</a:t>
            </a:r>
            <a:endParaRPr sz="700">
              <a:latin typeface="DM Sans"/>
              <a:cs typeface="DM Sans"/>
            </a:endParaRPr>
          </a:p>
        </p:txBody>
      </p:sp>
      <p:sp>
        <p:nvSpPr>
          <p:cNvPr id="5" name="object 5"/>
          <p:cNvSpPr txBox="1"/>
          <p:nvPr/>
        </p:nvSpPr>
        <p:spPr>
          <a:xfrm>
            <a:off x="2540210" y="7514826"/>
            <a:ext cx="982980" cy="116839"/>
          </a:xfrm>
          <a:prstGeom prst="rect">
            <a:avLst/>
          </a:prstGeom>
        </p:spPr>
        <p:txBody>
          <a:bodyPr vert="horz" wrap="square" lIns="0" tIns="12065" rIns="0" bIns="0" rtlCol="0">
            <a:spAutoFit/>
          </a:bodyPr>
          <a:lstStyle/>
          <a:p>
            <a:pPr marL="12700">
              <a:lnSpc>
                <a:spcPct val="100000"/>
              </a:lnSpc>
              <a:spcBef>
                <a:spcPts val="95"/>
              </a:spcBef>
            </a:pPr>
            <a:r>
              <a:rPr sz="600" b="1" spc="-10" dirty="0">
                <a:latin typeface="DM Sans"/>
                <a:cs typeface="DM Sans"/>
              </a:rPr>
              <a:t>Dr. Kalyani Palasamudram</a:t>
            </a:r>
            <a:endParaRPr sz="600">
              <a:latin typeface="DM Sans"/>
              <a:cs typeface="DM Sans"/>
            </a:endParaRPr>
          </a:p>
        </p:txBody>
      </p:sp>
      <p:sp>
        <p:nvSpPr>
          <p:cNvPr id="6" name="object 6"/>
          <p:cNvSpPr txBox="1"/>
          <p:nvPr/>
        </p:nvSpPr>
        <p:spPr>
          <a:xfrm>
            <a:off x="4250110" y="7514826"/>
            <a:ext cx="1556385" cy="299085"/>
          </a:xfrm>
          <a:prstGeom prst="rect">
            <a:avLst/>
          </a:prstGeom>
        </p:spPr>
        <p:txBody>
          <a:bodyPr vert="horz" wrap="square" lIns="0" tIns="12065" rIns="0" bIns="0" rtlCol="0">
            <a:spAutoFit/>
          </a:bodyPr>
          <a:lstStyle/>
          <a:p>
            <a:pPr marL="12700">
              <a:lnSpc>
                <a:spcPts val="720"/>
              </a:lnSpc>
              <a:spcBef>
                <a:spcPts val="95"/>
              </a:spcBef>
            </a:pPr>
            <a:r>
              <a:rPr sz="600" b="1" spc="-10" dirty="0">
                <a:latin typeface="DM Sans"/>
                <a:cs typeface="DM Sans"/>
              </a:rPr>
              <a:t>Dr.</a:t>
            </a:r>
            <a:r>
              <a:rPr sz="600" b="1" spc="-15" dirty="0">
                <a:latin typeface="DM Sans"/>
                <a:cs typeface="DM Sans"/>
              </a:rPr>
              <a:t> </a:t>
            </a:r>
            <a:r>
              <a:rPr sz="600" b="1" spc="-10" dirty="0">
                <a:latin typeface="DM Sans"/>
                <a:cs typeface="DM Sans"/>
              </a:rPr>
              <a:t>Kalyan</a:t>
            </a:r>
            <a:r>
              <a:rPr sz="600" b="1" spc="-15" dirty="0">
                <a:latin typeface="DM Sans"/>
                <a:cs typeface="DM Sans"/>
              </a:rPr>
              <a:t> </a:t>
            </a:r>
            <a:r>
              <a:rPr sz="600" b="1" dirty="0">
                <a:latin typeface="DM Sans"/>
                <a:cs typeface="DM Sans"/>
              </a:rPr>
              <a:t>Ram</a:t>
            </a:r>
            <a:r>
              <a:rPr sz="600" b="1" spc="-15" dirty="0">
                <a:latin typeface="DM Sans"/>
                <a:cs typeface="DM Sans"/>
              </a:rPr>
              <a:t> </a:t>
            </a:r>
            <a:r>
              <a:rPr sz="600" b="1" spc="-10" dirty="0">
                <a:latin typeface="DM Sans"/>
                <a:cs typeface="DM Sans"/>
              </a:rPr>
              <a:t>Uppaluri</a:t>
            </a:r>
            <a:endParaRPr sz="600">
              <a:latin typeface="DM Sans"/>
              <a:cs typeface="DM Sans"/>
            </a:endParaRPr>
          </a:p>
          <a:p>
            <a:pPr marL="354330" marR="5080">
              <a:lnSpc>
                <a:spcPct val="100000"/>
              </a:lnSpc>
            </a:pPr>
            <a:r>
              <a:rPr sz="600" b="0" dirty="0">
                <a:latin typeface="DM Sans Medium"/>
                <a:cs typeface="DM Sans Medium"/>
              </a:rPr>
              <a:t>MD</a:t>
            </a:r>
            <a:r>
              <a:rPr sz="600" b="0" spc="-10" dirty="0">
                <a:latin typeface="DM Sans Medium"/>
                <a:cs typeface="DM Sans Medium"/>
              </a:rPr>
              <a:t> </a:t>
            </a:r>
            <a:r>
              <a:rPr sz="600" b="0" spc="-30" dirty="0">
                <a:latin typeface="DM Sans Medium"/>
                <a:cs typeface="DM Sans Medium"/>
              </a:rPr>
              <a:t>FACP,</a:t>
            </a:r>
            <a:r>
              <a:rPr sz="600" b="0" spc="-5" dirty="0">
                <a:latin typeface="DM Sans Medium"/>
                <a:cs typeface="DM Sans Medium"/>
              </a:rPr>
              <a:t> </a:t>
            </a:r>
            <a:r>
              <a:rPr sz="600" b="0" dirty="0">
                <a:latin typeface="DM Sans Medium"/>
                <a:cs typeface="DM Sans Medium"/>
              </a:rPr>
              <a:t>MD</a:t>
            </a:r>
            <a:r>
              <a:rPr sz="600" b="0" spc="-10" dirty="0">
                <a:latin typeface="DM Sans Medium"/>
                <a:cs typeface="DM Sans Medium"/>
              </a:rPr>
              <a:t> </a:t>
            </a:r>
            <a:r>
              <a:rPr sz="600" b="0" dirty="0">
                <a:latin typeface="DM Sans Medium"/>
                <a:cs typeface="DM Sans Medium"/>
              </a:rPr>
              <a:t>in</a:t>
            </a:r>
            <a:r>
              <a:rPr sz="600" b="0" spc="-5" dirty="0">
                <a:latin typeface="DM Sans Medium"/>
                <a:cs typeface="DM Sans Medium"/>
              </a:rPr>
              <a:t> </a:t>
            </a:r>
            <a:r>
              <a:rPr sz="600" b="0" dirty="0">
                <a:latin typeface="DM Sans Medium"/>
                <a:cs typeface="DM Sans Medium"/>
              </a:rPr>
              <a:t>Internal</a:t>
            </a:r>
            <a:r>
              <a:rPr sz="600" b="0" spc="-5" dirty="0">
                <a:latin typeface="DM Sans Medium"/>
                <a:cs typeface="DM Sans Medium"/>
              </a:rPr>
              <a:t> </a:t>
            </a:r>
            <a:r>
              <a:rPr sz="600" b="0" spc="-10" dirty="0">
                <a:latin typeface="DM Sans Medium"/>
                <a:cs typeface="DM Sans Medium"/>
              </a:rPr>
              <a:t>Medicine</a:t>
            </a:r>
            <a:r>
              <a:rPr sz="600" b="0" spc="500" dirty="0">
                <a:latin typeface="DM Sans Medium"/>
                <a:cs typeface="DM Sans Medium"/>
              </a:rPr>
              <a:t> </a:t>
            </a:r>
            <a:r>
              <a:rPr sz="600" b="0" dirty="0">
                <a:latin typeface="DM Sans Medium"/>
                <a:cs typeface="DM Sans Medium"/>
              </a:rPr>
              <a:t>Managing</a:t>
            </a:r>
            <a:r>
              <a:rPr sz="600" b="0" spc="-15" dirty="0">
                <a:latin typeface="DM Sans Medium"/>
                <a:cs typeface="DM Sans Medium"/>
              </a:rPr>
              <a:t> </a:t>
            </a:r>
            <a:r>
              <a:rPr sz="600" b="0" spc="-10" dirty="0">
                <a:latin typeface="DM Sans Medium"/>
                <a:cs typeface="DM Sans Medium"/>
              </a:rPr>
              <a:t>Director</a:t>
            </a:r>
            <a:endParaRPr sz="600">
              <a:latin typeface="DM Sans Medium"/>
              <a:cs typeface="DM Sans Medium"/>
            </a:endParaRPr>
          </a:p>
        </p:txBody>
      </p:sp>
      <p:sp>
        <p:nvSpPr>
          <p:cNvPr id="7" name="object 7"/>
          <p:cNvSpPr txBox="1"/>
          <p:nvPr/>
        </p:nvSpPr>
        <p:spPr>
          <a:xfrm>
            <a:off x="395573" y="7553424"/>
            <a:ext cx="3218180" cy="260985"/>
          </a:xfrm>
          <a:prstGeom prst="rect">
            <a:avLst/>
          </a:prstGeom>
        </p:spPr>
        <p:txBody>
          <a:bodyPr vert="horz" wrap="square" lIns="0" tIns="13970" rIns="0" bIns="0" rtlCol="0">
            <a:spAutoFit/>
          </a:bodyPr>
          <a:lstStyle/>
          <a:p>
            <a:pPr marL="12700">
              <a:lnSpc>
                <a:spcPts val="1160"/>
              </a:lnSpc>
              <a:spcBef>
                <a:spcPts val="110"/>
              </a:spcBef>
              <a:tabLst>
                <a:tab pos="2157095" algn="l"/>
              </a:tabLst>
            </a:pPr>
            <a:r>
              <a:rPr sz="1500" b="1" baseline="2777" dirty="0">
                <a:latin typeface="DM Sans"/>
                <a:cs typeface="DM Sans"/>
              </a:rPr>
              <a:t>Report</a:t>
            </a:r>
            <a:r>
              <a:rPr sz="1500" b="1" spc="-7" baseline="2777" dirty="0">
                <a:latin typeface="DM Sans"/>
                <a:cs typeface="DM Sans"/>
              </a:rPr>
              <a:t> </a:t>
            </a:r>
            <a:r>
              <a:rPr sz="1500" b="1" baseline="2777" dirty="0">
                <a:latin typeface="DM Sans"/>
                <a:cs typeface="DM Sans"/>
              </a:rPr>
              <a:t>content</a:t>
            </a:r>
            <a:r>
              <a:rPr sz="1500" b="1" spc="-7" baseline="2777" dirty="0">
                <a:latin typeface="DM Sans"/>
                <a:cs typeface="DM Sans"/>
              </a:rPr>
              <a:t> </a:t>
            </a:r>
            <a:r>
              <a:rPr sz="1500" b="1" baseline="2777" dirty="0">
                <a:latin typeface="DM Sans"/>
                <a:cs typeface="DM Sans"/>
              </a:rPr>
              <a:t>approved</a:t>
            </a:r>
            <a:r>
              <a:rPr sz="1500" b="1" spc="352" baseline="2777" dirty="0">
                <a:latin typeface="DM Sans"/>
                <a:cs typeface="DM Sans"/>
              </a:rPr>
              <a:t> </a:t>
            </a:r>
            <a:r>
              <a:rPr sz="1500" b="1" spc="-37" baseline="2777" dirty="0">
                <a:latin typeface="DM Sans"/>
                <a:cs typeface="DM Sans"/>
              </a:rPr>
              <a:t>by:</a:t>
            </a:r>
            <a:r>
              <a:rPr sz="1500" b="1" baseline="2777" dirty="0">
                <a:latin typeface="DM Sans"/>
                <a:cs typeface="DM Sans"/>
              </a:rPr>
              <a:t>	</a:t>
            </a:r>
            <a:r>
              <a:rPr sz="600" b="0" dirty="0">
                <a:latin typeface="DM Sans Medium"/>
                <a:cs typeface="DM Sans Medium"/>
              </a:rPr>
              <a:t>Ph.D</a:t>
            </a:r>
            <a:r>
              <a:rPr sz="600" b="0" spc="-20" dirty="0">
                <a:latin typeface="DM Sans Medium"/>
                <a:cs typeface="DM Sans Medium"/>
              </a:rPr>
              <a:t> </a:t>
            </a:r>
            <a:r>
              <a:rPr sz="600" b="0" dirty="0">
                <a:latin typeface="DM Sans Medium"/>
                <a:cs typeface="DM Sans Medium"/>
              </a:rPr>
              <a:t>(Medical</a:t>
            </a:r>
            <a:r>
              <a:rPr sz="600" b="0" spc="-15" dirty="0">
                <a:latin typeface="DM Sans Medium"/>
                <a:cs typeface="DM Sans Medium"/>
              </a:rPr>
              <a:t> </a:t>
            </a:r>
            <a:r>
              <a:rPr sz="600" b="0" spc="-10" dirty="0">
                <a:latin typeface="DM Sans Medium"/>
                <a:cs typeface="DM Sans Medium"/>
              </a:rPr>
              <a:t>Biotechnology)</a:t>
            </a:r>
            <a:endParaRPr sz="600">
              <a:latin typeface="DM Sans Medium"/>
              <a:cs typeface="DM Sans Medium"/>
            </a:endParaRPr>
          </a:p>
          <a:p>
            <a:pPr marR="242570" algn="r">
              <a:lnSpc>
                <a:spcPts val="680"/>
              </a:lnSpc>
            </a:pPr>
            <a:r>
              <a:rPr sz="600" b="0" dirty="0">
                <a:latin typeface="DM Sans Medium"/>
                <a:cs typeface="DM Sans Medium"/>
              </a:rPr>
              <a:t>Chief</a:t>
            </a:r>
            <a:r>
              <a:rPr sz="600" b="0" spc="-30" dirty="0">
                <a:latin typeface="DM Sans Medium"/>
                <a:cs typeface="DM Sans Medium"/>
              </a:rPr>
              <a:t> </a:t>
            </a:r>
            <a:r>
              <a:rPr sz="600" b="0" dirty="0">
                <a:latin typeface="DM Sans Medium"/>
                <a:cs typeface="DM Sans Medium"/>
              </a:rPr>
              <a:t>Scientiﬁc</a:t>
            </a:r>
            <a:r>
              <a:rPr sz="600" b="0" spc="-25" dirty="0">
                <a:latin typeface="DM Sans Medium"/>
                <a:cs typeface="DM Sans Medium"/>
              </a:rPr>
              <a:t> </a:t>
            </a:r>
            <a:r>
              <a:rPr sz="600" b="0" spc="-10" dirty="0">
                <a:latin typeface="DM Sans Medium"/>
                <a:cs typeface="DM Sans Medium"/>
              </a:rPr>
              <a:t>Ofﬁcer</a:t>
            </a:r>
            <a:endParaRPr sz="600">
              <a:latin typeface="DM Sans Medium"/>
              <a:cs typeface="DM Sans Medium"/>
            </a:endParaRPr>
          </a:p>
        </p:txBody>
      </p:sp>
      <p:sp>
        <p:nvSpPr>
          <p:cNvPr id="8" name="object 8"/>
          <p:cNvSpPr txBox="1"/>
          <p:nvPr/>
        </p:nvSpPr>
        <p:spPr>
          <a:xfrm>
            <a:off x="382314" y="7886766"/>
            <a:ext cx="6627495" cy="1600200"/>
          </a:xfrm>
          <a:prstGeom prst="rect">
            <a:avLst/>
          </a:prstGeom>
        </p:spPr>
        <p:txBody>
          <a:bodyPr vert="horz" wrap="square" lIns="0" tIns="38100" rIns="0" bIns="0" rtlCol="0">
            <a:spAutoFit/>
          </a:bodyPr>
          <a:lstStyle/>
          <a:p>
            <a:pPr marL="12700">
              <a:lnSpc>
                <a:spcPct val="100000"/>
              </a:lnSpc>
              <a:spcBef>
                <a:spcPts val="300"/>
              </a:spcBef>
            </a:pPr>
            <a:r>
              <a:rPr sz="500" b="1" dirty="0">
                <a:latin typeface="DM Sans"/>
                <a:cs typeface="DM Sans"/>
              </a:rPr>
              <a:t>Disclaimer of </a:t>
            </a:r>
            <a:r>
              <a:rPr sz="500" b="1" spc="-10" dirty="0">
                <a:latin typeface="DM Sans"/>
                <a:cs typeface="DM Sans"/>
              </a:rPr>
              <a:t>Liability</a:t>
            </a:r>
            <a:endParaRPr sz="500">
              <a:latin typeface="DM Sans"/>
              <a:cs typeface="DM Sans"/>
            </a:endParaRPr>
          </a:p>
          <a:p>
            <a:pPr marL="12700" marR="6985">
              <a:lnSpc>
                <a:spcPct val="100000"/>
              </a:lnSpc>
              <a:spcBef>
                <a:spcPts val="200"/>
              </a:spcBef>
            </a:pPr>
            <a:r>
              <a:rPr sz="500" b="0" dirty="0">
                <a:latin typeface="DM Sans Medium"/>
                <a:cs typeface="DM Sans Medium"/>
              </a:rPr>
              <a:t>This report is provided as an information source for clinicians and is not intended it to be considered a substitute for professional medical advice. If you </a:t>
            </a:r>
            <a:r>
              <a:rPr sz="500" b="0" spc="-10" dirty="0">
                <a:latin typeface="DM Sans Medium"/>
                <a:cs typeface="DM Sans Medium"/>
              </a:rPr>
              <a:t>have</a:t>
            </a:r>
            <a:r>
              <a:rPr sz="500" b="0" dirty="0">
                <a:latin typeface="DM Sans Medium"/>
                <a:cs typeface="DM Sans Medium"/>
              </a:rPr>
              <a:t> or suspect you </a:t>
            </a:r>
            <a:r>
              <a:rPr sz="500" b="0" spc="-10" dirty="0">
                <a:latin typeface="DM Sans Medium"/>
                <a:cs typeface="DM Sans Medium"/>
              </a:rPr>
              <a:t>have</a:t>
            </a:r>
            <a:r>
              <a:rPr sz="500" b="0" dirty="0">
                <a:latin typeface="DM Sans Medium"/>
                <a:cs typeface="DM Sans Medium"/>
              </a:rPr>
              <a:t> a medical problem, contact your </a:t>
            </a:r>
            <a:r>
              <a:rPr sz="500" b="0" spc="-10" dirty="0">
                <a:latin typeface="DM Sans Medium"/>
                <a:cs typeface="DM Sans Medium"/>
              </a:rPr>
              <a:t>physician</a:t>
            </a:r>
            <a:r>
              <a:rPr sz="500" b="0" spc="500" dirty="0">
                <a:latin typeface="DM Sans Medium"/>
                <a:cs typeface="DM Sans Medium"/>
              </a:rPr>
              <a:t> </a:t>
            </a:r>
            <a:r>
              <a:rPr sz="500" b="0" dirty="0">
                <a:latin typeface="DM Sans Medium"/>
                <a:cs typeface="DM Sans Medium"/>
              </a:rPr>
              <a:t>for personalized treatment or </a:t>
            </a:r>
            <a:r>
              <a:rPr sz="500" b="0" spc="-10" dirty="0">
                <a:latin typeface="DM Sans Medium"/>
                <a:cs typeface="DM Sans Medium"/>
              </a:rPr>
              <a:t>therapy.</a:t>
            </a:r>
            <a:r>
              <a:rPr sz="500" b="0" dirty="0">
                <a:latin typeface="DM Sans Medium"/>
                <a:cs typeface="DM Sans Medium"/>
              </a:rPr>
              <a:t> The translation of genomics knowledge and data into the current report requires generalization and continuous expansion of genomic insights from literature. Hence, minor errors </a:t>
            </a:r>
            <a:r>
              <a:rPr sz="500" b="0" spc="-25" dirty="0">
                <a:latin typeface="DM Sans Medium"/>
                <a:cs typeface="DM Sans Medium"/>
              </a:rPr>
              <a:t>are</a:t>
            </a:r>
            <a:r>
              <a:rPr sz="500" b="0" spc="500" dirty="0">
                <a:latin typeface="DM Sans Medium"/>
                <a:cs typeface="DM Sans Medium"/>
              </a:rPr>
              <a:t> </a:t>
            </a:r>
            <a:r>
              <a:rPr sz="500" b="0" dirty="0">
                <a:latin typeface="DM Sans Medium"/>
                <a:cs typeface="DM Sans Medium"/>
              </a:rPr>
              <a:t>anticipated. This genomic</a:t>
            </a:r>
            <a:r>
              <a:rPr sz="500" b="0" spc="5" dirty="0">
                <a:latin typeface="DM Sans Medium"/>
                <a:cs typeface="DM Sans Medium"/>
              </a:rPr>
              <a:t> </a:t>
            </a:r>
            <a:r>
              <a:rPr sz="500" b="0" dirty="0">
                <a:latin typeface="DM Sans Medium"/>
                <a:cs typeface="DM Sans Medium"/>
              </a:rPr>
              <a:t>report and</a:t>
            </a:r>
            <a:r>
              <a:rPr sz="500" b="0" spc="5" dirty="0">
                <a:latin typeface="DM Sans Medium"/>
                <a:cs typeface="DM Sans Medium"/>
              </a:rPr>
              <a:t> </a:t>
            </a:r>
            <a:r>
              <a:rPr sz="500" b="0" dirty="0">
                <a:latin typeface="DM Sans Medium"/>
                <a:cs typeface="DM Sans Medium"/>
              </a:rPr>
              <a:t>the usefulness</a:t>
            </a:r>
            <a:r>
              <a:rPr sz="500" b="0" spc="5" dirty="0">
                <a:latin typeface="DM Sans Medium"/>
                <a:cs typeface="DM Sans Medium"/>
              </a:rPr>
              <a:t> </a:t>
            </a:r>
            <a:r>
              <a:rPr sz="500" b="0" dirty="0">
                <a:latin typeface="DM Sans Medium"/>
                <a:cs typeface="DM Sans Medium"/>
              </a:rPr>
              <a:t>of the</a:t>
            </a:r>
            <a:r>
              <a:rPr sz="500" b="0" spc="5" dirty="0">
                <a:latin typeface="DM Sans Medium"/>
                <a:cs typeface="DM Sans Medium"/>
              </a:rPr>
              <a:t> </a:t>
            </a:r>
            <a:r>
              <a:rPr sz="500" b="0" dirty="0">
                <a:latin typeface="DM Sans Medium"/>
                <a:cs typeface="DM Sans Medium"/>
              </a:rPr>
              <a:t>information provided</a:t>
            </a:r>
            <a:r>
              <a:rPr sz="500" b="0" spc="5" dirty="0">
                <a:latin typeface="DM Sans Medium"/>
                <a:cs typeface="DM Sans Medium"/>
              </a:rPr>
              <a:t> </a:t>
            </a:r>
            <a:r>
              <a:rPr sz="500" b="0" dirty="0">
                <a:latin typeface="DM Sans Medium"/>
                <a:cs typeface="DM Sans Medium"/>
              </a:rPr>
              <a:t>in the report</a:t>
            </a:r>
            <a:r>
              <a:rPr sz="500" b="0" spc="5" dirty="0">
                <a:latin typeface="DM Sans Medium"/>
                <a:cs typeface="DM Sans Medium"/>
              </a:rPr>
              <a:t> </a:t>
            </a:r>
            <a:r>
              <a:rPr sz="500" b="0" dirty="0">
                <a:latin typeface="DM Sans Medium"/>
                <a:cs typeface="DM Sans Medium"/>
              </a:rPr>
              <a:t>shall not</a:t>
            </a:r>
            <a:r>
              <a:rPr sz="500" b="0" spc="5" dirty="0">
                <a:latin typeface="DM Sans Medium"/>
                <a:cs typeface="DM Sans Medium"/>
              </a:rPr>
              <a:t> </a:t>
            </a:r>
            <a:r>
              <a:rPr sz="500" b="0" dirty="0">
                <a:latin typeface="DM Sans Medium"/>
                <a:cs typeface="DM Sans Medium"/>
              </a:rPr>
              <a:t>warranty or</a:t>
            </a:r>
            <a:r>
              <a:rPr sz="500" b="0" spc="5" dirty="0">
                <a:latin typeface="DM Sans Medium"/>
                <a:cs typeface="DM Sans Medium"/>
              </a:rPr>
              <a:t> </a:t>
            </a:r>
            <a:r>
              <a:rPr sz="500" b="0" dirty="0">
                <a:latin typeface="DM Sans Medium"/>
                <a:cs typeface="DM Sans Medium"/>
              </a:rPr>
              <a:t>hold any</a:t>
            </a:r>
            <a:r>
              <a:rPr sz="500" b="0" spc="5" dirty="0">
                <a:latin typeface="DM Sans Medium"/>
                <a:cs typeface="DM Sans Medium"/>
              </a:rPr>
              <a:t> </a:t>
            </a:r>
            <a:r>
              <a:rPr sz="500" b="0" dirty="0">
                <a:latin typeface="DM Sans Medium"/>
                <a:cs typeface="DM Sans Medium"/>
              </a:rPr>
              <a:t>liability or</a:t>
            </a:r>
            <a:r>
              <a:rPr sz="500" b="0" spc="5" dirty="0">
                <a:latin typeface="DM Sans Medium"/>
                <a:cs typeface="DM Sans Medium"/>
              </a:rPr>
              <a:t> </a:t>
            </a:r>
            <a:r>
              <a:rPr sz="500" b="0" dirty="0">
                <a:latin typeface="DM Sans Medium"/>
                <a:cs typeface="DM Sans Medium"/>
              </a:rPr>
              <a:t>responsibility for</a:t>
            </a:r>
            <a:r>
              <a:rPr sz="500" b="0" spc="5" dirty="0">
                <a:latin typeface="DM Sans Medium"/>
                <a:cs typeface="DM Sans Medium"/>
              </a:rPr>
              <a:t> </a:t>
            </a:r>
            <a:r>
              <a:rPr sz="500" b="0" dirty="0">
                <a:latin typeface="DM Sans Medium"/>
                <a:cs typeface="DM Sans Medium"/>
              </a:rPr>
              <a:t>any direct, indirect,</a:t>
            </a:r>
            <a:r>
              <a:rPr sz="500" b="0" spc="5" dirty="0">
                <a:latin typeface="DM Sans Medium"/>
                <a:cs typeface="DM Sans Medium"/>
              </a:rPr>
              <a:t> </a:t>
            </a:r>
            <a:r>
              <a:rPr sz="500" b="0" dirty="0">
                <a:latin typeface="DM Sans Medium"/>
                <a:cs typeface="DM Sans Medium"/>
              </a:rPr>
              <a:t>incidental, or</a:t>
            </a:r>
            <a:r>
              <a:rPr sz="500" b="0" spc="5" dirty="0">
                <a:latin typeface="DM Sans Medium"/>
                <a:cs typeface="DM Sans Medium"/>
              </a:rPr>
              <a:t> </a:t>
            </a:r>
            <a:r>
              <a:rPr sz="500" b="0" dirty="0">
                <a:latin typeface="DM Sans Medium"/>
                <a:cs typeface="DM Sans Medium"/>
              </a:rPr>
              <a:t>consequential indemnities</a:t>
            </a:r>
            <a:r>
              <a:rPr sz="500" b="0" spc="5" dirty="0">
                <a:latin typeface="DM Sans Medium"/>
                <a:cs typeface="DM Sans Medium"/>
              </a:rPr>
              <a:t> </a:t>
            </a:r>
            <a:r>
              <a:rPr sz="500" b="0" spc="-10" dirty="0">
                <a:latin typeface="DM Sans Medium"/>
                <a:cs typeface="DM Sans Medium"/>
              </a:rPr>
              <a:t>arising</a:t>
            </a:r>
            <a:r>
              <a:rPr sz="500" b="0" spc="500" dirty="0">
                <a:latin typeface="DM Sans Medium"/>
                <a:cs typeface="DM Sans Medium"/>
              </a:rPr>
              <a:t> </a:t>
            </a:r>
            <a:r>
              <a:rPr sz="500" b="0" dirty="0">
                <a:latin typeface="DM Sans Medium"/>
                <a:cs typeface="DM Sans Medium"/>
              </a:rPr>
              <a:t>out</a:t>
            </a:r>
            <a:r>
              <a:rPr sz="500" b="0" spc="-5" dirty="0">
                <a:latin typeface="DM Sans Medium"/>
                <a:cs typeface="DM Sans Medium"/>
              </a:rPr>
              <a:t> </a:t>
            </a:r>
            <a:r>
              <a:rPr sz="500" b="0" dirty="0">
                <a:latin typeface="DM Sans Medium"/>
                <a:cs typeface="DM Sans Medium"/>
              </a:rPr>
              <a:t>of the use of</a:t>
            </a:r>
            <a:r>
              <a:rPr sz="500" b="0" spc="-5" dirty="0">
                <a:latin typeface="DM Sans Medium"/>
                <a:cs typeface="DM Sans Medium"/>
              </a:rPr>
              <a:t> </a:t>
            </a:r>
            <a:r>
              <a:rPr sz="500" b="0" dirty="0">
                <a:latin typeface="DM Sans Medium"/>
                <a:cs typeface="DM Sans Medium"/>
              </a:rPr>
              <a:t>or inability to use</a:t>
            </a:r>
            <a:r>
              <a:rPr sz="500" b="0" spc="-5" dirty="0">
                <a:latin typeface="DM Sans Medium"/>
                <a:cs typeface="DM Sans Medium"/>
              </a:rPr>
              <a:t> </a:t>
            </a:r>
            <a:r>
              <a:rPr sz="500" b="0" dirty="0">
                <a:latin typeface="DM Sans Medium"/>
                <a:cs typeface="DM Sans Medium"/>
              </a:rPr>
              <a:t>the information. This report</a:t>
            </a:r>
            <a:r>
              <a:rPr sz="500" b="0" spc="-5" dirty="0">
                <a:latin typeface="DM Sans Medium"/>
                <a:cs typeface="DM Sans Medium"/>
              </a:rPr>
              <a:t> </a:t>
            </a:r>
            <a:r>
              <a:rPr sz="500" b="0" dirty="0">
                <a:latin typeface="DM Sans Medium"/>
                <a:cs typeface="DM Sans Medium"/>
              </a:rPr>
              <a:t>makes no promises or guarantees</a:t>
            </a:r>
            <a:r>
              <a:rPr sz="500" b="0" spc="-5" dirty="0">
                <a:latin typeface="DM Sans Medium"/>
                <a:cs typeface="DM Sans Medium"/>
              </a:rPr>
              <a:t> </a:t>
            </a:r>
            <a:r>
              <a:rPr sz="500" b="0" dirty="0">
                <a:latin typeface="DM Sans Medium"/>
                <a:cs typeface="DM Sans Medium"/>
              </a:rPr>
              <a:t>that the reported condition/s</a:t>
            </a:r>
            <a:r>
              <a:rPr sz="500" b="0" spc="-5" dirty="0">
                <a:latin typeface="DM Sans Medium"/>
                <a:cs typeface="DM Sans Medium"/>
              </a:rPr>
              <a:t> </a:t>
            </a:r>
            <a:r>
              <a:rPr sz="500" b="0" dirty="0">
                <a:latin typeface="DM Sans Medium"/>
                <a:cs typeface="DM Sans Medium"/>
              </a:rPr>
              <a:t>will develop at any</a:t>
            </a:r>
            <a:r>
              <a:rPr sz="500" b="0" spc="-5" dirty="0">
                <a:latin typeface="DM Sans Medium"/>
                <a:cs typeface="DM Sans Medium"/>
              </a:rPr>
              <a:t> </a:t>
            </a:r>
            <a:r>
              <a:rPr sz="500" b="0" dirty="0">
                <a:latin typeface="DM Sans Medium"/>
                <a:cs typeface="DM Sans Medium"/>
              </a:rPr>
              <a:t>time. Other genetic, environmental,</a:t>
            </a:r>
            <a:r>
              <a:rPr sz="500" b="0" spc="-5" dirty="0">
                <a:latin typeface="DM Sans Medium"/>
                <a:cs typeface="DM Sans Medium"/>
              </a:rPr>
              <a:t> </a:t>
            </a:r>
            <a:r>
              <a:rPr sz="500" b="0" dirty="0">
                <a:latin typeface="DM Sans Medium"/>
                <a:cs typeface="DM Sans Medium"/>
              </a:rPr>
              <a:t>and clinical factors might inﬂuence</a:t>
            </a:r>
            <a:r>
              <a:rPr sz="500" b="0" spc="-5" dirty="0">
                <a:latin typeface="DM Sans Medium"/>
                <a:cs typeface="DM Sans Medium"/>
              </a:rPr>
              <a:t> </a:t>
            </a:r>
            <a:r>
              <a:rPr sz="500" b="0" spc="-25" dirty="0">
                <a:latin typeface="DM Sans Medium"/>
                <a:cs typeface="DM Sans Medium"/>
              </a:rPr>
              <a:t>the</a:t>
            </a:r>
            <a:r>
              <a:rPr sz="500" b="0" spc="500" dirty="0">
                <a:latin typeface="DM Sans Medium"/>
                <a:cs typeface="DM Sans Medium"/>
              </a:rPr>
              <a:t> </a:t>
            </a:r>
            <a:r>
              <a:rPr sz="500" b="0" dirty="0">
                <a:latin typeface="DM Sans Medium"/>
                <a:cs typeface="DM Sans Medium"/>
              </a:rPr>
              <a:t>patients’ phenotypic response to the condition. Proper</a:t>
            </a:r>
            <a:r>
              <a:rPr sz="500" b="0" spc="5" dirty="0">
                <a:latin typeface="DM Sans Medium"/>
                <a:cs typeface="DM Sans Medium"/>
              </a:rPr>
              <a:t> </a:t>
            </a:r>
            <a:r>
              <a:rPr sz="500" b="0" dirty="0">
                <a:latin typeface="DM Sans Medium"/>
                <a:cs typeface="DM Sans Medium"/>
              </a:rPr>
              <a:t>understanding of the risks aids in</a:t>
            </a:r>
            <a:r>
              <a:rPr sz="500" b="0" spc="5" dirty="0">
                <a:latin typeface="DM Sans Medium"/>
                <a:cs typeface="DM Sans Medium"/>
              </a:rPr>
              <a:t> </a:t>
            </a:r>
            <a:r>
              <a:rPr sz="500" b="0" dirty="0">
                <a:latin typeface="DM Sans Medium"/>
                <a:cs typeface="DM Sans Medium"/>
              </a:rPr>
              <a:t>better management of metabolic conditions with</a:t>
            </a:r>
            <a:r>
              <a:rPr sz="500" b="0" spc="5" dirty="0">
                <a:latin typeface="DM Sans Medium"/>
                <a:cs typeface="DM Sans Medium"/>
              </a:rPr>
              <a:t> </a:t>
            </a:r>
            <a:r>
              <a:rPr sz="500" b="0" dirty="0">
                <a:latin typeface="DM Sans Medium"/>
                <a:cs typeface="DM Sans Medium"/>
              </a:rPr>
              <a:t>traditional therapies or other treatment options</a:t>
            </a:r>
            <a:r>
              <a:rPr sz="500" b="0" spc="5" dirty="0">
                <a:latin typeface="DM Sans Medium"/>
                <a:cs typeface="DM Sans Medium"/>
              </a:rPr>
              <a:t> </a:t>
            </a:r>
            <a:r>
              <a:rPr sz="500" b="0" dirty="0">
                <a:latin typeface="DM Sans Medium"/>
                <a:cs typeface="DM Sans Medium"/>
              </a:rPr>
              <a:t>and helps in the </a:t>
            </a:r>
            <a:r>
              <a:rPr sz="500" b="0" spc="-10" dirty="0">
                <a:latin typeface="DM Sans Medium"/>
                <a:cs typeface="DM Sans Medium"/>
              </a:rPr>
              <a:t>prevention/delay</a:t>
            </a:r>
            <a:r>
              <a:rPr sz="500" b="0" spc="500" dirty="0">
                <a:latin typeface="DM Sans Medium"/>
                <a:cs typeface="DM Sans Medium"/>
              </a:rPr>
              <a:t> </a:t>
            </a:r>
            <a:r>
              <a:rPr sz="500" b="0" dirty="0">
                <a:latin typeface="DM Sans Medium"/>
                <a:cs typeface="DM Sans Medium"/>
              </a:rPr>
              <a:t>of the disease or makes</a:t>
            </a:r>
            <a:r>
              <a:rPr sz="500" b="0" spc="5" dirty="0">
                <a:latin typeface="DM Sans Medium"/>
                <a:cs typeface="DM Sans Medium"/>
              </a:rPr>
              <a:t> </a:t>
            </a:r>
            <a:r>
              <a:rPr sz="500" b="0" dirty="0">
                <a:latin typeface="DM Sans Medium"/>
                <a:cs typeface="DM Sans Medium"/>
              </a:rPr>
              <a:t>it less </a:t>
            </a:r>
            <a:r>
              <a:rPr sz="500" b="0" spc="-10" dirty="0">
                <a:latin typeface="DM Sans Medium"/>
                <a:cs typeface="DM Sans Medium"/>
              </a:rPr>
              <a:t>harmful.</a:t>
            </a:r>
            <a:endParaRPr sz="500">
              <a:latin typeface="DM Sans Medium"/>
              <a:cs typeface="DM Sans Medium"/>
            </a:endParaRPr>
          </a:p>
          <a:p>
            <a:pPr marL="12700" marR="33655">
              <a:lnSpc>
                <a:spcPct val="100000"/>
              </a:lnSpc>
            </a:pPr>
            <a:r>
              <a:rPr sz="500" b="0" dirty="0">
                <a:latin typeface="DM Sans Medium"/>
                <a:cs typeface="DM Sans Medium"/>
              </a:rPr>
              <a:t>Genetic</a:t>
            </a:r>
            <a:r>
              <a:rPr sz="500" b="0" spc="-5" dirty="0">
                <a:latin typeface="DM Sans Medium"/>
                <a:cs typeface="DM Sans Medium"/>
              </a:rPr>
              <a:t> </a:t>
            </a:r>
            <a:r>
              <a:rPr sz="500" b="0" dirty="0">
                <a:latin typeface="DM Sans Medium"/>
                <a:cs typeface="DM Sans Medium"/>
              </a:rPr>
              <a:t>testing plays a</a:t>
            </a:r>
            <a:r>
              <a:rPr sz="500" b="0" spc="-5" dirty="0">
                <a:latin typeface="DM Sans Medium"/>
                <a:cs typeface="DM Sans Medium"/>
              </a:rPr>
              <a:t> </a:t>
            </a:r>
            <a:r>
              <a:rPr sz="500" b="0" spc="-10" dirty="0">
                <a:latin typeface="DM Sans Medium"/>
                <a:cs typeface="DM Sans Medium"/>
              </a:rPr>
              <a:t>key</a:t>
            </a:r>
            <a:r>
              <a:rPr sz="500" b="0" dirty="0">
                <a:latin typeface="DM Sans Medium"/>
                <a:cs typeface="DM Sans Medium"/>
              </a:rPr>
              <a:t> role in</a:t>
            </a:r>
            <a:r>
              <a:rPr sz="500" b="0" spc="-5" dirty="0">
                <a:latin typeface="DM Sans Medium"/>
                <a:cs typeface="DM Sans Medium"/>
              </a:rPr>
              <a:t> </a:t>
            </a:r>
            <a:r>
              <a:rPr sz="500" b="0" dirty="0">
                <a:latin typeface="DM Sans Medium"/>
                <a:cs typeface="DM Sans Medium"/>
              </a:rPr>
              <a:t>the diagnosis of the</a:t>
            </a:r>
            <a:r>
              <a:rPr sz="500" b="0" spc="-5" dirty="0">
                <a:latin typeface="DM Sans Medium"/>
                <a:cs typeface="DM Sans Medium"/>
              </a:rPr>
              <a:t> </a:t>
            </a:r>
            <a:r>
              <a:rPr sz="500" b="0" dirty="0">
                <a:latin typeface="DM Sans Medium"/>
                <a:cs typeface="DM Sans Medium"/>
              </a:rPr>
              <a:t>root cause of</a:t>
            </a:r>
            <a:r>
              <a:rPr sz="500" b="0" spc="-5" dirty="0">
                <a:latin typeface="DM Sans Medium"/>
                <a:cs typeface="DM Sans Medium"/>
              </a:rPr>
              <a:t> </a:t>
            </a:r>
            <a:r>
              <a:rPr sz="500" b="0" dirty="0">
                <a:latin typeface="DM Sans Medium"/>
                <a:cs typeface="DM Sans Medium"/>
              </a:rPr>
              <a:t>a disease or condition.</a:t>
            </a:r>
            <a:r>
              <a:rPr sz="500" b="0" spc="-5" dirty="0">
                <a:latin typeface="DM Sans Medium"/>
                <a:cs typeface="DM Sans Medium"/>
              </a:rPr>
              <a:t> </a:t>
            </a:r>
            <a:r>
              <a:rPr sz="500" b="0" dirty="0">
                <a:latin typeface="DM Sans Medium"/>
                <a:cs typeface="DM Sans Medium"/>
              </a:rPr>
              <a:t>It provides excellent</a:t>
            </a:r>
            <a:r>
              <a:rPr sz="500" b="0" spc="-5" dirty="0">
                <a:latin typeface="DM Sans Medium"/>
                <a:cs typeface="DM Sans Medium"/>
              </a:rPr>
              <a:t> </a:t>
            </a:r>
            <a:r>
              <a:rPr sz="500" b="0" dirty="0">
                <a:latin typeface="DM Sans Medium"/>
                <a:cs typeface="DM Sans Medium"/>
              </a:rPr>
              <a:t>guidance in deciding</a:t>
            </a:r>
            <a:r>
              <a:rPr sz="500" b="0" spc="-5" dirty="0">
                <a:latin typeface="DM Sans Medium"/>
                <a:cs typeface="DM Sans Medium"/>
              </a:rPr>
              <a:t> </a:t>
            </a:r>
            <a:r>
              <a:rPr sz="500" b="0" dirty="0">
                <a:latin typeface="DM Sans Medium"/>
                <a:cs typeface="DM Sans Medium"/>
              </a:rPr>
              <a:t>the right medical regimen.</a:t>
            </a:r>
            <a:r>
              <a:rPr sz="500" b="0" spc="-5" dirty="0">
                <a:latin typeface="DM Sans Medium"/>
                <a:cs typeface="DM Sans Medium"/>
              </a:rPr>
              <a:t> </a:t>
            </a:r>
            <a:r>
              <a:rPr sz="500" b="0" dirty="0">
                <a:latin typeface="DM Sans Medium"/>
                <a:cs typeface="DM Sans Medium"/>
              </a:rPr>
              <a:t>But sometimes, a</a:t>
            </a:r>
            <a:r>
              <a:rPr sz="500" b="0" spc="-5" dirty="0">
                <a:latin typeface="DM Sans Medium"/>
                <a:cs typeface="DM Sans Medium"/>
              </a:rPr>
              <a:t> </a:t>
            </a:r>
            <a:r>
              <a:rPr sz="500" b="0" dirty="0">
                <a:latin typeface="DM Sans Medium"/>
                <a:cs typeface="DM Sans Medium"/>
              </a:rPr>
              <a:t>few non-treatable variants are</a:t>
            </a:r>
            <a:r>
              <a:rPr sz="500" b="0" spc="-5" dirty="0">
                <a:latin typeface="DM Sans Medium"/>
                <a:cs typeface="DM Sans Medium"/>
              </a:rPr>
              <a:t> </a:t>
            </a:r>
            <a:r>
              <a:rPr sz="500" b="0" spc="-20" dirty="0">
                <a:latin typeface="DM Sans Medium"/>
                <a:cs typeface="DM Sans Medium"/>
              </a:rPr>
              <a:t>also</a:t>
            </a:r>
            <a:r>
              <a:rPr sz="500" b="0" spc="500" dirty="0">
                <a:latin typeface="DM Sans Medium"/>
                <a:cs typeface="DM Sans Medium"/>
              </a:rPr>
              <a:t> </a:t>
            </a:r>
            <a:r>
              <a:rPr sz="500" b="0" dirty="0">
                <a:latin typeface="DM Sans Medium"/>
                <a:cs typeface="DM Sans Medium"/>
              </a:rPr>
              <a:t>identiﬁed.</a:t>
            </a:r>
            <a:r>
              <a:rPr sz="500" b="0" spc="-5" dirty="0">
                <a:latin typeface="DM Sans Medium"/>
                <a:cs typeface="DM Sans Medium"/>
              </a:rPr>
              <a:t> </a:t>
            </a:r>
            <a:r>
              <a:rPr sz="500" b="0" dirty="0">
                <a:latin typeface="DM Sans Medium"/>
                <a:cs typeface="DM Sans Medium"/>
              </a:rPr>
              <a:t>Not all</a:t>
            </a:r>
            <a:r>
              <a:rPr sz="500" b="0" spc="-5" dirty="0">
                <a:latin typeface="DM Sans Medium"/>
                <a:cs typeface="DM Sans Medium"/>
              </a:rPr>
              <a:t> </a:t>
            </a:r>
            <a:r>
              <a:rPr sz="500" b="0" dirty="0">
                <a:latin typeface="DM Sans Medium"/>
                <a:cs typeface="DM Sans Medium"/>
              </a:rPr>
              <a:t>genetic changes</a:t>
            </a:r>
            <a:r>
              <a:rPr sz="500" b="0" spc="-5" dirty="0">
                <a:latin typeface="DM Sans Medium"/>
                <a:cs typeface="DM Sans Medium"/>
              </a:rPr>
              <a:t> </a:t>
            </a:r>
            <a:r>
              <a:rPr sz="500" b="0" dirty="0">
                <a:latin typeface="DM Sans Medium"/>
                <a:cs typeface="DM Sans Medium"/>
              </a:rPr>
              <a:t>affect health. It</a:t>
            </a:r>
            <a:r>
              <a:rPr sz="500" b="0" spc="-5" dirty="0">
                <a:latin typeface="DM Sans Medium"/>
                <a:cs typeface="DM Sans Medium"/>
              </a:rPr>
              <a:t> </a:t>
            </a:r>
            <a:r>
              <a:rPr sz="500" b="0" dirty="0">
                <a:latin typeface="DM Sans Medium"/>
                <a:cs typeface="DM Sans Medium"/>
              </a:rPr>
              <a:t>is difﬁcult</a:t>
            </a:r>
            <a:r>
              <a:rPr sz="500" b="0" spc="-5" dirty="0">
                <a:latin typeface="DM Sans Medium"/>
                <a:cs typeface="DM Sans Medium"/>
              </a:rPr>
              <a:t> </a:t>
            </a:r>
            <a:r>
              <a:rPr sz="500" b="0" dirty="0">
                <a:latin typeface="DM Sans Medium"/>
                <a:cs typeface="DM Sans Medium"/>
              </a:rPr>
              <a:t>to know whether</a:t>
            </a:r>
            <a:r>
              <a:rPr sz="500" b="0" spc="-5" dirty="0">
                <a:latin typeface="DM Sans Medium"/>
                <a:cs typeface="DM Sans Medium"/>
              </a:rPr>
              <a:t> </a:t>
            </a:r>
            <a:r>
              <a:rPr sz="500" b="0" dirty="0">
                <a:latin typeface="DM Sans Medium"/>
                <a:cs typeface="DM Sans Medium"/>
              </a:rPr>
              <a:t>identiﬁed variants</a:t>
            </a:r>
            <a:r>
              <a:rPr sz="500" b="0" spc="-5" dirty="0">
                <a:latin typeface="DM Sans Medium"/>
                <a:cs typeface="DM Sans Medium"/>
              </a:rPr>
              <a:t> </a:t>
            </a:r>
            <a:r>
              <a:rPr sz="500" b="0" dirty="0">
                <a:latin typeface="DM Sans Medium"/>
                <a:cs typeface="DM Sans Medium"/>
              </a:rPr>
              <a:t>are involved</a:t>
            </a:r>
            <a:r>
              <a:rPr sz="500" b="0" spc="-5" dirty="0">
                <a:latin typeface="DM Sans Medium"/>
                <a:cs typeface="DM Sans Medium"/>
              </a:rPr>
              <a:t> </a:t>
            </a:r>
            <a:r>
              <a:rPr sz="500" b="0" dirty="0">
                <a:latin typeface="DM Sans Medium"/>
                <a:cs typeface="DM Sans Medium"/>
              </a:rPr>
              <a:t>in the condition</a:t>
            </a:r>
            <a:r>
              <a:rPr sz="500" b="0" spc="-5" dirty="0">
                <a:latin typeface="DM Sans Medium"/>
                <a:cs typeface="DM Sans Medium"/>
              </a:rPr>
              <a:t> </a:t>
            </a:r>
            <a:r>
              <a:rPr sz="500" b="0" dirty="0">
                <a:latin typeface="DM Sans Medium"/>
                <a:cs typeface="DM Sans Medium"/>
              </a:rPr>
              <a:t>of interest.</a:t>
            </a:r>
            <a:r>
              <a:rPr sz="500" b="0" spc="-5" dirty="0">
                <a:latin typeface="DM Sans Medium"/>
                <a:cs typeface="DM Sans Medium"/>
              </a:rPr>
              <a:t> </a:t>
            </a:r>
            <a:r>
              <a:rPr sz="500" b="0" dirty="0">
                <a:latin typeface="DM Sans Medium"/>
                <a:cs typeface="DM Sans Medium"/>
              </a:rPr>
              <a:t>Sometimes, an identiﬁed</a:t>
            </a:r>
            <a:r>
              <a:rPr sz="500" b="0" spc="-5" dirty="0">
                <a:latin typeface="DM Sans Medium"/>
                <a:cs typeface="DM Sans Medium"/>
              </a:rPr>
              <a:t> </a:t>
            </a:r>
            <a:r>
              <a:rPr sz="500" b="0" dirty="0">
                <a:latin typeface="DM Sans Medium"/>
                <a:cs typeface="DM Sans Medium"/>
              </a:rPr>
              <a:t>variant is</a:t>
            </a:r>
            <a:r>
              <a:rPr sz="500" b="0" spc="-5" dirty="0">
                <a:latin typeface="DM Sans Medium"/>
                <a:cs typeface="DM Sans Medium"/>
              </a:rPr>
              <a:t> </a:t>
            </a:r>
            <a:r>
              <a:rPr sz="500" b="0" dirty="0">
                <a:latin typeface="DM Sans Medium"/>
                <a:cs typeface="DM Sans Medium"/>
              </a:rPr>
              <a:t>associated with a</a:t>
            </a:r>
            <a:r>
              <a:rPr sz="500" b="0" spc="-5" dirty="0">
                <a:latin typeface="DM Sans Medium"/>
                <a:cs typeface="DM Sans Medium"/>
              </a:rPr>
              <a:t> </a:t>
            </a:r>
            <a:r>
              <a:rPr sz="500" b="0" dirty="0">
                <a:latin typeface="DM Sans Medium"/>
                <a:cs typeface="DM Sans Medium"/>
              </a:rPr>
              <a:t>different genetic</a:t>
            </a:r>
            <a:r>
              <a:rPr sz="500" b="0" spc="-5" dirty="0">
                <a:latin typeface="DM Sans Medium"/>
                <a:cs typeface="DM Sans Medium"/>
              </a:rPr>
              <a:t> </a:t>
            </a:r>
            <a:r>
              <a:rPr sz="500" b="0" dirty="0">
                <a:latin typeface="DM Sans Medium"/>
                <a:cs typeface="DM Sans Medium"/>
              </a:rPr>
              <a:t>disorder </a:t>
            </a:r>
            <a:r>
              <a:rPr sz="500" b="0" spc="-20" dirty="0">
                <a:latin typeface="DM Sans Medium"/>
                <a:cs typeface="DM Sans Medium"/>
              </a:rPr>
              <a:t>that</a:t>
            </a:r>
            <a:r>
              <a:rPr sz="500" b="0" spc="500" dirty="0">
                <a:latin typeface="DM Sans Medium"/>
                <a:cs typeface="DM Sans Medium"/>
              </a:rPr>
              <a:t> </a:t>
            </a:r>
            <a:r>
              <a:rPr sz="500" b="0" dirty="0">
                <a:latin typeface="DM Sans Medium"/>
                <a:cs typeface="DM Sans Medium"/>
              </a:rPr>
              <a:t>has not </a:t>
            </a:r>
            <a:r>
              <a:rPr sz="500" b="0" spc="-10" dirty="0">
                <a:latin typeface="DM Sans Medium"/>
                <a:cs typeface="DM Sans Medium"/>
              </a:rPr>
              <a:t>yet</a:t>
            </a:r>
            <a:r>
              <a:rPr sz="500" b="0" dirty="0">
                <a:latin typeface="DM Sans Medium"/>
                <a:cs typeface="DM Sans Medium"/>
              </a:rPr>
              <a:t> been diagnosed</a:t>
            </a:r>
            <a:r>
              <a:rPr sz="500" b="0" spc="5" dirty="0">
                <a:latin typeface="DM Sans Medium"/>
                <a:cs typeface="DM Sans Medium"/>
              </a:rPr>
              <a:t> </a:t>
            </a:r>
            <a:r>
              <a:rPr sz="500" b="0" dirty="0">
                <a:latin typeface="DM Sans Medium"/>
                <a:cs typeface="DM Sans Medium"/>
              </a:rPr>
              <a:t>(these are called incidental</a:t>
            </a:r>
            <a:r>
              <a:rPr sz="500" b="0" spc="5" dirty="0">
                <a:latin typeface="DM Sans Medium"/>
                <a:cs typeface="DM Sans Medium"/>
              </a:rPr>
              <a:t> </a:t>
            </a:r>
            <a:r>
              <a:rPr sz="500" b="0" dirty="0">
                <a:latin typeface="DM Sans Medium"/>
                <a:cs typeface="DM Sans Medium"/>
              </a:rPr>
              <a:t>or secondary ﬁndings). A</a:t>
            </a:r>
            <a:r>
              <a:rPr sz="500" b="0" spc="5" dirty="0">
                <a:latin typeface="DM Sans Medium"/>
                <a:cs typeface="DM Sans Medium"/>
              </a:rPr>
              <a:t> </a:t>
            </a:r>
            <a:r>
              <a:rPr sz="500" b="0" dirty="0">
                <a:latin typeface="DM Sans Medium"/>
                <a:cs typeface="DM Sans Medium"/>
              </a:rPr>
              <a:t>ﬁnding of biomarker alteration does</a:t>
            </a:r>
            <a:r>
              <a:rPr sz="500" b="0" spc="5" dirty="0">
                <a:latin typeface="DM Sans Medium"/>
                <a:cs typeface="DM Sans Medium"/>
              </a:rPr>
              <a:t> </a:t>
            </a:r>
            <a:r>
              <a:rPr sz="500" b="0" dirty="0">
                <a:latin typeface="DM Sans Medium"/>
                <a:cs typeface="DM Sans Medium"/>
              </a:rPr>
              <a:t>not necessarily indicate the</a:t>
            </a:r>
            <a:r>
              <a:rPr sz="500" b="0" spc="5" dirty="0">
                <a:latin typeface="DM Sans Medium"/>
                <a:cs typeface="DM Sans Medium"/>
              </a:rPr>
              <a:t> </a:t>
            </a:r>
            <a:r>
              <a:rPr sz="500" b="0" dirty="0">
                <a:latin typeface="DM Sans Medium"/>
                <a:cs typeface="DM Sans Medium"/>
              </a:rPr>
              <a:t>pharmacologic effectiveness (or lack</a:t>
            </a:r>
            <a:r>
              <a:rPr sz="500" b="0" spc="5" dirty="0">
                <a:latin typeface="DM Sans Medium"/>
                <a:cs typeface="DM Sans Medium"/>
              </a:rPr>
              <a:t> </a:t>
            </a:r>
            <a:r>
              <a:rPr sz="500" b="0" dirty="0">
                <a:latin typeface="DM Sans Medium"/>
                <a:cs typeface="DM Sans Medium"/>
              </a:rPr>
              <a:t>thereof) of any drug</a:t>
            </a:r>
            <a:r>
              <a:rPr sz="500" b="0" spc="5" dirty="0">
                <a:latin typeface="DM Sans Medium"/>
                <a:cs typeface="DM Sans Medium"/>
              </a:rPr>
              <a:t> </a:t>
            </a:r>
            <a:r>
              <a:rPr sz="500" b="0" dirty="0">
                <a:latin typeface="DM Sans Medium"/>
                <a:cs typeface="DM Sans Medium"/>
              </a:rPr>
              <a:t>or </a:t>
            </a:r>
            <a:r>
              <a:rPr sz="500" b="0" spc="-10" dirty="0">
                <a:latin typeface="DM Sans Medium"/>
                <a:cs typeface="DM Sans Medium"/>
              </a:rPr>
              <a:t>treatment</a:t>
            </a:r>
            <a:r>
              <a:rPr sz="500" b="0" spc="500" dirty="0">
                <a:latin typeface="DM Sans Medium"/>
                <a:cs typeface="DM Sans Medium"/>
              </a:rPr>
              <a:t> </a:t>
            </a:r>
            <a:r>
              <a:rPr sz="500" b="0" dirty="0">
                <a:latin typeface="DM Sans Medium"/>
                <a:cs typeface="DM Sans Medium"/>
              </a:rPr>
              <a:t>regimen;</a:t>
            </a:r>
            <a:r>
              <a:rPr sz="500" b="0" spc="-5" dirty="0">
                <a:latin typeface="DM Sans Medium"/>
                <a:cs typeface="DM Sans Medium"/>
              </a:rPr>
              <a:t> </a:t>
            </a:r>
            <a:r>
              <a:rPr sz="500" b="0" dirty="0">
                <a:latin typeface="DM Sans Medium"/>
                <a:cs typeface="DM Sans Medium"/>
              </a:rPr>
              <a:t>a</a:t>
            </a:r>
            <a:r>
              <a:rPr sz="500" b="0" spc="-5" dirty="0">
                <a:latin typeface="DM Sans Medium"/>
                <a:cs typeface="DM Sans Medium"/>
              </a:rPr>
              <a:t> </a:t>
            </a:r>
            <a:r>
              <a:rPr sz="500" b="0" dirty="0">
                <a:latin typeface="DM Sans Medium"/>
                <a:cs typeface="DM Sans Medium"/>
              </a:rPr>
              <a:t>ﬁnding</a:t>
            </a:r>
            <a:r>
              <a:rPr sz="500" b="0" spc="-5" dirty="0">
                <a:latin typeface="DM Sans Medium"/>
                <a:cs typeface="DM Sans Medium"/>
              </a:rPr>
              <a:t> </a:t>
            </a:r>
            <a:r>
              <a:rPr sz="500" b="0" dirty="0">
                <a:latin typeface="DM Sans Medium"/>
                <a:cs typeface="DM Sans Medium"/>
              </a:rPr>
              <a:t>of no</a:t>
            </a:r>
            <a:r>
              <a:rPr sz="500" b="0" spc="-5" dirty="0">
                <a:latin typeface="DM Sans Medium"/>
                <a:cs typeface="DM Sans Medium"/>
              </a:rPr>
              <a:t> </a:t>
            </a:r>
            <a:r>
              <a:rPr sz="500" b="0" dirty="0">
                <a:latin typeface="DM Sans Medium"/>
                <a:cs typeface="DM Sans Medium"/>
              </a:rPr>
              <a:t>biomarker</a:t>
            </a:r>
            <a:r>
              <a:rPr sz="500" b="0" spc="-5" dirty="0">
                <a:latin typeface="DM Sans Medium"/>
                <a:cs typeface="DM Sans Medium"/>
              </a:rPr>
              <a:t> </a:t>
            </a:r>
            <a:r>
              <a:rPr sz="500" b="0" dirty="0">
                <a:latin typeface="DM Sans Medium"/>
                <a:cs typeface="DM Sans Medium"/>
              </a:rPr>
              <a:t>alteration does</a:t>
            </a:r>
            <a:r>
              <a:rPr sz="500" b="0" spc="-5" dirty="0">
                <a:latin typeface="DM Sans Medium"/>
                <a:cs typeface="DM Sans Medium"/>
              </a:rPr>
              <a:t> </a:t>
            </a:r>
            <a:r>
              <a:rPr sz="500" b="0" dirty="0">
                <a:latin typeface="DM Sans Medium"/>
                <a:cs typeface="DM Sans Medium"/>
              </a:rPr>
              <a:t>not</a:t>
            </a:r>
            <a:r>
              <a:rPr sz="500" b="0" spc="-5" dirty="0">
                <a:latin typeface="DM Sans Medium"/>
                <a:cs typeface="DM Sans Medium"/>
              </a:rPr>
              <a:t> </a:t>
            </a:r>
            <a:r>
              <a:rPr sz="500" b="0" dirty="0">
                <a:latin typeface="DM Sans Medium"/>
                <a:cs typeface="DM Sans Medium"/>
              </a:rPr>
              <a:t>necessarily indicate</a:t>
            </a:r>
            <a:r>
              <a:rPr sz="500" b="0" spc="-5" dirty="0">
                <a:latin typeface="DM Sans Medium"/>
                <a:cs typeface="DM Sans Medium"/>
              </a:rPr>
              <a:t> </a:t>
            </a:r>
            <a:r>
              <a:rPr sz="500" b="0" dirty="0">
                <a:latin typeface="DM Sans Medium"/>
                <a:cs typeface="DM Sans Medium"/>
              </a:rPr>
              <a:t>the</a:t>
            </a:r>
            <a:r>
              <a:rPr sz="500" b="0" spc="-5" dirty="0">
                <a:latin typeface="DM Sans Medium"/>
                <a:cs typeface="DM Sans Medium"/>
              </a:rPr>
              <a:t> </a:t>
            </a:r>
            <a:r>
              <a:rPr sz="500" b="0" dirty="0">
                <a:latin typeface="DM Sans Medium"/>
                <a:cs typeface="DM Sans Medium"/>
              </a:rPr>
              <a:t>lack of</a:t>
            </a:r>
            <a:r>
              <a:rPr sz="500" b="0" spc="-5" dirty="0">
                <a:latin typeface="DM Sans Medium"/>
                <a:cs typeface="DM Sans Medium"/>
              </a:rPr>
              <a:t> </a:t>
            </a:r>
            <a:r>
              <a:rPr sz="500" b="0" dirty="0">
                <a:latin typeface="DM Sans Medium"/>
                <a:cs typeface="DM Sans Medium"/>
              </a:rPr>
              <a:t>pharmacologic</a:t>
            </a:r>
            <a:r>
              <a:rPr sz="500" b="0" spc="-5" dirty="0">
                <a:latin typeface="DM Sans Medium"/>
                <a:cs typeface="DM Sans Medium"/>
              </a:rPr>
              <a:t> </a:t>
            </a:r>
            <a:r>
              <a:rPr sz="500" b="0" dirty="0">
                <a:latin typeface="DM Sans Medium"/>
                <a:cs typeface="DM Sans Medium"/>
              </a:rPr>
              <a:t>effectiveness (or</a:t>
            </a:r>
            <a:r>
              <a:rPr sz="500" b="0" spc="-5" dirty="0">
                <a:latin typeface="DM Sans Medium"/>
                <a:cs typeface="DM Sans Medium"/>
              </a:rPr>
              <a:t> </a:t>
            </a:r>
            <a:r>
              <a:rPr sz="500" b="0" dirty="0">
                <a:latin typeface="DM Sans Medium"/>
                <a:cs typeface="DM Sans Medium"/>
              </a:rPr>
              <a:t>effectiveness)</a:t>
            </a:r>
            <a:r>
              <a:rPr sz="500" b="0" spc="-5" dirty="0">
                <a:latin typeface="DM Sans Medium"/>
                <a:cs typeface="DM Sans Medium"/>
              </a:rPr>
              <a:t> </a:t>
            </a:r>
            <a:r>
              <a:rPr sz="500" b="0" dirty="0">
                <a:latin typeface="DM Sans Medium"/>
                <a:cs typeface="DM Sans Medium"/>
              </a:rPr>
              <a:t>of any</a:t>
            </a:r>
            <a:r>
              <a:rPr sz="500" b="0" spc="-5" dirty="0">
                <a:latin typeface="DM Sans Medium"/>
                <a:cs typeface="DM Sans Medium"/>
              </a:rPr>
              <a:t> </a:t>
            </a:r>
            <a:r>
              <a:rPr sz="500" b="0" dirty="0">
                <a:latin typeface="DM Sans Medium"/>
                <a:cs typeface="DM Sans Medium"/>
              </a:rPr>
              <a:t>drug</a:t>
            </a:r>
            <a:r>
              <a:rPr sz="500" b="0" spc="-5" dirty="0">
                <a:latin typeface="DM Sans Medium"/>
                <a:cs typeface="DM Sans Medium"/>
              </a:rPr>
              <a:t> </a:t>
            </a:r>
            <a:r>
              <a:rPr sz="500" b="0" dirty="0">
                <a:latin typeface="DM Sans Medium"/>
                <a:cs typeface="DM Sans Medium"/>
              </a:rPr>
              <a:t>or treatment.</a:t>
            </a:r>
            <a:r>
              <a:rPr sz="500" b="0" spc="-5" dirty="0">
                <a:latin typeface="DM Sans Medium"/>
                <a:cs typeface="DM Sans Medium"/>
              </a:rPr>
              <a:t> </a:t>
            </a:r>
            <a:r>
              <a:rPr sz="500" b="0" dirty="0">
                <a:latin typeface="DM Sans Medium"/>
                <a:cs typeface="DM Sans Medium"/>
              </a:rPr>
              <a:t>No</a:t>
            </a:r>
            <a:r>
              <a:rPr sz="500" b="0" spc="-5" dirty="0">
                <a:latin typeface="DM Sans Medium"/>
                <a:cs typeface="DM Sans Medium"/>
              </a:rPr>
              <a:t> </a:t>
            </a:r>
            <a:r>
              <a:rPr sz="500" b="0" dirty="0">
                <a:latin typeface="DM Sans Medium"/>
                <a:cs typeface="DM Sans Medium"/>
              </a:rPr>
              <a:t>Guarantee</a:t>
            </a:r>
            <a:r>
              <a:rPr sz="500" b="0" spc="-5" dirty="0">
                <a:latin typeface="DM Sans Medium"/>
                <a:cs typeface="DM Sans Medium"/>
              </a:rPr>
              <a:t> </a:t>
            </a:r>
            <a:r>
              <a:rPr sz="500" b="0" dirty="0">
                <a:latin typeface="DM Sans Medium"/>
                <a:cs typeface="DM Sans Medium"/>
              </a:rPr>
              <a:t>of Clinical</a:t>
            </a:r>
            <a:r>
              <a:rPr sz="500" b="0" spc="-5" dirty="0">
                <a:latin typeface="DM Sans Medium"/>
                <a:cs typeface="DM Sans Medium"/>
              </a:rPr>
              <a:t> </a:t>
            </a:r>
            <a:r>
              <a:rPr sz="500" b="0" dirty="0">
                <a:latin typeface="DM Sans Medium"/>
                <a:cs typeface="DM Sans Medium"/>
              </a:rPr>
              <a:t>Beneﬁt:</a:t>
            </a:r>
            <a:r>
              <a:rPr sz="500" b="0" spc="-5" dirty="0">
                <a:latin typeface="DM Sans Medium"/>
                <a:cs typeface="DM Sans Medium"/>
              </a:rPr>
              <a:t> </a:t>
            </a:r>
            <a:r>
              <a:rPr sz="500" b="0" dirty="0">
                <a:latin typeface="DM Sans Medium"/>
                <a:cs typeface="DM Sans Medium"/>
              </a:rPr>
              <a:t>This Report</a:t>
            </a:r>
            <a:r>
              <a:rPr sz="500" b="0" spc="-5" dirty="0">
                <a:latin typeface="DM Sans Medium"/>
                <a:cs typeface="DM Sans Medium"/>
              </a:rPr>
              <a:t> </a:t>
            </a:r>
            <a:r>
              <a:rPr sz="500" b="0" dirty="0">
                <a:latin typeface="DM Sans Medium"/>
                <a:cs typeface="DM Sans Medium"/>
              </a:rPr>
              <a:t>makes</a:t>
            </a:r>
            <a:r>
              <a:rPr sz="500" b="0" spc="-5" dirty="0">
                <a:latin typeface="DM Sans Medium"/>
                <a:cs typeface="DM Sans Medium"/>
              </a:rPr>
              <a:t> </a:t>
            </a:r>
            <a:r>
              <a:rPr sz="500" b="0" spc="-25" dirty="0">
                <a:latin typeface="DM Sans Medium"/>
                <a:cs typeface="DM Sans Medium"/>
              </a:rPr>
              <a:t>no</a:t>
            </a:r>
            <a:r>
              <a:rPr sz="500" b="0" spc="500" dirty="0">
                <a:latin typeface="DM Sans Medium"/>
                <a:cs typeface="DM Sans Medium"/>
              </a:rPr>
              <a:t> </a:t>
            </a:r>
            <a:r>
              <a:rPr sz="500" b="0" dirty="0">
                <a:latin typeface="DM Sans Medium"/>
                <a:cs typeface="DM Sans Medium"/>
              </a:rPr>
              <a:t>promises or</a:t>
            </a:r>
            <a:r>
              <a:rPr sz="500" b="0" spc="5" dirty="0">
                <a:latin typeface="DM Sans Medium"/>
                <a:cs typeface="DM Sans Medium"/>
              </a:rPr>
              <a:t> </a:t>
            </a:r>
            <a:r>
              <a:rPr sz="500" b="0" dirty="0">
                <a:latin typeface="DM Sans Medium"/>
                <a:cs typeface="DM Sans Medium"/>
              </a:rPr>
              <a:t>guarantees that</a:t>
            </a:r>
            <a:r>
              <a:rPr sz="500" b="0" spc="5" dirty="0">
                <a:latin typeface="DM Sans Medium"/>
                <a:cs typeface="DM Sans Medium"/>
              </a:rPr>
              <a:t> </a:t>
            </a:r>
            <a:r>
              <a:rPr sz="500" b="0" dirty="0">
                <a:latin typeface="DM Sans Medium"/>
                <a:cs typeface="DM Sans Medium"/>
              </a:rPr>
              <a:t>a drug</a:t>
            </a:r>
            <a:r>
              <a:rPr sz="500" b="0" spc="5" dirty="0">
                <a:latin typeface="DM Sans Medium"/>
                <a:cs typeface="DM Sans Medium"/>
              </a:rPr>
              <a:t> </a:t>
            </a:r>
            <a:r>
              <a:rPr sz="500" b="0" dirty="0">
                <a:latin typeface="DM Sans Medium"/>
                <a:cs typeface="DM Sans Medium"/>
              </a:rPr>
              <a:t>will be</a:t>
            </a:r>
            <a:r>
              <a:rPr sz="500" b="0" spc="5" dirty="0">
                <a:latin typeface="DM Sans Medium"/>
                <a:cs typeface="DM Sans Medium"/>
              </a:rPr>
              <a:t> </a:t>
            </a:r>
            <a:r>
              <a:rPr sz="500" b="0" spc="-10" dirty="0">
                <a:latin typeface="DM Sans Medium"/>
                <a:cs typeface="DM Sans Medium"/>
              </a:rPr>
              <a:t>effective</a:t>
            </a:r>
            <a:r>
              <a:rPr sz="500" b="0" dirty="0">
                <a:latin typeface="DM Sans Medium"/>
                <a:cs typeface="DM Sans Medium"/>
              </a:rPr>
              <a:t> in</a:t>
            </a:r>
            <a:r>
              <a:rPr sz="500" b="0" spc="5" dirty="0">
                <a:latin typeface="DM Sans Medium"/>
                <a:cs typeface="DM Sans Medium"/>
              </a:rPr>
              <a:t> </a:t>
            </a:r>
            <a:r>
              <a:rPr sz="500" b="0" dirty="0">
                <a:latin typeface="DM Sans Medium"/>
                <a:cs typeface="DM Sans Medium"/>
              </a:rPr>
              <a:t>the treatment</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disease in</a:t>
            </a:r>
            <a:r>
              <a:rPr sz="500" b="0" spc="5" dirty="0">
                <a:latin typeface="DM Sans Medium"/>
                <a:cs typeface="DM Sans Medium"/>
              </a:rPr>
              <a:t> </a:t>
            </a:r>
            <a:r>
              <a:rPr sz="500" b="0" dirty="0">
                <a:latin typeface="DM Sans Medium"/>
                <a:cs typeface="DM Sans Medium"/>
              </a:rPr>
              <a:t>any patient.</a:t>
            </a:r>
            <a:r>
              <a:rPr sz="500" b="0" spc="5" dirty="0">
                <a:latin typeface="DM Sans Medium"/>
                <a:cs typeface="DM Sans Medium"/>
              </a:rPr>
              <a:t> </a:t>
            </a:r>
            <a:r>
              <a:rPr sz="500" b="0" dirty="0">
                <a:latin typeface="DM Sans Medium"/>
                <a:cs typeface="DM Sans Medium"/>
              </a:rPr>
              <a:t>This Report</a:t>
            </a:r>
            <a:r>
              <a:rPr sz="500" b="0" spc="5" dirty="0">
                <a:latin typeface="DM Sans Medium"/>
                <a:cs typeface="DM Sans Medium"/>
              </a:rPr>
              <a:t> </a:t>
            </a:r>
            <a:r>
              <a:rPr sz="500" b="0" dirty="0">
                <a:latin typeface="DM Sans Medium"/>
                <a:cs typeface="DM Sans Medium"/>
              </a:rPr>
              <a:t>also makes</a:t>
            </a:r>
            <a:r>
              <a:rPr sz="500" b="0" spc="5" dirty="0">
                <a:latin typeface="DM Sans Medium"/>
                <a:cs typeface="DM Sans Medium"/>
              </a:rPr>
              <a:t> </a:t>
            </a:r>
            <a:r>
              <a:rPr sz="500" b="0" dirty="0">
                <a:latin typeface="DM Sans Medium"/>
                <a:cs typeface="DM Sans Medium"/>
              </a:rPr>
              <a:t>no promises</a:t>
            </a:r>
            <a:r>
              <a:rPr sz="500" b="0" spc="5" dirty="0">
                <a:latin typeface="DM Sans Medium"/>
                <a:cs typeface="DM Sans Medium"/>
              </a:rPr>
              <a:t> </a:t>
            </a:r>
            <a:r>
              <a:rPr sz="500" b="0" dirty="0">
                <a:latin typeface="DM Sans Medium"/>
                <a:cs typeface="DM Sans Medium"/>
              </a:rPr>
              <a:t>or guarantees</a:t>
            </a:r>
            <a:r>
              <a:rPr sz="500" b="0" spc="5" dirty="0">
                <a:latin typeface="DM Sans Medium"/>
                <a:cs typeface="DM Sans Medium"/>
              </a:rPr>
              <a:t> </a:t>
            </a:r>
            <a:r>
              <a:rPr sz="500" b="0" dirty="0">
                <a:latin typeface="DM Sans Medium"/>
                <a:cs typeface="DM Sans Medium"/>
              </a:rPr>
              <a:t>that</a:t>
            </a:r>
            <a:r>
              <a:rPr sz="500" b="0" spc="5" dirty="0">
                <a:latin typeface="DM Sans Medium"/>
                <a:cs typeface="DM Sans Medium"/>
              </a:rPr>
              <a:t> </a:t>
            </a:r>
            <a:r>
              <a:rPr sz="500" b="0" dirty="0">
                <a:latin typeface="DM Sans Medium"/>
                <a:cs typeface="DM Sans Medium"/>
              </a:rPr>
              <a:t>a drug</a:t>
            </a:r>
            <a:r>
              <a:rPr sz="500" b="0" spc="5" dirty="0">
                <a:latin typeface="DM Sans Medium"/>
                <a:cs typeface="DM Sans Medium"/>
              </a:rPr>
              <a:t> </a:t>
            </a:r>
            <a:r>
              <a:rPr sz="500" b="0" dirty="0">
                <a:latin typeface="DM Sans Medium"/>
                <a:cs typeface="DM Sans Medium"/>
              </a:rPr>
              <a:t>with a</a:t>
            </a:r>
            <a:r>
              <a:rPr sz="500" b="0" spc="5" dirty="0">
                <a:latin typeface="DM Sans Medium"/>
                <a:cs typeface="DM Sans Medium"/>
              </a:rPr>
              <a:t> </a:t>
            </a:r>
            <a:r>
              <a:rPr sz="500" b="0" dirty="0">
                <a:latin typeface="DM Sans Medium"/>
                <a:cs typeface="DM Sans Medium"/>
              </a:rPr>
              <a:t>potential lack</a:t>
            </a:r>
            <a:r>
              <a:rPr sz="500" b="0" spc="5" dirty="0">
                <a:latin typeface="DM Sans Medium"/>
                <a:cs typeface="DM Sans Medium"/>
              </a:rPr>
              <a:t> </a:t>
            </a:r>
            <a:r>
              <a:rPr sz="500" b="0" dirty="0">
                <a:latin typeface="DM Sans Medium"/>
                <a:cs typeface="DM Sans Medium"/>
              </a:rPr>
              <a:t>of clinical</a:t>
            </a:r>
            <a:r>
              <a:rPr sz="500" b="0" spc="5" dirty="0">
                <a:latin typeface="DM Sans Medium"/>
                <a:cs typeface="DM Sans Medium"/>
              </a:rPr>
              <a:t> </a:t>
            </a:r>
            <a:r>
              <a:rPr sz="500" b="0" dirty="0">
                <a:latin typeface="DM Sans Medium"/>
                <a:cs typeface="DM Sans Medium"/>
              </a:rPr>
              <a:t>beneﬁt will,</a:t>
            </a:r>
            <a:r>
              <a:rPr sz="500" b="0" spc="5" dirty="0">
                <a:latin typeface="DM Sans Medium"/>
                <a:cs typeface="DM Sans Medium"/>
              </a:rPr>
              <a:t> </a:t>
            </a:r>
            <a:r>
              <a:rPr sz="500" b="0" dirty="0">
                <a:latin typeface="DM Sans Medium"/>
                <a:cs typeface="DM Sans Medium"/>
              </a:rPr>
              <a:t>in</a:t>
            </a:r>
            <a:r>
              <a:rPr sz="500" b="0" spc="5" dirty="0">
                <a:latin typeface="DM Sans Medium"/>
                <a:cs typeface="DM Sans Medium"/>
              </a:rPr>
              <a:t> </a:t>
            </a:r>
            <a:r>
              <a:rPr sz="500" b="0" dirty="0">
                <a:latin typeface="DM Sans Medium"/>
                <a:cs typeface="DM Sans Medium"/>
              </a:rPr>
              <a:t>fact, provide</a:t>
            </a:r>
            <a:r>
              <a:rPr sz="500" b="0" spc="5" dirty="0">
                <a:latin typeface="DM Sans Medium"/>
                <a:cs typeface="DM Sans Medium"/>
              </a:rPr>
              <a:t> </a:t>
            </a:r>
            <a:r>
              <a:rPr sz="500" b="0" spc="-25" dirty="0">
                <a:latin typeface="DM Sans Medium"/>
                <a:cs typeface="DM Sans Medium"/>
              </a:rPr>
              <a:t>no</a:t>
            </a:r>
            <a:r>
              <a:rPr sz="500" b="0" spc="500" dirty="0">
                <a:latin typeface="DM Sans Medium"/>
                <a:cs typeface="DM Sans Medium"/>
              </a:rPr>
              <a:t> </a:t>
            </a:r>
            <a:r>
              <a:rPr sz="500" b="0" dirty="0">
                <a:latin typeface="DM Sans Medium"/>
                <a:cs typeface="DM Sans Medium"/>
              </a:rPr>
              <a:t>clinical beneﬁt. It is possible that a </a:t>
            </a:r>
            <a:r>
              <a:rPr sz="500" b="0" spc="-10" dirty="0">
                <a:latin typeface="DM Sans Medium"/>
                <a:cs typeface="DM Sans Medium"/>
              </a:rPr>
              <a:t>pathogenic</a:t>
            </a:r>
            <a:r>
              <a:rPr sz="500" b="0" dirty="0">
                <a:latin typeface="DM Sans Medium"/>
                <a:cs typeface="DM Sans Medium"/>
              </a:rPr>
              <a:t> variant</a:t>
            </a:r>
            <a:r>
              <a:rPr sz="500" b="0" spc="5" dirty="0">
                <a:latin typeface="DM Sans Medium"/>
                <a:cs typeface="DM Sans Medium"/>
              </a:rPr>
              <a:t> </a:t>
            </a:r>
            <a:r>
              <a:rPr sz="500" b="0" dirty="0">
                <a:latin typeface="DM Sans Medium"/>
                <a:cs typeface="DM Sans Medium"/>
              </a:rPr>
              <a:t>is present in a gene that was not</a:t>
            </a:r>
            <a:r>
              <a:rPr sz="500" b="0" spc="5" dirty="0">
                <a:latin typeface="DM Sans Medium"/>
                <a:cs typeface="DM Sans Medium"/>
              </a:rPr>
              <a:t> </a:t>
            </a:r>
            <a:r>
              <a:rPr sz="500" b="0" dirty="0">
                <a:latin typeface="DM Sans Medium"/>
                <a:cs typeface="DM Sans Medium"/>
              </a:rPr>
              <a:t>selected for analysis and /or interpretation in cases where</a:t>
            </a:r>
            <a:r>
              <a:rPr sz="500" b="0" spc="5" dirty="0">
                <a:latin typeface="DM Sans Medium"/>
                <a:cs typeface="DM Sans Medium"/>
              </a:rPr>
              <a:t> </a:t>
            </a:r>
            <a:r>
              <a:rPr sz="500" b="0" dirty="0">
                <a:latin typeface="DM Sans Medium"/>
                <a:cs typeface="DM Sans Medium"/>
              </a:rPr>
              <a:t>insufﬁcient phenotypic information is available. Due to </a:t>
            </a:r>
            <a:r>
              <a:rPr sz="500" b="0" spc="-10" dirty="0">
                <a:latin typeface="DM Sans Medium"/>
                <a:cs typeface="DM Sans Medium"/>
              </a:rPr>
              <a:t>inherent</a:t>
            </a:r>
            <a:r>
              <a:rPr sz="500" b="0" spc="500" dirty="0">
                <a:latin typeface="DM Sans Medium"/>
                <a:cs typeface="DM Sans Medium"/>
              </a:rPr>
              <a:t> </a:t>
            </a:r>
            <a:r>
              <a:rPr sz="500" b="0" dirty="0">
                <a:latin typeface="DM Sans Medium"/>
                <a:cs typeface="DM Sans Medium"/>
              </a:rPr>
              <a:t>technology</a:t>
            </a:r>
            <a:r>
              <a:rPr sz="500" b="0" spc="5" dirty="0">
                <a:latin typeface="DM Sans Medium"/>
                <a:cs typeface="DM Sans Medium"/>
              </a:rPr>
              <a:t> </a:t>
            </a:r>
            <a:r>
              <a:rPr sz="500" b="0" dirty="0">
                <a:latin typeface="DM Sans Medium"/>
                <a:cs typeface="DM Sans Medium"/>
              </a:rPr>
              <a:t>limitations</a:t>
            </a:r>
            <a:r>
              <a:rPr sz="500" b="0" spc="5" dirty="0">
                <a:latin typeface="DM Sans Medium"/>
                <a:cs typeface="DM Sans Medium"/>
              </a:rPr>
              <a:t> </a:t>
            </a:r>
            <a:r>
              <a:rPr sz="500" b="0" dirty="0">
                <a:latin typeface="DM Sans Medium"/>
                <a:cs typeface="DM Sans Medium"/>
              </a:rPr>
              <a:t>and</a:t>
            </a:r>
            <a:r>
              <a:rPr sz="500" b="0" spc="5" dirty="0">
                <a:latin typeface="DM Sans Medium"/>
                <a:cs typeface="DM Sans Medium"/>
              </a:rPr>
              <a:t> </a:t>
            </a:r>
            <a:r>
              <a:rPr sz="500" b="0" dirty="0">
                <a:latin typeface="DM Sans Medium"/>
                <a:cs typeface="DM Sans Medium"/>
              </a:rPr>
              <a:t>constant</a:t>
            </a:r>
            <a:r>
              <a:rPr sz="500" b="0" spc="5" dirty="0">
                <a:latin typeface="DM Sans Medium"/>
                <a:cs typeface="DM Sans Medium"/>
              </a:rPr>
              <a:t> </a:t>
            </a:r>
            <a:r>
              <a:rPr sz="500" b="0" dirty="0">
                <a:latin typeface="DM Sans Medium"/>
                <a:cs typeface="DM Sans Medium"/>
              </a:rPr>
              <a:t>upgradation</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research</a:t>
            </a:r>
            <a:r>
              <a:rPr sz="500" b="0" spc="5" dirty="0">
                <a:latin typeface="DM Sans Medium"/>
                <a:cs typeface="DM Sans Medium"/>
              </a:rPr>
              <a:t> </a:t>
            </a:r>
            <a:r>
              <a:rPr sz="500" b="0" dirty="0">
                <a:latin typeface="DM Sans Medium"/>
                <a:cs typeface="DM Sans Medium"/>
              </a:rPr>
              <a:t>and</a:t>
            </a:r>
            <a:r>
              <a:rPr sz="500" b="0" spc="5" dirty="0">
                <a:latin typeface="DM Sans Medium"/>
                <a:cs typeface="DM Sans Medium"/>
              </a:rPr>
              <a:t> </a:t>
            </a:r>
            <a:r>
              <a:rPr sz="500" b="0" dirty="0">
                <a:latin typeface="DM Sans Medium"/>
                <a:cs typeface="DM Sans Medium"/>
              </a:rPr>
              <a:t>literature,</a:t>
            </a:r>
            <a:r>
              <a:rPr sz="500" b="0" spc="10" dirty="0">
                <a:latin typeface="DM Sans Medium"/>
                <a:cs typeface="DM Sans Medium"/>
              </a:rPr>
              <a:t> </a:t>
            </a:r>
            <a:r>
              <a:rPr sz="500" b="0" dirty="0">
                <a:latin typeface="DM Sans Medium"/>
                <a:cs typeface="DM Sans Medium"/>
              </a:rPr>
              <a:t>not</a:t>
            </a:r>
            <a:r>
              <a:rPr sz="500" b="0" spc="5" dirty="0">
                <a:latin typeface="DM Sans Medium"/>
                <a:cs typeface="DM Sans Medium"/>
              </a:rPr>
              <a:t> </a:t>
            </a:r>
            <a:r>
              <a:rPr sz="500" b="0" dirty="0">
                <a:latin typeface="DM Sans Medium"/>
                <a:cs typeface="DM Sans Medium"/>
              </a:rPr>
              <a:t>all</a:t>
            </a:r>
            <a:r>
              <a:rPr sz="500" b="0" spc="5" dirty="0">
                <a:latin typeface="DM Sans Medium"/>
                <a:cs typeface="DM Sans Medium"/>
              </a:rPr>
              <a:t> </a:t>
            </a:r>
            <a:r>
              <a:rPr sz="500" b="0" dirty="0">
                <a:latin typeface="DM Sans Medium"/>
                <a:cs typeface="DM Sans Medium"/>
              </a:rPr>
              <a:t>bases</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the</a:t>
            </a:r>
            <a:r>
              <a:rPr sz="500" b="0" spc="5" dirty="0">
                <a:latin typeface="DM Sans Medium"/>
                <a:cs typeface="DM Sans Medium"/>
              </a:rPr>
              <a:t> </a:t>
            </a:r>
            <a:r>
              <a:rPr sz="500" b="0" spc="-10" dirty="0">
                <a:latin typeface="DM Sans Medium"/>
                <a:cs typeface="DM Sans Medium"/>
              </a:rPr>
              <a:t>exome</a:t>
            </a:r>
            <a:r>
              <a:rPr sz="500" b="0" spc="5" dirty="0">
                <a:latin typeface="DM Sans Medium"/>
                <a:cs typeface="DM Sans Medium"/>
              </a:rPr>
              <a:t> </a:t>
            </a:r>
            <a:r>
              <a:rPr sz="500" b="0" dirty="0">
                <a:latin typeface="DM Sans Medium"/>
                <a:cs typeface="DM Sans Medium"/>
              </a:rPr>
              <a:t>can</a:t>
            </a:r>
            <a:r>
              <a:rPr sz="500" b="0" spc="5" dirty="0">
                <a:latin typeface="DM Sans Medium"/>
                <a:cs typeface="DM Sans Medium"/>
              </a:rPr>
              <a:t> </a:t>
            </a:r>
            <a:r>
              <a:rPr sz="500" b="0" dirty="0">
                <a:latin typeface="DM Sans Medium"/>
                <a:cs typeface="DM Sans Medium"/>
              </a:rPr>
              <a:t>be</a:t>
            </a:r>
            <a:r>
              <a:rPr sz="500" b="0" spc="5" dirty="0">
                <a:latin typeface="DM Sans Medium"/>
                <a:cs typeface="DM Sans Medium"/>
              </a:rPr>
              <a:t> </a:t>
            </a:r>
            <a:r>
              <a:rPr sz="500" b="0" spc="-10" dirty="0">
                <a:latin typeface="DM Sans Medium"/>
                <a:cs typeface="DM Sans Medium"/>
              </a:rPr>
              <a:t>covered.</a:t>
            </a:r>
            <a:r>
              <a:rPr sz="500" b="0" spc="10" dirty="0">
                <a:latin typeface="DM Sans Medium"/>
                <a:cs typeface="DM Sans Medium"/>
              </a:rPr>
              <a:t> </a:t>
            </a:r>
            <a:r>
              <a:rPr sz="500" b="0" spc="-10" dirty="0">
                <a:latin typeface="DM Sans Medium"/>
                <a:cs typeface="DM Sans Medium"/>
              </a:rPr>
              <a:t>Accordingly,</a:t>
            </a:r>
            <a:r>
              <a:rPr sz="500" b="0" spc="5" dirty="0">
                <a:latin typeface="DM Sans Medium"/>
                <a:cs typeface="DM Sans Medium"/>
              </a:rPr>
              <a:t> </a:t>
            </a:r>
            <a:r>
              <a:rPr sz="500" b="0" dirty="0">
                <a:latin typeface="DM Sans Medium"/>
                <a:cs typeface="DM Sans Medium"/>
              </a:rPr>
              <a:t>variants</a:t>
            </a:r>
            <a:r>
              <a:rPr sz="500" b="0" spc="5" dirty="0">
                <a:latin typeface="DM Sans Medium"/>
                <a:cs typeface="DM Sans Medium"/>
              </a:rPr>
              <a:t> </a:t>
            </a:r>
            <a:r>
              <a:rPr sz="500" b="0" dirty="0">
                <a:latin typeface="DM Sans Medium"/>
                <a:cs typeface="DM Sans Medium"/>
              </a:rPr>
              <a:t>in</a:t>
            </a:r>
            <a:r>
              <a:rPr sz="500" b="0" spc="5" dirty="0">
                <a:latin typeface="DM Sans Medium"/>
                <a:cs typeface="DM Sans Medium"/>
              </a:rPr>
              <a:t> </a:t>
            </a:r>
            <a:r>
              <a:rPr sz="500" b="0" dirty="0">
                <a:latin typeface="DM Sans Medium"/>
                <a:cs typeface="DM Sans Medium"/>
              </a:rPr>
              <a:t>regions</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insufﬁcient</a:t>
            </a:r>
            <a:r>
              <a:rPr sz="500" b="0" spc="5" dirty="0">
                <a:latin typeface="DM Sans Medium"/>
                <a:cs typeface="DM Sans Medium"/>
              </a:rPr>
              <a:t> </a:t>
            </a:r>
            <a:r>
              <a:rPr sz="500" b="0" spc="-10" dirty="0">
                <a:latin typeface="DM Sans Medium"/>
                <a:cs typeface="DM Sans Medium"/>
              </a:rPr>
              <a:t>coverage</a:t>
            </a:r>
            <a:r>
              <a:rPr sz="500" b="0" spc="5" dirty="0">
                <a:latin typeface="DM Sans Medium"/>
                <a:cs typeface="DM Sans Medium"/>
              </a:rPr>
              <a:t> </a:t>
            </a:r>
            <a:r>
              <a:rPr sz="500" b="0" dirty="0">
                <a:latin typeface="DM Sans Medium"/>
                <a:cs typeface="DM Sans Medium"/>
              </a:rPr>
              <a:t>may</a:t>
            </a:r>
            <a:r>
              <a:rPr sz="500" b="0" spc="10" dirty="0">
                <a:latin typeface="DM Sans Medium"/>
                <a:cs typeface="DM Sans Medium"/>
              </a:rPr>
              <a:t> </a:t>
            </a:r>
            <a:r>
              <a:rPr sz="500" b="0" dirty="0">
                <a:latin typeface="DM Sans Medium"/>
                <a:cs typeface="DM Sans Medium"/>
              </a:rPr>
              <a:t>not</a:t>
            </a:r>
            <a:r>
              <a:rPr sz="500" b="0" spc="5" dirty="0">
                <a:latin typeface="DM Sans Medium"/>
                <a:cs typeface="DM Sans Medium"/>
              </a:rPr>
              <a:t> </a:t>
            </a:r>
            <a:r>
              <a:rPr sz="500" b="0" dirty="0">
                <a:latin typeface="DM Sans Medium"/>
                <a:cs typeface="DM Sans Medium"/>
              </a:rPr>
              <a:t>be</a:t>
            </a:r>
            <a:r>
              <a:rPr sz="500" b="0" spc="5" dirty="0">
                <a:latin typeface="DM Sans Medium"/>
                <a:cs typeface="DM Sans Medium"/>
              </a:rPr>
              <a:t> </a:t>
            </a:r>
            <a:r>
              <a:rPr sz="500" b="0" dirty="0">
                <a:latin typeface="DM Sans Medium"/>
                <a:cs typeface="DM Sans Medium"/>
              </a:rPr>
              <a:t>identiﬁed</a:t>
            </a:r>
            <a:r>
              <a:rPr sz="500" b="0" spc="5" dirty="0">
                <a:latin typeface="DM Sans Medium"/>
                <a:cs typeface="DM Sans Medium"/>
              </a:rPr>
              <a:t> </a:t>
            </a:r>
            <a:r>
              <a:rPr sz="500" b="0" dirty="0">
                <a:latin typeface="DM Sans Medium"/>
                <a:cs typeface="DM Sans Medium"/>
              </a:rPr>
              <a:t>and/or</a:t>
            </a:r>
            <a:r>
              <a:rPr sz="500" b="0" spc="5" dirty="0">
                <a:latin typeface="DM Sans Medium"/>
                <a:cs typeface="DM Sans Medium"/>
              </a:rPr>
              <a:t> </a:t>
            </a:r>
            <a:r>
              <a:rPr sz="500" b="0" spc="-10" dirty="0">
                <a:latin typeface="DM Sans Medium"/>
                <a:cs typeface="DM Sans Medium"/>
              </a:rPr>
              <a:t>interpreted.</a:t>
            </a:r>
            <a:endParaRPr sz="500">
              <a:latin typeface="DM Sans Medium"/>
              <a:cs typeface="DM Sans Medium"/>
            </a:endParaRPr>
          </a:p>
          <a:p>
            <a:pPr marL="12700" marR="5080">
              <a:lnSpc>
                <a:spcPct val="100000"/>
              </a:lnSpc>
            </a:pPr>
            <a:r>
              <a:rPr sz="500" b="0" spc="-10" dirty="0">
                <a:latin typeface="DM Sans Medium"/>
                <a:cs typeface="DM Sans Medium"/>
              </a:rPr>
              <a:t>Therefore,</a:t>
            </a:r>
            <a:r>
              <a:rPr sz="500" b="0" spc="-5" dirty="0">
                <a:latin typeface="DM Sans Medium"/>
                <a:cs typeface="DM Sans Medium"/>
              </a:rPr>
              <a:t> </a:t>
            </a:r>
            <a:r>
              <a:rPr sz="500" b="0" dirty="0">
                <a:latin typeface="DM Sans Medium"/>
                <a:cs typeface="DM Sans Medium"/>
              </a:rPr>
              <a:t>it is possible that </a:t>
            </a:r>
            <a:r>
              <a:rPr sz="500" b="0" spc="-10" dirty="0">
                <a:latin typeface="DM Sans Medium"/>
                <a:cs typeface="DM Sans Medium"/>
              </a:rPr>
              <a:t>pathogenic</a:t>
            </a:r>
            <a:r>
              <a:rPr sz="500" b="0" dirty="0">
                <a:latin typeface="DM Sans Medium"/>
                <a:cs typeface="DM Sans Medium"/>
              </a:rPr>
              <a:t> variants are present in one or more of the</a:t>
            </a:r>
            <a:r>
              <a:rPr sz="500" b="0" spc="-5" dirty="0">
                <a:latin typeface="DM Sans Medium"/>
                <a:cs typeface="DM Sans Medium"/>
              </a:rPr>
              <a:t> </a:t>
            </a:r>
            <a:r>
              <a:rPr sz="500" b="0" dirty="0">
                <a:latin typeface="DM Sans Medium"/>
                <a:cs typeface="DM Sans Medium"/>
              </a:rPr>
              <a:t>genes analyzed but </a:t>
            </a:r>
            <a:r>
              <a:rPr sz="500" b="0" spc="-10" dirty="0">
                <a:latin typeface="DM Sans Medium"/>
                <a:cs typeface="DM Sans Medium"/>
              </a:rPr>
              <a:t>have</a:t>
            </a:r>
            <a:r>
              <a:rPr sz="500" b="0" dirty="0">
                <a:latin typeface="DM Sans Medium"/>
                <a:cs typeface="DM Sans Medium"/>
              </a:rPr>
              <a:t> not been detected. The variants not detected by the assay</a:t>
            </a:r>
            <a:r>
              <a:rPr sz="500" b="0" spc="-5" dirty="0">
                <a:latin typeface="DM Sans Medium"/>
                <a:cs typeface="DM Sans Medium"/>
              </a:rPr>
              <a:t> </a:t>
            </a:r>
            <a:r>
              <a:rPr sz="500" b="0" dirty="0">
                <a:latin typeface="DM Sans Medium"/>
                <a:cs typeface="DM Sans Medium"/>
              </a:rPr>
              <a:t>that was performed may impact the phenotype. For </a:t>
            </a:r>
            <a:r>
              <a:rPr sz="500" b="0" spc="-25" dirty="0">
                <a:latin typeface="DM Sans Medium"/>
                <a:cs typeface="DM Sans Medium"/>
              </a:rPr>
              <a:t>in</a:t>
            </a:r>
            <a:r>
              <a:rPr sz="500" b="0" spc="500" dirty="0">
                <a:latin typeface="DM Sans Medium"/>
                <a:cs typeface="DM Sans Medium"/>
              </a:rPr>
              <a:t> </a:t>
            </a:r>
            <a:r>
              <a:rPr sz="500" b="0" dirty="0">
                <a:latin typeface="DM Sans Medium"/>
                <a:cs typeface="DM Sans Medium"/>
              </a:rPr>
              <a:t>vitro research use </a:t>
            </a:r>
            <a:r>
              <a:rPr sz="500" b="0" spc="-10" dirty="0">
                <a:latin typeface="DM Sans Medium"/>
                <a:cs typeface="DM Sans Medium"/>
              </a:rPr>
              <a:t>only.</a:t>
            </a:r>
            <a:r>
              <a:rPr sz="500" b="0" dirty="0">
                <a:latin typeface="DM Sans Medium"/>
                <a:cs typeface="DM Sans Medium"/>
              </a:rPr>
              <a:t> This test must be ordered</a:t>
            </a:r>
            <a:r>
              <a:rPr sz="500" b="0" spc="5" dirty="0">
                <a:latin typeface="DM Sans Medium"/>
                <a:cs typeface="DM Sans Medium"/>
              </a:rPr>
              <a:t> </a:t>
            </a:r>
            <a:r>
              <a:rPr sz="500" b="0" dirty="0">
                <a:latin typeface="DM Sans Medium"/>
                <a:cs typeface="DM Sans Medium"/>
              </a:rPr>
              <a:t>by a qualiﬁed medical professional in accordance with required</a:t>
            </a:r>
            <a:r>
              <a:rPr sz="500" b="0" spc="5" dirty="0">
                <a:latin typeface="DM Sans Medium"/>
                <a:cs typeface="DM Sans Medium"/>
              </a:rPr>
              <a:t> </a:t>
            </a:r>
            <a:r>
              <a:rPr sz="500" b="0" dirty="0">
                <a:latin typeface="DM Sans Medium"/>
                <a:cs typeface="DM Sans Medium"/>
              </a:rPr>
              <a:t>medical </a:t>
            </a:r>
            <a:r>
              <a:rPr sz="500" b="0" spc="-10" dirty="0">
                <a:latin typeface="DM Sans Medium"/>
                <a:cs typeface="DM Sans Medium"/>
              </a:rPr>
              <a:t>regulations.</a:t>
            </a:r>
            <a:endParaRPr sz="500">
              <a:latin typeface="DM Sans Medium"/>
              <a:cs typeface="DM Sans Medium"/>
            </a:endParaRPr>
          </a:p>
          <a:p>
            <a:pPr marL="12700" marR="13335">
              <a:lnSpc>
                <a:spcPct val="100000"/>
              </a:lnSpc>
            </a:pPr>
            <a:r>
              <a:rPr sz="500" b="0" dirty="0">
                <a:latin typeface="DM Sans Medium"/>
                <a:cs typeface="DM Sans Medium"/>
              </a:rPr>
              <a:t>Patient</a:t>
            </a:r>
            <a:r>
              <a:rPr sz="500" b="0" spc="-5" dirty="0">
                <a:latin typeface="DM Sans Medium"/>
                <a:cs typeface="DM Sans Medium"/>
              </a:rPr>
              <a:t> </a:t>
            </a:r>
            <a:r>
              <a:rPr sz="500" b="0" dirty="0">
                <a:latin typeface="DM Sans Medium"/>
                <a:cs typeface="DM Sans Medium"/>
              </a:rPr>
              <a:t>care treatment decisions must be based on the self-determining medical judgment of the</a:t>
            </a:r>
            <a:r>
              <a:rPr sz="500" b="0" spc="-5" dirty="0">
                <a:latin typeface="DM Sans Medium"/>
                <a:cs typeface="DM Sans Medium"/>
              </a:rPr>
              <a:t> </a:t>
            </a:r>
            <a:r>
              <a:rPr sz="500" b="0" dirty="0">
                <a:latin typeface="DM Sans Medium"/>
                <a:cs typeface="DM Sans Medium"/>
              </a:rPr>
              <a:t>respective physician.</a:t>
            </a:r>
            <a:r>
              <a:rPr sz="500" b="0" spc="125" dirty="0">
                <a:latin typeface="DM Sans Medium"/>
                <a:cs typeface="DM Sans Medium"/>
              </a:rPr>
              <a:t> </a:t>
            </a:r>
            <a:r>
              <a:rPr sz="500" b="0" dirty="0">
                <a:latin typeface="DM Sans Medium"/>
                <a:cs typeface="DM Sans Medium"/>
              </a:rPr>
              <a:t>Do consider complete patient information such as patient preferences, medical</a:t>
            </a:r>
            <a:r>
              <a:rPr sz="500" b="0" spc="-5" dirty="0">
                <a:latin typeface="DM Sans Medium"/>
                <a:cs typeface="DM Sans Medium"/>
              </a:rPr>
              <a:t> </a:t>
            </a:r>
            <a:r>
              <a:rPr sz="500" b="0" dirty="0">
                <a:latin typeface="DM Sans Medium"/>
                <a:cs typeface="DM Sans Medium"/>
              </a:rPr>
              <a:t>history and </a:t>
            </a:r>
            <a:r>
              <a:rPr sz="500" b="0" spc="-10" dirty="0">
                <a:latin typeface="DM Sans Medium"/>
                <a:cs typeface="DM Sans Medium"/>
              </a:rPr>
              <a:t>family</a:t>
            </a:r>
            <a:r>
              <a:rPr sz="500" b="0" spc="500" dirty="0">
                <a:latin typeface="DM Sans Medium"/>
                <a:cs typeface="DM Sans Medium"/>
              </a:rPr>
              <a:t> </a:t>
            </a:r>
            <a:r>
              <a:rPr sz="500" b="0" spc="-10" dirty="0">
                <a:latin typeface="DM Sans Medium"/>
                <a:cs typeface="DM Sans Medium"/>
              </a:rPr>
              <a:t>history,</a:t>
            </a:r>
            <a:r>
              <a:rPr sz="500" b="0" spc="-5" dirty="0">
                <a:latin typeface="DM Sans Medium"/>
                <a:cs typeface="DM Sans Medium"/>
              </a:rPr>
              <a:t> </a:t>
            </a:r>
            <a:r>
              <a:rPr sz="500" b="0" dirty="0">
                <a:latin typeface="DM Sans Medium"/>
                <a:cs typeface="DM Sans Medium"/>
              </a:rPr>
              <a:t>physical</a:t>
            </a:r>
            <a:r>
              <a:rPr sz="500" b="0" spc="-5" dirty="0">
                <a:latin typeface="DM Sans Medium"/>
                <a:cs typeface="DM Sans Medium"/>
              </a:rPr>
              <a:t> </a:t>
            </a:r>
            <a:r>
              <a:rPr sz="500" b="0" dirty="0">
                <a:latin typeface="DM Sans Medium"/>
                <a:cs typeface="DM Sans Medium"/>
              </a:rPr>
              <a:t>examination proﬁles,</a:t>
            </a:r>
            <a:r>
              <a:rPr sz="500" b="0" spc="-5" dirty="0">
                <a:latin typeface="DM Sans Medium"/>
                <a:cs typeface="DM Sans Medium"/>
              </a:rPr>
              <a:t> </a:t>
            </a:r>
            <a:r>
              <a:rPr sz="500" b="0" dirty="0">
                <a:latin typeface="DM Sans Medium"/>
                <a:cs typeface="DM Sans Medium"/>
              </a:rPr>
              <a:t>and other</a:t>
            </a:r>
            <a:r>
              <a:rPr sz="500" b="0" spc="-5" dirty="0">
                <a:latin typeface="DM Sans Medium"/>
                <a:cs typeface="DM Sans Medium"/>
              </a:rPr>
              <a:t> </a:t>
            </a:r>
            <a:r>
              <a:rPr sz="500" b="0" dirty="0">
                <a:latin typeface="DM Sans Medium"/>
                <a:cs typeface="DM Sans Medium"/>
              </a:rPr>
              <a:t>lab results</a:t>
            </a:r>
            <a:r>
              <a:rPr sz="500" b="0" spc="-5" dirty="0">
                <a:latin typeface="DM Sans Medium"/>
                <a:cs typeface="DM Sans Medium"/>
              </a:rPr>
              <a:t> </a:t>
            </a:r>
            <a:r>
              <a:rPr sz="500" b="0" dirty="0">
                <a:latin typeface="DM Sans Medium"/>
                <a:cs typeface="DM Sans Medium"/>
              </a:rPr>
              <a:t>per the</a:t>
            </a:r>
            <a:r>
              <a:rPr sz="500" b="0" spc="-5" dirty="0">
                <a:latin typeface="DM Sans Medium"/>
                <a:cs typeface="DM Sans Medium"/>
              </a:rPr>
              <a:t> </a:t>
            </a:r>
            <a:r>
              <a:rPr sz="500" b="0" dirty="0">
                <a:latin typeface="DM Sans Medium"/>
                <a:cs typeface="DM Sans Medium"/>
              </a:rPr>
              <a:t>standard of</a:t>
            </a:r>
            <a:r>
              <a:rPr sz="500" b="0" spc="-5" dirty="0">
                <a:latin typeface="DM Sans Medium"/>
                <a:cs typeface="DM Sans Medium"/>
              </a:rPr>
              <a:t> </a:t>
            </a:r>
            <a:r>
              <a:rPr sz="500" b="0" dirty="0">
                <a:latin typeface="DM Sans Medium"/>
                <a:cs typeface="DM Sans Medium"/>
              </a:rPr>
              <a:t>care medical</a:t>
            </a:r>
            <a:r>
              <a:rPr sz="500" b="0" spc="-5" dirty="0">
                <a:latin typeface="DM Sans Medium"/>
                <a:cs typeface="DM Sans Medium"/>
              </a:rPr>
              <a:t> </a:t>
            </a:r>
            <a:r>
              <a:rPr sz="500" b="0" dirty="0">
                <a:latin typeface="DM Sans Medium"/>
                <a:cs typeface="DM Sans Medium"/>
              </a:rPr>
              <a:t>practice.</a:t>
            </a:r>
            <a:r>
              <a:rPr sz="500" b="0" spc="-5" dirty="0">
                <a:latin typeface="DM Sans Medium"/>
                <a:cs typeface="DM Sans Medium"/>
              </a:rPr>
              <a:t> </a:t>
            </a:r>
            <a:r>
              <a:rPr sz="500" b="0" dirty="0">
                <a:latin typeface="DM Sans Medium"/>
                <a:cs typeface="DM Sans Medium"/>
              </a:rPr>
              <a:t>The reported</a:t>
            </a:r>
            <a:r>
              <a:rPr sz="500" b="0" spc="-5" dirty="0">
                <a:latin typeface="DM Sans Medium"/>
                <a:cs typeface="DM Sans Medium"/>
              </a:rPr>
              <a:t> </a:t>
            </a:r>
            <a:r>
              <a:rPr sz="500" b="0" dirty="0">
                <a:latin typeface="DM Sans Medium"/>
                <a:cs typeface="DM Sans Medium"/>
              </a:rPr>
              <a:t>results are</a:t>
            </a:r>
            <a:r>
              <a:rPr sz="500" b="0" spc="-5" dirty="0">
                <a:latin typeface="DM Sans Medium"/>
                <a:cs typeface="DM Sans Medium"/>
              </a:rPr>
              <a:t> </a:t>
            </a:r>
            <a:r>
              <a:rPr sz="500" b="0" dirty="0">
                <a:latin typeface="DM Sans Medium"/>
                <a:cs typeface="DM Sans Medium"/>
              </a:rPr>
              <a:t>for the</a:t>
            </a:r>
            <a:r>
              <a:rPr sz="500" b="0" spc="-5" dirty="0">
                <a:latin typeface="DM Sans Medium"/>
                <a:cs typeface="DM Sans Medium"/>
              </a:rPr>
              <a:t> </a:t>
            </a:r>
            <a:r>
              <a:rPr sz="500" b="0" dirty="0">
                <a:latin typeface="DM Sans Medium"/>
                <a:cs typeface="DM Sans Medium"/>
              </a:rPr>
              <a:t>information of</a:t>
            </a:r>
            <a:r>
              <a:rPr sz="500" b="0" spc="-5" dirty="0">
                <a:latin typeface="DM Sans Medium"/>
                <a:cs typeface="DM Sans Medium"/>
              </a:rPr>
              <a:t> </a:t>
            </a:r>
            <a:r>
              <a:rPr sz="500" b="0" dirty="0">
                <a:latin typeface="DM Sans Medium"/>
                <a:cs typeface="DM Sans Medium"/>
              </a:rPr>
              <a:t>the referring</a:t>
            </a:r>
            <a:r>
              <a:rPr sz="500" b="0" spc="-5" dirty="0">
                <a:latin typeface="DM Sans Medium"/>
                <a:cs typeface="DM Sans Medium"/>
              </a:rPr>
              <a:t> </a:t>
            </a:r>
            <a:r>
              <a:rPr sz="500" b="0" dirty="0">
                <a:latin typeface="DM Sans Medium"/>
                <a:cs typeface="DM Sans Medium"/>
              </a:rPr>
              <a:t>doctor </a:t>
            </a:r>
            <a:r>
              <a:rPr sz="500" b="0" spc="-10" dirty="0">
                <a:latin typeface="DM Sans Medium"/>
                <a:cs typeface="DM Sans Medium"/>
              </a:rPr>
              <a:t>only.</a:t>
            </a:r>
            <a:r>
              <a:rPr sz="500" b="0" spc="-5" dirty="0">
                <a:latin typeface="DM Sans Medium"/>
                <a:cs typeface="DM Sans Medium"/>
              </a:rPr>
              <a:t> </a:t>
            </a:r>
            <a:r>
              <a:rPr sz="500" b="0" dirty="0">
                <a:latin typeface="DM Sans Medium"/>
                <a:cs typeface="DM Sans Medium"/>
              </a:rPr>
              <a:t>It should</a:t>
            </a:r>
            <a:r>
              <a:rPr sz="500" b="0" spc="-5" dirty="0">
                <a:latin typeface="DM Sans Medium"/>
                <a:cs typeface="DM Sans Medium"/>
              </a:rPr>
              <a:t> </a:t>
            </a:r>
            <a:r>
              <a:rPr sz="500" b="0" dirty="0">
                <a:latin typeface="DM Sans Medium"/>
                <a:cs typeface="DM Sans Medium"/>
              </a:rPr>
              <a:t>be</a:t>
            </a:r>
            <a:r>
              <a:rPr sz="500" b="0" spc="-5" dirty="0">
                <a:latin typeface="DM Sans Medium"/>
                <a:cs typeface="DM Sans Medium"/>
              </a:rPr>
              <a:t> </a:t>
            </a:r>
            <a:r>
              <a:rPr sz="500" b="0" dirty="0">
                <a:latin typeface="DM Sans Medium"/>
                <a:cs typeface="DM Sans Medium"/>
              </a:rPr>
              <a:t>noted that</a:t>
            </a:r>
            <a:r>
              <a:rPr sz="500" b="0" spc="-5" dirty="0">
                <a:latin typeface="DM Sans Medium"/>
                <a:cs typeface="DM Sans Medium"/>
              </a:rPr>
              <a:t> </a:t>
            </a:r>
            <a:r>
              <a:rPr sz="500" b="0" dirty="0">
                <a:latin typeface="DM Sans Medium"/>
                <a:cs typeface="DM Sans Medium"/>
              </a:rPr>
              <a:t>this test</a:t>
            </a:r>
            <a:r>
              <a:rPr sz="500" b="0" spc="-5" dirty="0">
                <a:latin typeface="DM Sans Medium"/>
                <a:cs typeface="DM Sans Medium"/>
              </a:rPr>
              <a:t> </a:t>
            </a:r>
            <a:r>
              <a:rPr sz="500" b="0" dirty="0">
                <a:latin typeface="DM Sans Medium"/>
                <a:cs typeface="DM Sans Medium"/>
              </a:rPr>
              <a:t>is restricted</a:t>
            </a:r>
            <a:r>
              <a:rPr sz="500" b="0" spc="-5" dirty="0">
                <a:latin typeface="DM Sans Medium"/>
                <a:cs typeface="DM Sans Medium"/>
              </a:rPr>
              <a:t> </a:t>
            </a:r>
            <a:r>
              <a:rPr sz="500" b="0" spc="-25" dirty="0">
                <a:latin typeface="DM Sans Medium"/>
                <a:cs typeface="DM Sans Medium"/>
              </a:rPr>
              <a:t>to</a:t>
            </a:r>
            <a:r>
              <a:rPr sz="500" b="0" spc="500" dirty="0">
                <a:latin typeface="DM Sans Medium"/>
                <a:cs typeface="DM Sans Medium"/>
              </a:rPr>
              <a:t> </a:t>
            </a:r>
            <a:r>
              <a:rPr sz="500" b="0" dirty="0">
                <a:latin typeface="DM Sans Medium"/>
                <a:cs typeface="DM Sans Medium"/>
              </a:rPr>
              <a:t>a</a:t>
            </a:r>
            <a:r>
              <a:rPr sz="500" b="0" spc="-5" dirty="0">
                <a:latin typeface="DM Sans Medium"/>
                <a:cs typeface="DM Sans Medium"/>
              </a:rPr>
              <a:t> </a:t>
            </a:r>
            <a:r>
              <a:rPr sz="500" b="0" dirty="0">
                <a:latin typeface="DM Sans Medium"/>
                <a:cs typeface="DM Sans Medium"/>
              </a:rPr>
              <a:t>limited number of genes and does not include all intronic and non-coding regions.</a:t>
            </a:r>
            <a:r>
              <a:rPr sz="500" b="0" spc="-5" dirty="0">
                <a:latin typeface="DM Sans Medium"/>
                <a:cs typeface="DM Sans Medium"/>
              </a:rPr>
              <a:t> </a:t>
            </a:r>
            <a:r>
              <a:rPr sz="500" b="0" dirty="0">
                <a:latin typeface="DM Sans Medium"/>
                <a:cs typeface="DM Sans Medium"/>
              </a:rPr>
              <a:t>This report only includes variants that meet a level of evidence threshold for</a:t>
            </a:r>
            <a:r>
              <a:rPr sz="500" b="0" spc="-5" dirty="0">
                <a:latin typeface="DM Sans Medium"/>
                <a:cs typeface="DM Sans Medium"/>
              </a:rPr>
              <a:t> </a:t>
            </a:r>
            <a:r>
              <a:rPr sz="500" b="0" dirty="0">
                <a:latin typeface="DM Sans Medium"/>
                <a:cs typeface="DM Sans Medium"/>
              </a:rPr>
              <a:t>cause or contribute to disease. More evidence for </a:t>
            </a:r>
            <a:r>
              <a:rPr sz="500" b="0" spc="-10" dirty="0">
                <a:latin typeface="DM Sans Medium"/>
                <a:cs typeface="DM Sans Medium"/>
              </a:rPr>
              <a:t>disease</a:t>
            </a:r>
            <a:r>
              <a:rPr sz="500" b="0" spc="500" dirty="0">
                <a:latin typeface="DM Sans Medium"/>
                <a:cs typeface="DM Sans Medium"/>
              </a:rPr>
              <a:t> </a:t>
            </a:r>
            <a:r>
              <a:rPr sz="500" b="0" dirty="0">
                <a:latin typeface="DM Sans Medium"/>
                <a:cs typeface="DM Sans Medium"/>
              </a:rPr>
              <a:t>association</a:t>
            </a:r>
            <a:r>
              <a:rPr sz="500" b="0" spc="-5" dirty="0">
                <a:latin typeface="DM Sans Medium"/>
                <a:cs typeface="DM Sans Medium"/>
              </a:rPr>
              <a:t> </a:t>
            </a:r>
            <a:r>
              <a:rPr sz="500" b="0" dirty="0">
                <a:latin typeface="DM Sans Medium"/>
                <a:cs typeface="DM Sans Medium"/>
              </a:rPr>
              <a:t>of genes and causal pathogenic</a:t>
            </a:r>
            <a:r>
              <a:rPr sz="500" b="0" spc="-5" dirty="0">
                <a:latin typeface="DM Sans Medium"/>
                <a:cs typeface="DM Sans Medium"/>
              </a:rPr>
              <a:t> </a:t>
            </a:r>
            <a:r>
              <a:rPr sz="500" b="0" dirty="0">
                <a:latin typeface="DM Sans Medium"/>
                <a:cs typeface="DM Sans Medium"/>
              </a:rPr>
              <a:t>variants is discovered </a:t>
            </a:r>
            <a:r>
              <a:rPr sz="500" b="0" spc="-10" dirty="0">
                <a:latin typeface="DM Sans Medium"/>
                <a:cs typeface="DM Sans Medium"/>
              </a:rPr>
              <a:t>every</a:t>
            </a:r>
            <a:r>
              <a:rPr sz="500" b="0" dirty="0">
                <a:latin typeface="DM Sans Medium"/>
                <a:cs typeface="DM Sans Medium"/>
              </a:rPr>
              <a:t> </a:t>
            </a:r>
            <a:r>
              <a:rPr sz="500" b="0" spc="-10" dirty="0">
                <a:latin typeface="DM Sans Medium"/>
                <a:cs typeface="DM Sans Medium"/>
              </a:rPr>
              <a:t>year,</a:t>
            </a:r>
            <a:r>
              <a:rPr sz="500" b="0" dirty="0">
                <a:latin typeface="DM Sans Medium"/>
                <a:cs typeface="DM Sans Medium"/>
              </a:rPr>
              <a:t> and</a:t>
            </a:r>
            <a:r>
              <a:rPr sz="500" b="0" spc="-5" dirty="0">
                <a:latin typeface="DM Sans Medium"/>
                <a:cs typeface="DM Sans Medium"/>
              </a:rPr>
              <a:t> </a:t>
            </a:r>
            <a:r>
              <a:rPr sz="500" b="0" dirty="0">
                <a:latin typeface="DM Sans Medium"/>
                <a:cs typeface="DM Sans Medium"/>
              </a:rPr>
              <a:t>it is recommended that genetic variants</a:t>
            </a:r>
            <a:r>
              <a:rPr sz="500" b="0" spc="-5" dirty="0">
                <a:latin typeface="DM Sans Medium"/>
                <a:cs typeface="DM Sans Medium"/>
              </a:rPr>
              <a:t> </a:t>
            </a:r>
            <a:r>
              <a:rPr sz="500" b="0" dirty="0">
                <a:latin typeface="DM Sans Medium"/>
                <a:cs typeface="DM Sans Medium"/>
              </a:rPr>
              <a:t>are </a:t>
            </a:r>
            <a:r>
              <a:rPr sz="500" b="0" spc="-10" dirty="0">
                <a:latin typeface="DM Sans Medium"/>
                <a:cs typeface="DM Sans Medium"/>
              </a:rPr>
              <a:t>re-</a:t>
            </a:r>
            <a:r>
              <a:rPr sz="500" b="0" dirty="0">
                <a:latin typeface="DM Sans Medium"/>
                <a:cs typeface="DM Sans Medium"/>
              </a:rPr>
              <a:t>interpreted with updated software and</a:t>
            </a:r>
            <a:r>
              <a:rPr sz="500" b="0" spc="-5" dirty="0">
                <a:latin typeface="DM Sans Medium"/>
                <a:cs typeface="DM Sans Medium"/>
              </a:rPr>
              <a:t> </a:t>
            </a:r>
            <a:r>
              <a:rPr sz="500" b="0" dirty="0">
                <a:latin typeface="DM Sans Medium"/>
                <a:cs typeface="DM Sans Medium"/>
              </a:rPr>
              <a:t>annotations </a:t>
            </a:r>
            <a:r>
              <a:rPr sz="500" b="0" spc="-10" dirty="0">
                <a:latin typeface="DM Sans Medium"/>
                <a:cs typeface="DM Sans Medium"/>
              </a:rPr>
              <a:t>periodically.</a:t>
            </a:r>
            <a:endParaRPr sz="500">
              <a:latin typeface="DM Sans Medium"/>
              <a:cs typeface="DM Sans Medium"/>
            </a:endParaRPr>
          </a:p>
        </p:txBody>
      </p:sp>
      <p:pic>
        <p:nvPicPr>
          <p:cNvPr id="9" name="object 9"/>
          <p:cNvPicPr/>
          <p:nvPr/>
        </p:nvPicPr>
        <p:blipFill>
          <a:blip r:embed="rId2" cstate="print"/>
          <a:stretch>
            <a:fillRect/>
          </a:stretch>
        </p:blipFill>
        <p:spPr>
          <a:xfrm>
            <a:off x="2555735" y="7151849"/>
            <a:ext cx="583806" cy="346319"/>
          </a:xfrm>
          <a:prstGeom prst="rect">
            <a:avLst/>
          </a:prstGeom>
        </p:spPr>
      </p:pic>
      <p:pic>
        <p:nvPicPr>
          <p:cNvPr id="10" name="object 10"/>
          <p:cNvPicPr/>
          <p:nvPr/>
        </p:nvPicPr>
        <p:blipFill>
          <a:blip r:embed="rId3" cstate="print"/>
          <a:stretch>
            <a:fillRect/>
          </a:stretch>
        </p:blipFill>
        <p:spPr>
          <a:xfrm>
            <a:off x="4655100" y="7208406"/>
            <a:ext cx="518879" cy="2311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886159986"/>
              </p:ext>
            </p:extLst>
          </p:nvPr>
        </p:nvGraphicFramePr>
        <p:xfrm>
          <a:off x="342734" y="3488944"/>
          <a:ext cx="5462270" cy="1033780"/>
        </p:xfrm>
        <a:graphic>
          <a:graphicData uri="http://schemas.openxmlformats.org/drawingml/2006/table">
            <a:tbl>
              <a:tblPr firstRow="1" bandRow="1">
                <a:tableStyleId>{2D5ABB26-0587-4C30-8999-92F81FD0307C}</a:tableStyleId>
              </a:tblPr>
              <a:tblGrid>
                <a:gridCol w="2562225">
                  <a:extLst>
                    <a:ext uri="{9D8B030D-6E8A-4147-A177-3AD203B41FA5}">
                      <a16:colId xmlns:a16="http://schemas.microsoft.com/office/drawing/2014/main" val="20000"/>
                    </a:ext>
                  </a:extLst>
                </a:gridCol>
                <a:gridCol w="2900045">
                  <a:extLst>
                    <a:ext uri="{9D8B030D-6E8A-4147-A177-3AD203B41FA5}">
                      <a16:colId xmlns:a16="http://schemas.microsoft.com/office/drawing/2014/main" val="20001"/>
                    </a:ext>
                  </a:extLst>
                </a:gridCol>
              </a:tblGrid>
              <a:tr h="321945">
                <a:tc>
                  <a:txBody>
                    <a:bodyPr/>
                    <a:lstStyle/>
                    <a:p>
                      <a:pPr marL="65405">
                        <a:lnSpc>
                          <a:spcPct val="100000"/>
                        </a:lnSpc>
                        <a:spcBef>
                          <a:spcPts val="260"/>
                        </a:spcBef>
                      </a:pPr>
                      <a:r>
                        <a:rPr sz="1500" dirty="0">
                          <a:latin typeface="DM Sans"/>
                          <a:cs typeface="DM Sans"/>
                        </a:rPr>
                        <a:t>Collection</a:t>
                      </a:r>
                      <a:r>
                        <a:rPr sz="1500" spc="-100" dirty="0">
                          <a:latin typeface="DM Sans"/>
                          <a:cs typeface="DM Sans"/>
                        </a:rPr>
                        <a:t> </a:t>
                      </a:r>
                      <a:r>
                        <a:rPr sz="1500" spc="-20" dirty="0">
                          <a:latin typeface="DM Sans"/>
                          <a:cs typeface="DM Sans"/>
                        </a:rPr>
                        <a:t>Date</a:t>
                      </a:r>
                      <a:endParaRPr sz="1500">
                        <a:latin typeface="DM Sans"/>
                        <a:cs typeface="DM Sans"/>
                      </a:endParaRPr>
                    </a:p>
                  </a:txBody>
                  <a:tcPr marL="0" marR="0" marT="33020" marB="0">
                    <a:lnR w="6350">
                      <a:solidFill>
                        <a:srgbClr val="000000"/>
                      </a:solidFill>
                      <a:prstDash val="solid"/>
                    </a:lnR>
                    <a:lnB w="6350">
                      <a:solidFill>
                        <a:srgbClr val="000000"/>
                      </a:solidFill>
                      <a:prstDash val="solid"/>
                    </a:lnB>
                    <a:solidFill>
                      <a:srgbClr val="D0DDEF"/>
                    </a:solidFill>
                  </a:tcPr>
                </a:tc>
                <a:tc>
                  <a:txBody>
                    <a:bodyPr/>
                    <a:lstStyle/>
                    <a:p>
                      <a:pPr marL="282575">
                        <a:lnSpc>
                          <a:spcPct val="100000"/>
                        </a:lnSpc>
                        <a:spcBef>
                          <a:spcPts val="260"/>
                        </a:spcBef>
                      </a:pPr>
                      <a:r>
                        <a:rPr lang="en-US" sz="1500" dirty="0" err="1">
                          <a:latin typeface="DM Sans"/>
                          <a:cs typeface="DM Sans"/>
                        </a:rPr>
                        <a:t>18 Jan 2025</a:t>
                      </a:r>
                      <a:endParaRPr sz="1500" dirty="0">
                        <a:latin typeface="DM Sans"/>
                        <a:cs typeface="DM Sans"/>
                      </a:endParaRPr>
                    </a:p>
                  </a:txBody>
                  <a:tcPr marL="0" marR="0" marT="33020" marB="0">
                    <a:lnL w="6350">
                      <a:solidFill>
                        <a:srgbClr val="000000"/>
                      </a:solidFill>
                      <a:prstDash val="solid"/>
                    </a:lnL>
                    <a:lnB w="6350">
                      <a:solidFill>
                        <a:srgbClr val="000000"/>
                      </a:solidFill>
                      <a:prstDash val="solid"/>
                    </a:lnB>
                    <a:solidFill>
                      <a:srgbClr val="D0DDEF"/>
                    </a:solidFill>
                  </a:tcPr>
                </a:tc>
                <a:extLst>
                  <a:ext uri="{0D108BD9-81ED-4DB2-BD59-A6C34878D82A}">
                    <a16:rowId xmlns:a16="http://schemas.microsoft.com/office/drawing/2014/main" val="10000"/>
                  </a:ext>
                </a:extLst>
              </a:tr>
              <a:tr h="386080">
                <a:tc>
                  <a:txBody>
                    <a:bodyPr/>
                    <a:lstStyle/>
                    <a:p>
                      <a:pPr marL="65405">
                        <a:lnSpc>
                          <a:spcPct val="100000"/>
                        </a:lnSpc>
                        <a:spcBef>
                          <a:spcPts val="520"/>
                        </a:spcBef>
                      </a:pPr>
                      <a:r>
                        <a:rPr sz="1500" dirty="0">
                          <a:latin typeface="DM Sans"/>
                          <a:cs typeface="DM Sans"/>
                        </a:rPr>
                        <a:t>Type</a:t>
                      </a:r>
                      <a:r>
                        <a:rPr sz="1500" spc="-45" dirty="0">
                          <a:latin typeface="DM Sans"/>
                          <a:cs typeface="DM Sans"/>
                        </a:rPr>
                        <a:t> </a:t>
                      </a:r>
                      <a:r>
                        <a:rPr sz="1500" dirty="0">
                          <a:latin typeface="DM Sans"/>
                          <a:cs typeface="DM Sans"/>
                        </a:rPr>
                        <a:t>of</a:t>
                      </a:r>
                      <a:r>
                        <a:rPr sz="1500" spc="-45" dirty="0">
                          <a:latin typeface="DM Sans"/>
                          <a:cs typeface="DM Sans"/>
                        </a:rPr>
                        <a:t> </a:t>
                      </a:r>
                      <a:r>
                        <a:rPr sz="1500" spc="-10" dirty="0">
                          <a:latin typeface="DM Sans"/>
                          <a:cs typeface="DM Sans"/>
                        </a:rPr>
                        <a:t>sample</a:t>
                      </a:r>
                      <a:endParaRPr sz="1500">
                        <a:latin typeface="DM Sans"/>
                        <a:cs typeface="DM Sans"/>
                      </a:endParaRPr>
                    </a:p>
                  </a:txBody>
                  <a:tcPr marL="0" marR="0" marT="66040" marB="0">
                    <a:lnR w="6350">
                      <a:solidFill>
                        <a:srgbClr val="000000"/>
                      </a:solidFill>
                      <a:prstDash val="solid"/>
                    </a:lnR>
                    <a:lnT w="6350">
                      <a:solidFill>
                        <a:srgbClr val="000000"/>
                      </a:solidFill>
                      <a:prstDash val="solid"/>
                    </a:lnT>
                    <a:lnB w="6350">
                      <a:solidFill>
                        <a:srgbClr val="000000"/>
                      </a:solidFill>
                      <a:prstDash val="solid"/>
                    </a:lnB>
                    <a:solidFill>
                      <a:srgbClr val="E8EEF6"/>
                    </a:solidFill>
                  </a:tcPr>
                </a:tc>
                <a:tc>
                  <a:txBody>
                    <a:bodyPr/>
                    <a:lstStyle/>
                    <a:p>
                      <a:pPr marL="282575">
                        <a:lnSpc>
                          <a:spcPct val="100000"/>
                        </a:lnSpc>
                        <a:spcBef>
                          <a:spcPts val="520"/>
                        </a:spcBef>
                      </a:pPr>
                      <a:r>
                        <a:rPr sz="1500" dirty="0">
                          <a:latin typeface="DM Sans"/>
                          <a:cs typeface="DM Sans"/>
                        </a:rPr>
                        <a:t>Buccal</a:t>
                      </a:r>
                      <a:r>
                        <a:rPr sz="1500" spc="-50" dirty="0">
                          <a:latin typeface="DM Sans"/>
                          <a:cs typeface="DM Sans"/>
                        </a:rPr>
                        <a:t> </a:t>
                      </a:r>
                      <a:r>
                        <a:rPr sz="1500" spc="-20" dirty="0">
                          <a:latin typeface="DM Sans"/>
                          <a:cs typeface="DM Sans"/>
                        </a:rPr>
                        <a:t>swab</a:t>
                      </a:r>
                      <a:endParaRPr sz="1500" dirty="0">
                        <a:latin typeface="DM Sans"/>
                        <a:cs typeface="DM Sans"/>
                      </a:endParaRPr>
                    </a:p>
                  </a:txBody>
                  <a:tcPr marL="0" marR="0" marT="66040" marB="0">
                    <a:lnL w="6350">
                      <a:solidFill>
                        <a:srgbClr val="000000"/>
                      </a:solidFill>
                      <a:prstDash val="solid"/>
                    </a:lnL>
                    <a:lnT w="6350">
                      <a:solidFill>
                        <a:srgbClr val="000000"/>
                      </a:solidFill>
                      <a:prstDash val="solid"/>
                    </a:lnT>
                    <a:lnB w="6350">
                      <a:solidFill>
                        <a:srgbClr val="000000"/>
                      </a:solidFill>
                      <a:prstDash val="solid"/>
                    </a:lnB>
                    <a:solidFill>
                      <a:srgbClr val="E8EEF6"/>
                    </a:solidFill>
                  </a:tcPr>
                </a:tc>
                <a:extLst>
                  <a:ext uri="{0D108BD9-81ED-4DB2-BD59-A6C34878D82A}">
                    <a16:rowId xmlns:a16="http://schemas.microsoft.com/office/drawing/2014/main" val="10001"/>
                  </a:ext>
                </a:extLst>
              </a:tr>
              <a:tr h="325755">
                <a:tc>
                  <a:txBody>
                    <a:bodyPr/>
                    <a:lstStyle/>
                    <a:p>
                      <a:pPr marL="65405">
                        <a:lnSpc>
                          <a:spcPct val="100000"/>
                        </a:lnSpc>
                        <a:spcBef>
                          <a:spcPts val="275"/>
                        </a:spcBef>
                      </a:pPr>
                      <a:r>
                        <a:rPr sz="1500" dirty="0">
                          <a:latin typeface="DM Sans"/>
                          <a:cs typeface="DM Sans"/>
                        </a:rPr>
                        <a:t>Genomic</a:t>
                      </a:r>
                      <a:r>
                        <a:rPr sz="1500" spc="-70" dirty="0">
                          <a:latin typeface="DM Sans"/>
                          <a:cs typeface="DM Sans"/>
                        </a:rPr>
                        <a:t> </a:t>
                      </a:r>
                      <a:r>
                        <a:rPr sz="1500" dirty="0">
                          <a:latin typeface="DM Sans"/>
                          <a:cs typeface="DM Sans"/>
                        </a:rPr>
                        <a:t>Specimen</a:t>
                      </a:r>
                      <a:r>
                        <a:rPr sz="1500" spc="-65" dirty="0">
                          <a:latin typeface="DM Sans"/>
                          <a:cs typeface="DM Sans"/>
                        </a:rPr>
                        <a:t> </a:t>
                      </a:r>
                      <a:r>
                        <a:rPr sz="1500" spc="-25" dirty="0">
                          <a:latin typeface="DM Sans"/>
                          <a:cs typeface="DM Sans"/>
                        </a:rPr>
                        <a:t>ID</a:t>
                      </a:r>
                      <a:endParaRPr sz="1500">
                        <a:latin typeface="DM Sans"/>
                        <a:cs typeface="DM Sans"/>
                      </a:endParaRPr>
                    </a:p>
                  </a:txBody>
                  <a:tcPr marL="0" marR="0" marT="34925" marB="0">
                    <a:lnR w="6350">
                      <a:solidFill>
                        <a:srgbClr val="000000"/>
                      </a:solidFill>
                      <a:prstDash val="solid"/>
                    </a:lnR>
                    <a:lnT w="6350">
                      <a:solidFill>
                        <a:srgbClr val="000000"/>
                      </a:solidFill>
                      <a:prstDash val="solid"/>
                    </a:lnT>
                    <a:lnB w="6350">
                      <a:solidFill>
                        <a:srgbClr val="000000"/>
                      </a:solidFill>
                      <a:prstDash val="solid"/>
                    </a:lnB>
                    <a:solidFill>
                      <a:srgbClr val="D0DDEF"/>
                    </a:solidFill>
                  </a:tcPr>
                </a:tc>
                <a:tc>
                  <a:txBody>
                    <a:bodyPr/>
                    <a:lstStyle/>
                    <a:p>
                      <a:pPr marL="282575">
                        <a:lnSpc>
                          <a:spcPct val="100000"/>
                        </a:lnSpc>
                        <a:spcBef>
                          <a:spcPts val="275"/>
                        </a:spcBef>
                      </a:pPr>
                      <a:r>
                        <a:rPr lang="en-US" sz="1500" spc="-10" dirty="0" err="1">
                          <a:latin typeface="DM Sans" pitchFamily="2" charset="0"/>
                          <a:cs typeface="DM Sans"/>
                        </a:rPr>
                        <a:t>KHDEOMGPCSP29</a:t>
                      </a:r>
                      <a:endParaRPr lang="en-US" sz="1500" dirty="0">
                        <a:latin typeface="DM Sans" pitchFamily="2" charset="0"/>
                        <a:cs typeface="DM Sans"/>
                      </a:endParaRPr>
                    </a:p>
                  </a:txBody>
                  <a:tcPr marL="0" marR="0" marT="34925" marB="0">
                    <a:lnL w="6350">
                      <a:solidFill>
                        <a:srgbClr val="000000"/>
                      </a:solidFill>
                      <a:prstDash val="solid"/>
                    </a:lnL>
                    <a:lnT w="6350">
                      <a:solidFill>
                        <a:srgbClr val="000000"/>
                      </a:solidFill>
                      <a:prstDash val="solid"/>
                    </a:lnT>
                    <a:lnB w="6350">
                      <a:solidFill>
                        <a:srgbClr val="000000"/>
                      </a:solidFill>
                      <a:prstDash val="solid"/>
                    </a:lnB>
                    <a:solidFill>
                      <a:srgbClr val="D0DDEF"/>
                    </a:solidFill>
                  </a:tcPr>
                </a:tc>
                <a:extLst>
                  <a:ext uri="{0D108BD9-81ED-4DB2-BD59-A6C34878D82A}">
                    <a16:rowId xmlns:a16="http://schemas.microsoft.com/office/drawing/2014/main" val="10002"/>
                  </a:ext>
                </a:extLst>
              </a:tr>
            </a:tbl>
          </a:graphicData>
        </a:graphic>
      </p:graphicFrame>
      <p:graphicFrame>
        <p:nvGraphicFramePr>
          <p:cNvPr id="3" name="object 3"/>
          <p:cNvGraphicFramePr>
            <a:graphicFrameLocks noGrp="1"/>
          </p:cNvGraphicFramePr>
          <p:nvPr>
            <p:extLst>
              <p:ext uri="{D42A27DB-BD31-4B8C-83A1-F6EECF244321}">
                <p14:modId xmlns:p14="http://schemas.microsoft.com/office/powerpoint/2010/main" val="4179009533"/>
              </p:ext>
            </p:extLst>
          </p:nvPr>
        </p:nvGraphicFramePr>
        <p:xfrm>
          <a:off x="288758" y="5072516"/>
          <a:ext cx="5516246" cy="2600367"/>
        </p:xfrm>
        <a:graphic>
          <a:graphicData uri="http://schemas.openxmlformats.org/drawingml/2006/table">
            <a:tbl>
              <a:tblPr bandRow="1">
                <a:tableStyleId>{5C22544A-7EE6-4342-B048-85BDC9FD1C3A}</a:tableStyleId>
              </a:tblPr>
              <a:tblGrid>
                <a:gridCol w="2587544">
                  <a:extLst>
                    <a:ext uri="{9D8B030D-6E8A-4147-A177-3AD203B41FA5}">
                      <a16:colId xmlns:a16="http://schemas.microsoft.com/office/drawing/2014/main" val="20000"/>
                    </a:ext>
                  </a:extLst>
                </a:gridCol>
                <a:gridCol w="2928702">
                  <a:extLst>
                    <a:ext uri="{9D8B030D-6E8A-4147-A177-3AD203B41FA5}">
                      <a16:colId xmlns:a16="http://schemas.microsoft.com/office/drawing/2014/main" val="20001"/>
                    </a:ext>
                  </a:extLst>
                </a:gridCol>
              </a:tblGrid>
              <a:tr h="371481">
                <a:tc>
                  <a:txBody>
                    <a:bodyPr/>
                    <a:lstStyle/>
                    <a:p>
                      <a:pPr marL="65405">
                        <a:lnSpc>
                          <a:spcPct val="100000"/>
                        </a:lnSpc>
                        <a:spcBef>
                          <a:spcPts val="130"/>
                        </a:spcBef>
                      </a:pPr>
                      <a:r>
                        <a:rPr sz="1500" dirty="0">
                          <a:latin typeface="DM Sans"/>
                        </a:rPr>
                        <a:t>Sequencing</a:t>
                      </a:r>
                      <a:r>
                        <a:rPr sz="1500" spc="-85" dirty="0">
                          <a:latin typeface="DM Sans"/>
                        </a:rPr>
                        <a:t> </a:t>
                      </a:r>
                      <a:r>
                        <a:rPr sz="1500" spc="-20" dirty="0">
                          <a:latin typeface="DM Sans"/>
                        </a:rPr>
                        <a:t>Type</a:t>
                      </a:r>
                      <a:endParaRPr sz="1500" dirty="0">
                        <a:latin typeface="DM Sans"/>
                        <a:cs typeface="DM Sans"/>
                      </a:endParaRPr>
                    </a:p>
                  </a:txBody>
                  <a:tcPr marL="0" marR="0" marT="16510" marB="0" anchor="ct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pPr marL="282575">
                        <a:lnSpc>
                          <a:spcPct val="100000"/>
                        </a:lnSpc>
                        <a:spcBef>
                          <a:spcPts val="130"/>
                        </a:spcBef>
                      </a:pPr>
                      <a:r>
                        <a:rPr sz="1500" spc="-10" dirty="0">
                          <a:latin typeface="DM Sans"/>
                        </a:rPr>
                        <a:t>Germline</a:t>
                      </a:r>
                      <a:endParaRPr sz="1500" dirty="0">
                        <a:latin typeface="DM Sans"/>
                        <a:cs typeface="DM Sans"/>
                      </a:endParaRPr>
                    </a:p>
                  </a:txBody>
                  <a:tcPr marL="0" marR="0" marT="16510" marB="0" anchor="ct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1481">
                <a:tc>
                  <a:txBody>
                    <a:bodyPr/>
                    <a:lstStyle/>
                    <a:p>
                      <a:pPr marL="65405">
                        <a:lnSpc>
                          <a:spcPct val="100000"/>
                        </a:lnSpc>
                        <a:spcBef>
                          <a:spcPts val="405"/>
                        </a:spcBef>
                      </a:pPr>
                      <a:r>
                        <a:rPr sz="1500" spc="-20" dirty="0">
                          <a:latin typeface="DM Sans"/>
                        </a:rPr>
                        <a:t>WGS/WES/Targeted</a:t>
                      </a:r>
                      <a:r>
                        <a:rPr sz="1500" spc="15" dirty="0">
                          <a:latin typeface="DM Sans"/>
                        </a:rPr>
                        <a:t> </a:t>
                      </a:r>
                      <a:r>
                        <a:rPr sz="1500" spc="-25" dirty="0">
                          <a:latin typeface="DM Sans"/>
                        </a:rPr>
                        <a:t>Seq</a:t>
                      </a:r>
                      <a:endParaRPr sz="1500" dirty="0">
                        <a:latin typeface="DM Sans"/>
                        <a:cs typeface="DM Sans"/>
                      </a:endParaRPr>
                    </a:p>
                  </a:txBody>
                  <a:tcPr marL="0" marR="0" marT="51435"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409"/>
                        </a:spcBef>
                      </a:pPr>
                      <a:r>
                        <a:rPr sz="1500" dirty="0">
                          <a:latin typeface="DM Sans"/>
                        </a:rPr>
                        <a:t>Whole</a:t>
                      </a:r>
                      <a:r>
                        <a:rPr sz="1500" spc="-30" dirty="0">
                          <a:latin typeface="DM Sans"/>
                        </a:rPr>
                        <a:t> </a:t>
                      </a:r>
                      <a:r>
                        <a:rPr sz="1500" dirty="0">
                          <a:latin typeface="DM Sans"/>
                        </a:rPr>
                        <a:t>Exome</a:t>
                      </a:r>
                      <a:r>
                        <a:rPr sz="1500" spc="-25" dirty="0">
                          <a:latin typeface="DM Sans"/>
                        </a:rPr>
                        <a:t> </a:t>
                      </a:r>
                      <a:r>
                        <a:rPr sz="1500" spc="-10" dirty="0">
                          <a:latin typeface="DM Sans"/>
                        </a:rPr>
                        <a:t>Sequencing</a:t>
                      </a:r>
                      <a:endParaRPr sz="1500" dirty="0">
                        <a:latin typeface="DM Sans"/>
                        <a:cs typeface="DM Sans"/>
                      </a:endParaRPr>
                    </a:p>
                  </a:txBody>
                  <a:tcPr marL="0" marR="0" marT="52069"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1481">
                <a:tc>
                  <a:txBody>
                    <a:bodyPr/>
                    <a:lstStyle/>
                    <a:p>
                      <a:pPr marL="65405">
                        <a:lnSpc>
                          <a:spcPct val="100000"/>
                        </a:lnSpc>
                        <a:spcBef>
                          <a:spcPts val="400"/>
                        </a:spcBef>
                      </a:pPr>
                      <a:r>
                        <a:rPr sz="1500" spc="-10" dirty="0">
                          <a:latin typeface="DM Sans"/>
                        </a:rPr>
                        <a:t>Encoding</a:t>
                      </a:r>
                      <a:endParaRPr sz="1500" dirty="0">
                        <a:latin typeface="DM Sans"/>
                        <a:cs typeface="DM Sans"/>
                      </a:endParaRPr>
                    </a:p>
                  </a:txBody>
                  <a:tcPr marL="0" marR="0" marT="50800"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400"/>
                        </a:spcBef>
                      </a:pPr>
                      <a:r>
                        <a:rPr sz="1500" dirty="0">
                          <a:latin typeface="DM Sans"/>
                        </a:rPr>
                        <a:t>Illumina</a:t>
                      </a:r>
                      <a:r>
                        <a:rPr sz="1500" spc="-55" dirty="0">
                          <a:latin typeface="DM Sans"/>
                        </a:rPr>
                        <a:t> </a:t>
                      </a:r>
                      <a:r>
                        <a:rPr sz="1500" spc="-25" dirty="0">
                          <a:latin typeface="DM Sans"/>
                        </a:rPr>
                        <a:t>1.9</a:t>
                      </a:r>
                      <a:endParaRPr sz="1500" dirty="0">
                        <a:latin typeface="DM Sans"/>
                        <a:cs typeface="DM Sans"/>
                      </a:endParaRPr>
                    </a:p>
                  </a:txBody>
                  <a:tcPr marL="0" marR="0" marT="50800"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1481">
                <a:tc>
                  <a:txBody>
                    <a:bodyPr/>
                    <a:lstStyle/>
                    <a:p>
                      <a:pPr marL="65405">
                        <a:lnSpc>
                          <a:spcPct val="100000"/>
                        </a:lnSpc>
                        <a:spcBef>
                          <a:spcPts val="229"/>
                        </a:spcBef>
                      </a:pPr>
                      <a:r>
                        <a:rPr sz="1500" dirty="0">
                          <a:latin typeface="DM Sans"/>
                        </a:rPr>
                        <a:t>Sequence</a:t>
                      </a:r>
                      <a:r>
                        <a:rPr sz="1500" spc="-70" dirty="0">
                          <a:latin typeface="DM Sans"/>
                        </a:rPr>
                        <a:t> </a:t>
                      </a:r>
                      <a:r>
                        <a:rPr sz="1500" spc="-10" dirty="0">
                          <a:latin typeface="DM Sans"/>
                        </a:rPr>
                        <a:t>length</a:t>
                      </a:r>
                      <a:endParaRPr sz="1500" dirty="0">
                        <a:latin typeface="DM Sans"/>
                        <a:cs typeface="DM Sans"/>
                      </a:endParaRPr>
                    </a:p>
                  </a:txBody>
                  <a:tcPr marL="0" marR="0" marT="29209"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229"/>
                        </a:spcBef>
                      </a:pPr>
                      <a:r>
                        <a:rPr lang="en-US" sz="1500" b="0" i="0">
                          <a:solidFill>
                            <a:schemeClr val="dk1"/>
                          </a:solidFill>
                          <a:effectLst/>
                          <a:latin typeface="DM Sans" pitchFamily="2" charset="0"/>
                          <a:ea typeface="+mn-ea"/>
                          <a:cs typeface="+mn-cs"/>
                        </a:rPr>
                        <a:t>151bp</a:t>
                      </a:r>
                      <a:endParaRPr sz="1500" b="0" dirty="0">
                        <a:latin typeface="DM Sans" pitchFamily="2" charset="0"/>
                        <a:cs typeface="DM Sans"/>
                      </a:endParaRPr>
                    </a:p>
                  </a:txBody>
                  <a:tcPr marL="0" marR="0" marT="29209"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1481">
                <a:tc>
                  <a:txBody>
                    <a:bodyPr/>
                    <a:lstStyle/>
                    <a:p>
                      <a:pPr marL="65405">
                        <a:lnSpc>
                          <a:spcPct val="100000"/>
                        </a:lnSpc>
                        <a:spcBef>
                          <a:spcPts val="445"/>
                        </a:spcBef>
                      </a:pPr>
                      <a:r>
                        <a:rPr sz="1500" dirty="0">
                          <a:latin typeface="DM Sans"/>
                        </a:rPr>
                        <a:t>Overall</a:t>
                      </a:r>
                      <a:r>
                        <a:rPr sz="1500" spc="-60" dirty="0">
                          <a:latin typeface="DM Sans"/>
                        </a:rPr>
                        <a:t> </a:t>
                      </a:r>
                      <a:r>
                        <a:rPr sz="1500" dirty="0">
                          <a:latin typeface="DM Sans"/>
                        </a:rPr>
                        <a:t>Alignment</a:t>
                      </a:r>
                      <a:r>
                        <a:rPr sz="1500" spc="-55" dirty="0">
                          <a:latin typeface="DM Sans"/>
                        </a:rPr>
                        <a:t> </a:t>
                      </a:r>
                      <a:r>
                        <a:rPr sz="1500" spc="-20" dirty="0">
                          <a:latin typeface="DM Sans"/>
                        </a:rPr>
                        <a:t>rate</a:t>
                      </a:r>
                      <a:endParaRPr sz="1500" dirty="0">
                        <a:latin typeface="DM Sans"/>
                        <a:cs typeface="DM Sans"/>
                      </a:endParaRPr>
                    </a:p>
                  </a:txBody>
                  <a:tcPr marL="0" marR="0" marT="56515"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445"/>
                        </a:spcBef>
                      </a:pPr>
                      <a:r>
                        <a:rPr lang="en-US" sz="1500" b="0" i="0" dirty="0" err="1">
                          <a:solidFill>
                            <a:schemeClr val="dk1"/>
                          </a:solidFill>
                          <a:effectLst/>
                          <a:latin typeface="DM Sans" pitchFamily="2" charset="0"/>
                          <a:ea typeface="+mn-ea"/>
                          <a:cs typeface="+mn-cs"/>
                        </a:rPr>
                        <a:t>99.97%</a:t>
                      </a:r>
                      <a:endParaRPr sz="1500" b="0" dirty="0">
                        <a:solidFill>
                          <a:schemeClr val="tx1"/>
                        </a:solidFill>
                        <a:latin typeface="DM Sans" pitchFamily="2" charset="0"/>
                        <a:cs typeface="DM Sans"/>
                      </a:endParaRPr>
                    </a:p>
                  </a:txBody>
                  <a:tcPr marL="0" marR="0" marT="56515"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1481">
                <a:tc>
                  <a:txBody>
                    <a:bodyPr/>
                    <a:lstStyle/>
                    <a:p>
                      <a:pPr marL="65405">
                        <a:lnSpc>
                          <a:spcPct val="100000"/>
                        </a:lnSpc>
                        <a:spcBef>
                          <a:spcPts val="135"/>
                        </a:spcBef>
                      </a:pPr>
                      <a:r>
                        <a:rPr lang="en-US" sz="1500" dirty="0">
                          <a:latin typeface="DM Sans"/>
                        </a:rPr>
                        <a:t>Mean </a:t>
                      </a:r>
                      <a:r>
                        <a:rPr sz="1500" dirty="0">
                          <a:latin typeface="DM Sans"/>
                        </a:rPr>
                        <a:t>Sequencing</a:t>
                      </a:r>
                      <a:r>
                        <a:rPr sz="1500" spc="-85" dirty="0">
                          <a:latin typeface="DM Sans"/>
                        </a:rPr>
                        <a:t> </a:t>
                      </a:r>
                      <a:r>
                        <a:rPr sz="1500" spc="-10" dirty="0">
                          <a:latin typeface="DM Sans"/>
                        </a:rPr>
                        <a:t>depth</a:t>
                      </a:r>
                      <a:endParaRPr sz="1500" dirty="0">
                        <a:latin typeface="DM Sans"/>
                        <a:cs typeface="DM Sans"/>
                      </a:endParaRPr>
                    </a:p>
                  </a:txBody>
                  <a:tcPr marL="0" marR="0" marT="17145"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135"/>
                        </a:spcBef>
                      </a:pPr>
                      <a:r>
                        <a:rPr lang="en-US" sz="1500" b="0" i="0" dirty="0">
                          <a:solidFill>
                            <a:schemeClr val="dk1"/>
                          </a:solidFill>
                          <a:effectLst/>
                          <a:latin typeface="DM Sans" pitchFamily="2" charset="0"/>
                          <a:ea typeface="+mn-ea"/>
                          <a:cs typeface="+mn-cs"/>
                        </a:rPr>
                        <a:t>112</a:t>
                      </a:r>
                      <a:endParaRPr sz="1500" b="0" dirty="0">
                        <a:latin typeface="DM Sans" pitchFamily="2" charset="0"/>
                        <a:cs typeface="DM Sans"/>
                      </a:endParaRPr>
                    </a:p>
                  </a:txBody>
                  <a:tcPr marL="0" marR="0" marT="17145"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2543136"/>
                  </a:ext>
                </a:extLst>
              </a:tr>
              <a:tr h="371481">
                <a:tc>
                  <a:txBody>
                    <a:bodyPr/>
                    <a:lstStyle/>
                    <a:p>
                      <a:pPr marL="65405">
                        <a:lnSpc>
                          <a:spcPct val="100000"/>
                        </a:lnSpc>
                        <a:spcBef>
                          <a:spcPts val="275"/>
                        </a:spcBef>
                      </a:pPr>
                      <a:r>
                        <a:rPr sz="1500" dirty="0">
                          <a:latin typeface="DM Sans"/>
                        </a:rPr>
                        <a:t>Q30 </a:t>
                      </a:r>
                      <a:r>
                        <a:rPr sz="1500" spc="-10" dirty="0">
                          <a:latin typeface="DM Sans"/>
                        </a:rPr>
                        <a:t>score</a:t>
                      </a:r>
                      <a:endParaRPr sz="1500">
                        <a:latin typeface="DM Sans"/>
                        <a:cs typeface="DM Sans"/>
                      </a:endParaRPr>
                    </a:p>
                  </a:txBody>
                  <a:tcPr marL="0" marR="0" marT="34925" marB="0"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marL="282575">
                        <a:lnSpc>
                          <a:spcPct val="100000"/>
                        </a:lnSpc>
                        <a:spcBef>
                          <a:spcPts val="275"/>
                        </a:spcBef>
                      </a:pPr>
                      <a:r>
                        <a:rPr lang="en-US" sz="1500" b="0" i="0" dirty="0">
                          <a:solidFill>
                            <a:schemeClr val="dk1"/>
                          </a:solidFill>
                          <a:effectLst/>
                          <a:latin typeface="DM Sans" pitchFamily="2" charset="0"/>
                          <a:ea typeface="+mn-ea"/>
                          <a:cs typeface="+mn-cs"/>
                        </a:rPr>
                        <a:t>93.11</a:t>
                      </a:r>
                      <a:endParaRPr sz="1500" b="0" dirty="0">
                        <a:latin typeface="DM Sans" pitchFamily="2" charset="0"/>
                        <a:cs typeface="DM Sans"/>
                      </a:endParaRPr>
                    </a:p>
                  </a:txBody>
                  <a:tcPr marL="0" marR="0" marT="34925"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sp>
        <p:nvSpPr>
          <p:cNvPr id="5" name="object 5"/>
          <p:cNvSpPr txBox="1"/>
          <p:nvPr/>
        </p:nvSpPr>
        <p:spPr>
          <a:xfrm>
            <a:off x="395573" y="4677977"/>
            <a:ext cx="2764155" cy="365760"/>
          </a:xfrm>
          <a:prstGeom prst="rect">
            <a:avLst/>
          </a:prstGeom>
        </p:spPr>
        <p:txBody>
          <a:bodyPr vert="horz" wrap="square" lIns="0" tIns="16510" rIns="0" bIns="0" rtlCol="0">
            <a:spAutoFit/>
          </a:bodyPr>
          <a:lstStyle/>
          <a:p>
            <a:pPr marL="12700">
              <a:lnSpc>
                <a:spcPct val="100000"/>
              </a:lnSpc>
              <a:spcBef>
                <a:spcPts val="130"/>
              </a:spcBef>
            </a:pPr>
            <a:r>
              <a:rPr sz="2200" b="1" dirty="0">
                <a:latin typeface="DM Sans"/>
                <a:cs typeface="DM Sans"/>
              </a:rPr>
              <a:t>Sequencing</a:t>
            </a:r>
            <a:r>
              <a:rPr sz="2200" b="1" spc="130" dirty="0">
                <a:latin typeface="DM Sans"/>
                <a:cs typeface="DM Sans"/>
              </a:rPr>
              <a:t> </a:t>
            </a:r>
            <a:r>
              <a:rPr sz="2200" b="1" spc="-10" dirty="0">
                <a:latin typeface="DM Sans"/>
                <a:cs typeface="DM Sans"/>
              </a:rPr>
              <a:t>Details:</a:t>
            </a:r>
            <a:endParaRPr sz="2200">
              <a:latin typeface="DM Sans"/>
              <a:cs typeface="DM Sans"/>
            </a:endParaRPr>
          </a:p>
        </p:txBody>
      </p:sp>
      <p:sp>
        <p:nvSpPr>
          <p:cNvPr id="21" name="object 2">
            <a:extLst>
              <a:ext uri="{FF2B5EF4-FFF2-40B4-BE49-F238E27FC236}">
                <a16:creationId xmlns:a16="http://schemas.microsoft.com/office/drawing/2014/main" id="{DE1159D1-1EFF-54BC-A70F-42DDFB060A9E}"/>
              </a:ext>
            </a:extLst>
          </p:cNvPr>
          <p:cNvSpPr txBox="1"/>
          <p:nvPr/>
        </p:nvSpPr>
        <p:spPr>
          <a:xfrm>
            <a:off x="395573" y="1546119"/>
            <a:ext cx="3231515" cy="1860766"/>
          </a:xfrm>
          <a:prstGeom prst="rect">
            <a:avLst/>
          </a:prstGeom>
        </p:spPr>
        <p:txBody>
          <a:bodyPr vert="horz" wrap="square" lIns="0" tIns="16510" rIns="0" bIns="0" rtlCol="0">
            <a:spAutoFit/>
          </a:bodyPr>
          <a:lstStyle/>
          <a:p>
            <a:pPr marL="12700">
              <a:lnSpc>
                <a:spcPct val="100000"/>
              </a:lnSpc>
              <a:spcBef>
                <a:spcPts val="130"/>
              </a:spcBef>
            </a:pPr>
            <a:r>
              <a:rPr sz="2200" b="1" spc="-135" dirty="0">
                <a:latin typeface="Bitter" pitchFamily="2" charset="0"/>
                <a:cs typeface="Book Antiqua"/>
              </a:rPr>
              <a:t>PATIENT</a:t>
            </a:r>
            <a:r>
              <a:rPr sz="2200" b="1" spc="-100" dirty="0">
                <a:latin typeface="Bitter" pitchFamily="2" charset="0"/>
                <a:cs typeface="Book Antiqua"/>
              </a:rPr>
              <a:t> </a:t>
            </a:r>
            <a:r>
              <a:rPr sz="2200" b="1" spc="-140" dirty="0">
                <a:latin typeface="Bitter" pitchFamily="2" charset="0"/>
                <a:cs typeface="Book Antiqua"/>
              </a:rPr>
              <a:t>INFORMATION</a:t>
            </a:r>
            <a:endParaRPr sz="2200" dirty="0">
              <a:latin typeface="Bitter" pitchFamily="2" charset="0"/>
              <a:cs typeface="Book Antiqua"/>
            </a:endParaRPr>
          </a:p>
          <a:p>
            <a:pPr marL="12700">
              <a:lnSpc>
                <a:spcPct val="100000"/>
              </a:lnSpc>
              <a:spcBef>
                <a:spcPts val="2355"/>
              </a:spcBef>
            </a:pPr>
            <a:r>
              <a:rPr sz="1500" b="1" dirty="0">
                <a:latin typeface="DM Sans"/>
                <a:cs typeface="DM Sans"/>
              </a:rPr>
              <a:t>Patient</a:t>
            </a:r>
            <a:r>
              <a:rPr sz="1500" b="1" spc="-35" dirty="0">
                <a:latin typeface="DM Sans"/>
                <a:cs typeface="DM Sans"/>
              </a:rPr>
              <a:t> </a:t>
            </a:r>
            <a:r>
              <a:rPr sz="1500" b="1" dirty="0">
                <a:latin typeface="DM Sans"/>
                <a:cs typeface="DM Sans"/>
              </a:rPr>
              <a:t>Name:</a:t>
            </a:r>
            <a:r>
              <a:rPr sz="1500" b="1" spc="10" dirty="0">
                <a:latin typeface="DM Sans"/>
                <a:cs typeface="DM Sans"/>
              </a:rPr>
              <a:t> </a:t>
            </a:r>
            <a:r>
              <a:rPr lang="en-IN" sz="1500" spc="-10" dirty="0" err="1">
                <a:latin typeface="DM Sans" pitchFamily="2" charset="0"/>
                <a:cs typeface="DM Sans"/>
              </a:rPr>
              <a:t>Mariza Khrimey</a:t>
            </a:r>
            <a:endParaRPr lang="en-IN" sz="1500" dirty="0">
              <a:latin typeface="DM Sans" pitchFamily="2" charset="0"/>
              <a:cs typeface="DM Sans"/>
            </a:endParaRPr>
          </a:p>
          <a:p>
            <a:pPr marL="12700">
              <a:spcBef>
                <a:spcPts val="1255"/>
              </a:spcBef>
            </a:pPr>
            <a:r>
              <a:rPr sz="1500" b="1" dirty="0">
                <a:latin typeface="DM Sans"/>
                <a:cs typeface="DM Sans"/>
              </a:rPr>
              <a:t>Age:</a:t>
            </a:r>
            <a:r>
              <a:rPr lang="en-US" sz="1500" b="1" spc="-5" dirty="0">
                <a:latin typeface="DM Sans" pitchFamily="2" charset="0"/>
                <a:cs typeface="DM Sans"/>
              </a:rPr>
              <a:t> </a:t>
            </a:r>
            <a:r>
              <a:rPr lang="en-US" sz="1500" spc="-10" dirty="0">
                <a:latin typeface="DM Sans" pitchFamily="2" charset="0"/>
                <a:cs typeface="DM Sans"/>
              </a:rPr>
              <a:t>36</a:t>
            </a:r>
            <a:endParaRPr sz="1500" dirty="0">
              <a:latin typeface="DM Sans"/>
              <a:cs typeface="DM Sans"/>
            </a:endParaRPr>
          </a:p>
          <a:p>
            <a:pPr marL="12700">
              <a:lnSpc>
                <a:spcPct val="100000"/>
              </a:lnSpc>
              <a:spcBef>
                <a:spcPts val="1750"/>
              </a:spcBef>
            </a:pPr>
            <a:r>
              <a:rPr sz="2200" b="1" dirty="0">
                <a:latin typeface="DM Sans"/>
                <a:cs typeface="DM Sans"/>
              </a:rPr>
              <a:t>Sample</a:t>
            </a:r>
            <a:r>
              <a:rPr sz="2200" b="1" spc="85" dirty="0">
                <a:latin typeface="DM Sans"/>
                <a:cs typeface="DM Sans"/>
              </a:rPr>
              <a:t> </a:t>
            </a:r>
            <a:r>
              <a:rPr sz="2200" b="1" spc="-10" dirty="0">
                <a:latin typeface="DM Sans"/>
                <a:cs typeface="DM Sans"/>
              </a:rPr>
              <a:t>Details:</a:t>
            </a:r>
            <a:endParaRPr sz="2200" dirty="0">
              <a:latin typeface="DM Sans"/>
              <a:cs typeface="DM Sans"/>
            </a:endParaRPr>
          </a:p>
        </p:txBody>
      </p:sp>
      <p:sp>
        <p:nvSpPr>
          <p:cNvPr id="22" name="object 3">
            <a:extLst>
              <a:ext uri="{FF2B5EF4-FFF2-40B4-BE49-F238E27FC236}">
                <a16:creationId xmlns:a16="http://schemas.microsoft.com/office/drawing/2014/main" id="{F22FC6CA-FDE7-5554-2B74-1274F66DA116}"/>
              </a:ext>
            </a:extLst>
          </p:cNvPr>
          <p:cNvSpPr txBox="1"/>
          <p:nvPr/>
        </p:nvSpPr>
        <p:spPr>
          <a:xfrm>
            <a:off x="4307681" y="2572406"/>
            <a:ext cx="2195195" cy="243656"/>
          </a:xfrm>
          <a:prstGeom prst="rect">
            <a:avLst/>
          </a:prstGeom>
        </p:spPr>
        <p:txBody>
          <a:bodyPr vert="horz" wrap="square" lIns="0" tIns="12700" rIns="0" bIns="0" rtlCol="0">
            <a:spAutoFit/>
          </a:bodyPr>
          <a:lstStyle/>
          <a:p>
            <a:pPr marL="12700">
              <a:lnSpc>
                <a:spcPct val="100000"/>
              </a:lnSpc>
              <a:spcBef>
                <a:spcPts val="100"/>
              </a:spcBef>
            </a:pPr>
            <a:r>
              <a:rPr sz="1500" b="1" dirty="0">
                <a:latin typeface="DM Sans"/>
                <a:cs typeface="DM Sans"/>
              </a:rPr>
              <a:t>Gender:</a:t>
            </a:r>
            <a:r>
              <a:rPr sz="1500" b="1" spc="10" dirty="0">
                <a:latin typeface="DM Sans"/>
                <a:cs typeface="DM Sans"/>
              </a:rPr>
              <a:t> </a:t>
            </a:r>
            <a:r>
              <a:rPr lang="en-IN" sz="1500" spc="-10" dirty="0" err="1">
                <a:latin typeface="DM Sans" pitchFamily="2" charset="0"/>
                <a:cs typeface="DM Sans"/>
              </a:rPr>
              <a:t>Female</a:t>
            </a:r>
            <a:endParaRPr sz="1500" dirty="0">
              <a:latin typeface="DM Sans"/>
              <a:cs typeface="DM Sans"/>
            </a:endParaRPr>
          </a:p>
        </p:txBody>
      </p:sp>
      <p:sp>
        <p:nvSpPr>
          <p:cNvPr id="24" name="object 16">
            <a:extLst>
              <a:ext uri="{FF2B5EF4-FFF2-40B4-BE49-F238E27FC236}">
                <a16:creationId xmlns:a16="http://schemas.microsoft.com/office/drawing/2014/main" id="{BD18E305-D324-759D-E122-73BD87B5DBDD}"/>
              </a:ext>
            </a:extLst>
          </p:cNvPr>
          <p:cNvSpPr txBox="1"/>
          <p:nvPr/>
        </p:nvSpPr>
        <p:spPr>
          <a:xfrm>
            <a:off x="395573" y="7785406"/>
            <a:ext cx="5514340" cy="1001394"/>
          </a:xfrm>
          <a:prstGeom prst="rect">
            <a:avLst/>
          </a:prstGeom>
        </p:spPr>
        <p:txBody>
          <a:bodyPr vert="horz" wrap="square" lIns="0" tIns="123189" rIns="0" bIns="0" rtlCol="0">
            <a:spAutoFit/>
          </a:bodyPr>
          <a:lstStyle/>
          <a:p>
            <a:pPr marL="12700">
              <a:lnSpc>
                <a:spcPct val="100000"/>
              </a:lnSpc>
              <a:spcBef>
                <a:spcPts val="969"/>
              </a:spcBef>
            </a:pPr>
            <a:r>
              <a:rPr sz="2200" b="1" dirty="0">
                <a:latin typeface="DM Sans"/>
                <a:cs typeface="DM Sans"/>
              </a:rPr>
              <a:t>INDICATION</a:t>
            </a:r>
            <a:r>
              <a:rPr sz="2200" b="1" spc="-5" dirty="0">
                <a:latin typeface="DM Sans"/>
                <a:cs typeface="DM Sans"/>
              </a:rPr>
              <a:t> </a:t>
            </a:r>
            <a:r>
              <a:rPr sz="2200" b="1" dirty="0">
                <a:latin typeface="DM Sans"/>
                <a:cs typeface="DM Sans"/>
              </a:rPr>
              <a:t>FOR </a:t>
            </a:r>
            <a:r>
              <a:rPr sz="2200" b="1" spc="-10" dirty="0">
                <a:latin typeface="DM Sans"/>
                <a:cs typeface="DM Sans"/>
              </a:rPr>
              <a:t>TESTING</a:t>
            </a:r>
            <a:endParaRPr sz="2200" dirty="0">
              <a:latin typeface="DM Sans"/>
              <a:cs typeface="DM Sans"/>
            </a:endParaRPr>
          </a:p>
          <a:p>
            <a:pPr marL="12700" marR="5080">
              <a:lnSpc>
                <a:spcPct val="100000"/>
              </a:lnSpc>
              <a:spcBef>
                <a:spcPts val="570"/>
              </a:spcBef>
            </a:pPr>
            <a:r>
              <a:rPr lang="en-IN" sz="1500" dirty="0" err="1">
                <a:latin typeface="DM Sans" pitchFamily="2" charset="0"/>
                <a:cs typeface="DM Sans"/>
              </a:rPr>
              <a:t>Mariza</a:t>
            </a:r>
            <a:r>
              <a:rPr lang="en-IN" sz="1500" dirty="0">
                <a:latin typeface="DM Sans" pitchFamily="2" charset="0"/>
                <a:cs typeface="DM Sans"/>
              </a:rPr>
              <a:t> </a:t>
            </a:r>
            <a:r>
              <a:rPr lang="en-IN" sz="1500" dirty="0" err="1">
                <a:latin typeface="DM Sans" pitchFamily="2" charset="0"/>
                <a:cs typeface="DM Sans"/>
              </a:rPr>
              <a:t>Khrimey</a:t>
            </a:r>
            <a:r>
              <a:rPr lang="en-IN" sz="1500" dirty="0">
                <a:latin typeface="DM Sans" pitchFamily="2" charset="0"/>
                <a:cs typeface="DM Sans"/>
              </a:rPr>
              <a:t>,</a:t>
            </a:r>
            <a:r>
              <a:rPr lang="en-IN" sz="1500" spc="-45" dirty="0">
                <a:latin typeface="DM Sans" pitchFamily="2" charset="0"/>
                <a:cs typeface="DM Sans"/>
              </a:rPr>
              <a:t> </a:t>
            </a:r>
            <a:r>
              <a:rPr lang="en-IN" sz="1500" b="1" spc="-45" dirty="0">
                <a:latin typeface="DM Sans" pitchFamily="2" charset="0"/>
                <a:cs typeface="DM Sans"/>
              </a:rPr>
              <a:t>36</a:t>
            </a:r>
            <a:r>
              <a:rPr lang="en-IN" sz="1500" spc="-45" dirty="0">
                <a:latin typeface="DM Sans" pitchFamily="2" charset="0"/>
                <a:cs typeface="DM Sans"/>
              </a:rPr>
              <a:t>, </a:t>
            </a:r>
            <a:r>
              <a:rPr lang="en-IN" sz="1500" b="1" spc="-45" dirty="0">
                <a:latin typeface="DM Sans" pitchFamily="2" charset="0"/>
                <a:cs typeface="DM Sans"/>
              </a:rPr>
              <a:t>Female</a:t>
            </a:r>
            <a:r>
              <a:rPr lang="en-IN" sz="1500" b="1" spc="5" dirty="0">
                <a:latin typeface="DM Sans" pitchFamily="2" charset="0"/>
                <a:cs typeface="DM Sans"/>
              </a:rPr>
              <a:t> </a:t>
            </a:r>
            <a:r>
              <a:rPr sz="1500" dirty="0">
                <a:latin typeface="DM Sans"/>
                <a:cs typeface="DM Sans"/>
              </a:rPr>
              <a:t>was</a:t>
            </a:r>
            <a:r>
              <a:rPr sz="1500" spc="-45" dirty="0">
                <a:latin typeface="DM Sans"/>
                <a:cs typeface="DM Sans"/>
              </a:rPr>
              <a:t> </a:t>
            </a:r>
            <a:r>
              <a:rPr sz="1500" spc="-10" dirty="0">
                <a:latin typeface="DM Sans"/>
                <a:cs typeface="DM Sans"/>
              </a:rPr>
              <a:t>referred</a:t>
            </a:r>
            <a:r>
              <a:rPr sz="1500" spc="-45" dirty="0">
                <a:latin typeface="DM Sans"/>
                <a:cs typeface="DM Sans"/>
              </a:rPr>
              <a:t> </a:t>
            </a:r>
            <a:r>
              <a:rPr sz="1500" dirty="0">
                <a:latin typeface="DM Sans"/>
                <a:cs typeface="DM Sans"/>
              </a:rPr>
              <a:t>for</a:t>
            </a:r>
            <a:r>
              <a:rPr sz="1500" spc="-40" dirty="0">
                <a:latin typeface="DM Sans"/>
                <a:cs typeface="DM Sans"/>
              </a:rPr>
              <a:t> </a:t>
            </a:r>
            <a:r>
              <a:rPr sz="1500" dirty="0">
                <a:latin typeface="DM Sans"/>
                <a:cs typeface="DM Sans"/>
              </a:rPr>
              <a:t>genetic</a:t>
            </a:r>
            <a:r>
              <a:rPr sz="1500" spc="-45" dirty="0">
                <a:latin typeface="DM Sans"/>
                <a:cs typeface="DM Sans"/>
              </a:rPr>
              <a:t> </a:t>
            </a:r>
            <a:r>
              <a:rPr sz="1500" dirty="0">
                <a:latin typeface="DM Sans"/>
                <a:cs typeface="DM Sans"/>
              </a:rPr>
              <a:t>testing</a:t>
            </a:r>
            <a:r>
              <a:rPr sz="1500" spc="-45" dirty="0">
                <a:latin typeface="DM Sans"/>
                <a:cs typeface="DM Sans"/>
              </a:rPr>
              <a:t> </a:t>
            </a:r>
            <a:r>
              <a:rPr sz="1500" spc="-25" dirty="0">
                <a:latin typeface="DM Sans"/>
                <a:cs typeface="DM Sans"/>
              </a:rPr>
              <a:t>to </a:t>
            </a:r>
            <a:r>
              <a:rPr sz="1500" dirty="0">
                <a:latin typeface="DM Sans"/>
                <a:cs typeface="DM Sans"/>
              </a:rPr>
              <a:t>analyze</a:t>
            </a:r>
            <a:r>
              <a:rPr sz="1500" spc="-15" dirty="0">
                <a:latin typeface="DM Sans"/>
                <a:cs typeface="DM Sans"/>
              </a:rPr>
              <a:t> </a:t>
            </a:r>
            <a:r>
              <a:rPr sz="1500" dirty="0">
                <a:latin typeface="DM Sans"/>
                <a:cs typeface="DM Sans"/>
              </a:rPr>
              <a:t>risk</a:t>
            </a:r>
            <a:r>
              <a:rPr sz="1500" spc="-10" dirty="0">
                <a:latin typeface="DM Sans"/>
                <a:cs typeface="DM Sans"/>
              </a:rPr>
              <a:t> </a:t>
            </a:r>
            <a:r>
              <a:rPr sz="1500" dirty="0">
                <a:latin typeface="DM Sans"/>
                <a:cs typeface="DM Sans"/>
              </a:rPr>
              <a:t>for</a:t>
            </a:r>
            <a:r>
              <a:rPr sz="1500" spc="-15" dirty="0">
                <a:latin typeface="DM Sans"/>
                <a:cs typeface="DM Sans"/>
              </a:rPr>
              <a:t> </a:t>
            </a:r>
            <a:r>
              <a:rPr lang="en-US" sz="1500" spc="-10" dirty="0">
                <a:latin typeface="DM Sans"/>
                <a:cs typeface="DM Sans"/>
              </a:rPr>
              <a:t>Obesity weight gain.</a:t>
            </a:r>
            <a:endParaRPr sz="1500" dirty="0">
              <a:latin typeface="DM Sans"/>
              <a:cs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object 5">
            <a:extLst>
              <a:ext uri="{FF2B5EF4-FFF2-40B4-BE49-F238E27FC236}">
                <a16:creationId xmlns:a16="http://schemas.microsoft.com/office/drawing/2014/main" id="{549B9B05-3849-3377-5AD3-029021553C32}"/>
              </a:ext>
            </a:extLst>
          </p:cNvPr>
          <p:cNvSpPr txBox="1"/>
          <p:nvPr/>
        </p:nvSpPr>
        <p:spPr>
          <a:xfrm>
            <a:off x="395573" y="3877010"/>
            <a:ext cx="6715759" cy="5598456"/>
          </a:xfrm>
          <a:prstGeom prst="rect">
            <a:avLst/>
          </a:prstGeom>
        </p:spPr>
        <p:txBody>
          <a:bodyPr vert="horz" wrap="square" lIns="0" tIns="15240" rIns="0" bIns="0" rtlCol="0">
            <a:spAutoFit/>
          </a:bodyPr>
          <a:lstStyle/>
          <a:p>
            <a:pPr marL="12700">
              <a:lnSpc>
                <a:spcPct val="100000"/>
              </a:lnSpc>
              <a:spcBef>
                <a:spcPts val="120"/>
              </a:spcBef>
            </a:pPr>
            <a:endParaRPr lang="en-IN" sz="5000" b="1" spc="-310" dirty="0">
              <a:solidFill>
                <a:srgbClr val="ED105F"/>
              </a:solidFill>
              <a:latin typeface="Book Antiqua"/>
              <a:cs typeface="Book Antiqua"/>
            </a:endParaRPr>
          </a:p>
          <a:p>
            <a:pPr marL="12700">
              <a:lnSpc>
                <a:spcPct val="100000"/>
              </a:lnSpc>
              <a:spcBef>
                <a:spcPts val="2165"/>
              </a:spcBef>
            </a:pPr>
            <a:r>
              <a:rPr sz="1500" dirty="0">
                <a:latin typeface="DM Sans"/>
                <a:cs typeface="DM Sans"/>
              </a:rPr>
              <a:t>Date:</a:t>
            </a:r>
            <a:r>
              <a:rPr sz="1500" spc="-70" dirty="0">
                <a:latin typeface="DM Sans"/>
                <a:cs typeface="DM Sans"/>
              </a:rPr>
              <a:t> </a:t>
            </a:r>
            <a:r>
              <a:rPr lang="en-US" sz="1500" spc="-10" dirty="0" err="1">
                <a:latin typeface="DM Sans"/>
                <a:cs typeface="DM Sans"/>
              </a:rPr>
              <a:t>06 Feb 2025</a:t>
            </a:r>
            <a:endParaRPr sz="1500" dirty="0">
              <a:latin typeface="DM Sans"/>
              <a:cs typeface="DM Sans"/>
            </a:endParaRPr>
          </a:p>
          <a:p>
            <a:pPr marL="12700">
              <a:spcBef>
                <a:spcPts val="1250"/>
              </a:spcBef>
            </a:pPr>
            <a:r>
              <a:rPr sz="1500" b="1" dirty="0">
                <a:latin typeface="DM Sans"/>
                <a:cs typeface="DM Sans"/>
              </a:rPr>
              <a:t>Dear </a:t>
            </a:r>
            <a:r>
              <a:rPr lang="en-US" sz="1500" b="1" spc="-10" dirty="0" err="1">
                <a:latin typeface="DM Sans" pitchFamily="2" charset="0"/>
                <a:cs typeface="DM Sans"/>
              </a:rPr>
              <a:t>Mariza Khrimey</a:t>
            </a:r>
            <a:endParaRPr sz="1500" dirty="0">
              <a:latin typeface="DM Sans"/>
              <a:cs typeface="DM Sans"/>
            </a:endParaRPr>
          </a:p>
          <a:p>
            <a:pPr marL="12700" marR="10160" algn="just">
              <a:lnSpc>
                <a:spcPct val="115399"/>
              </a:lnSpc>
              <a:spcBef>
                <a:spcPts val="1415"/>
              </a:spcBef>
            </a:pPr>
            <a:r>
              <a:rPr lang="en-US" sz="1300" dirty="0">
                <a:latin typeface="DM Sans"/>
                <a:cs typeface="DM Sans"/>
              </a:rPr>
              <a:t>Welcome</a:t>
            </a:r>
            <a:r>
              <a:rPr lang="en-US" sz="1300" spc="-30" dirty="0">
                <a:latin typeface="DM Sans"/>
                <a:cs typeface="DM Sans"/>
              </a:rPr>
              <a:t> </a:t>
            </a:r>
            <a:r>
              <a:rPr lang="en-US" sz="1300" dirty="0">
                <a:latin typeface="DM Sans"/>
                <a:cs typeface="DM Sans"/>
              </a:rPr>
              <a:t>to</a:t>
            </a:r>
            <a:r>
              <a:rPr lang="en-US" sz="1300" spc="-25" dirty="0">
                <a:latin typeface="DM Sans"/>
                <a:cs typeface="DM Sans"/>
              </a:rPr>
              <a:t> </a:t>
            </a:r>
            <a:r>
              <a:rPr lang="en-US" sz="1300" dirty="0">
                <a:latin typeface="DM Sans"/>
                <a:cs typeface="DM Sans"/>
              </a:rPr>
              <a:t>Weight Gene Guide,</a:t>
            </a:r>
            <a:r>
              <a:rPr lang="en-US" sz="1300" spc="-30" dirty="0">
                <a:latin typeface="DM Sans"/>
                <a:cs typeface="DM Sans"/>
              </a:rPr>
              <a:t> </a:t>
            </a:r>
            <a:r>
              <a:rPr lang="en-US" sz="1300" dirty="0">
                <a:latin typeface="DM Sans"/>
                <a:cs typeface="DM Sans"/>
              </a:rPr>
              <a:t>a</a:t>
            </a:r>
            <a:r>
              <a:rPr lang="en-US" sz="1300" spc="-25" dirty="0">
                <a:latin typeface="DM Sans"/>
                <a:cs typeface="DM Sans"/>
              </a:rPr>
              <a:t> </a:t>
            </a:r>
            <a:r>
              <a:rPr lang="en-US" sz="1300" spc="-10" dirty="0">
                <a:latin typeface="DM Sans"/>
                <a:cs typeface="DM Sans"/>
              </a:rPr>
              <a:t>comprehensive</a:t>
            </a:r>
            <a:r>
              <a:rPr lang="en-US" sz="1300" spc="-30" dirty="0">
                <a:latin typeface="DM Sans"/>
                <a:cs typeface="DM Sans"/>
              </a:rPr>
              <a:t> </a:t>
            </a:r>
            <a:r>
              <a:rPr lang="en-US" sz="1300" dirty="0">
                <a:latin typeface="DM Sans"/>
                <a:cs typeface="DM Sans"/>
              </a:rPr>
              <a:t>and</a:t>
            </a:r>
            <a:r>
              <a:rPr lang="en-US" sz="1300" spc="-25" dirty="0">
                <a:latin typeface="DM Sans"/>
                <a:cs typeface="DM Sans"/>
              </a:rPr>
              <a:t> </a:t>
            </a:r>
            <a:r>
              <a:rPr lang="en-US" sz="1300" dirty="0">
                <a:latin typeface="DM Sans"/>
                <a:cs typeface="DM Sans"/>
              </a:rPr>
              <a:t>personalized</a:t>
            </a:r>
            <a:r>
              <a:rPr lang="en-US" sz="1300" spc="-30" dirty="0">
                <a:latin typeface="DM Sans"/>
                <a:cs typeface="DM Sans"/>
              </a:rPr>
              <a:t> </a:t>
            </a:r>
            <a:r>
              <a:rPr lang="en-US" sz="1300" dirty="0">
                <a:latin typeface="DM Sans"/>
                <a:cs typeface="DM Sans"/>
              </a:rPr>
              <a:t>genetic</a:t>
            </a:r>
            <a:r>
              <a:rPr lang="en-US" sz="1300" spc="-25" dirty="0">
                <a:latin typeface="DM Sans"/>
                <a:cs typeface="DM Sans"/>
              </a:rPr>
              <a:t> </a:t>
            </a:r>
            <a:r>
              <a:rPr lang="en-US" sz="1300" spc="-10" dirty="0">
                <a:latin typeface="DM Sans"/>
                <a:cs typeface="DM Sans"/>
              </a:rPr>
              <a:t>analysis </a:t>
            </a:r>
            <a:r>
              <a:rPr lang="en-US" sz="1300" dirty="0">
                <a:latin typeface="DM Sans"/>
                <a:cs typeface="DM Sans"/>
              </a:rPr>
              <a:t>that</a:t>
            </a:r>
            <a:r>
              <a:rPr lang="en-US" sz="1300" spc="-25" dirty="0">
                <a:latin typeface="DM Sans"/>
                <a:cs typeface="DM Sans"/>
              </a:rPr>
              <a:t> </a:t>
            </a:r>
            <a:r>
              <a:rPr lang="en-US" sz="1300" dirty="0">
                <a:latin typeface="DM Sans"/>
                <a:cs typeface="DM Sans"/>
              </a:rPr>
              <a:t>utilizes</a:t>
            </a:r>
            <a:r>
              <a:rPr lang="en-US" sz="1300" spc="-25" dirty="0">
                <a:latin typeface="DM Sans"/>
                <a:cs typeface="DM Sans"/>
              </a:rPr>
              <a:t> </a:t>
            </a:r>
            <a:r>
              <a:rPr lang="en-US" sz="1300" dirty="0">
                <a:latin typeface="DM Sans"/>
                <a:cs typeface="DM Sans"/>
              </a:rPr>
              <a:t>advanced</a:t>
            </a:r>
            <a:r>
              <a:rPr lang="en-US" sz="1300" spc="-20" dirty="0">
                <a:latin typeface="DM Sans"/>
                <a:cs typeface="DM Sans"/>
              </a:rPr>
              <a:t> </a:t>
            </a:r>
            <a:r>
              <a:rPr lang="en-US" sz="1300" dirty="0">
                <a:latin typeface="DM Sans"/>
                <a:cs typeface="DM Sans"/>
              </a:rPr>
              <a:t>DNA</a:t>
            </a:r>
            <a:r>
              <a:rPr lang="en-US" sz="1300" spc="-25" dirty="0">
                <a:latin typeface="DM Sans"/>
                <a:cs typeface="DM Sans"/>
              </a:rPr>
              <a:t> </a:t>
            </a:r>
            <a:r>
              <a:rPr lang="en-US" sz="1300" dirty="0">
                <a:latin typeface="DM Sans"/>
                <a:cs typeface="DM Sans"/>
              </a:rPr>
              <a:t>sequencing</a:t>
            </a:r>
            <a:r>
              <a:rPr lang="en-US" sz="1300" spc="-25" dirty="0">
                <a:latin typeface="DM Sans"/>
                <a:cs typeface="DM Sans"/>
              </a:rPr>
              <a:t> </a:t>
            </a:r>
            <a:r>
              <a:rPr lang="en-US" sz="1300" spc="-10" dirty="0">
                <a:latin typeface="DM Sans"/>
                <a:cs typeface="DM Sans"/>
              </a:rPr>
              <a:t>technologies,</a:t>
            </a:r>
            <a:r>
              <a:rPr lang="en-US" sz="1300" spc="-20" dirty="0">
                <a:latin typeface="DM Sans"/>
                <a:cs typeface="DM Sans"/>
              </a:rPr>
              <a:t> </a:t>
            </a:r>
            <a:r>
              <a:rPr lang="en-US" sz="1300" dirty="0">
                <a:latin typeface="DM Sans"/>
                <a:cs typeface="DM Sans"/>
              </a:rPr>
              <a:t>including</a:t>
            </a:r>
            <a:r>
              <a:rPr lang="en-US" sz="1300" spc="-25" dirty="0">
                <a:latin typeface="DM Sans"/>
                <a:cs typeface="DM Sans"/>
              </a:rPr>
              <a:t> </a:t>
            </a:r>
            <a:r>
              <a:rPr lang="en-US" sz="1300" spc="-20" dirty="0">
                <a:latin typeface="DM Sans"/>
                <a:cs typeface="DM Sans"/>
              </a:rPr>
              <a:t>Next-</a:t>
            </a:r>
            <a:r>
              <a:rPr lang="en-US" sz="1300" spc="-10" dirty="0">
                <a:latin typeface="DM Sans"/>
                <a:cs typeface="DM Sans"/>
              </a:rPr>
              <a:t>Generation </a:t>
            </a:r>
            <a:r>
              <a:rPr lang="en-US" sz="1300" dirty="0">
                <a:latin typeface="DM Sans"/>
                <a:cs typeface="DM Sans"/>
              </a:rPr>
              <a:t>Sequencing</a:t>
            </a:r>
            <a:r>
              <a:rPr lang="en-US" sz="1300" spc="-40" dirty="0">
                <a:latin typeface="DM Sans"/>
                <a:cs typeface="DM Sans"/>
              </a:rPr>
              <a:t> </a:t>
            </a:r>
            <a:r>
              <a:rPr lang="en-US" sz="1300" dirty="0">
                <a:latin typeface="DM Sans"/>
                <a:cs typeface="DM Sans"/>
              </a:rPr>
              <a:t>(NGS).</a:t>
            </a:r>
            <a:r>
              <a:rPr lang="en-US" sz="1300" spc="-40" dirty="0">
                <a:latin typeface="DM Sans"/>
                <a:cs typeface="DM Sans"/>
              </a:rPr>
              <a:t> </a:t>
            </a:r>
            <a:r>
              <a:rPr lang="en-US" sz="1300" dirty="0">
                <a:latin typeface="DM Sans"/>
                <a:cs typeface="DM Sans"/>
              </a:rPr>
              <a:t>This</a:t>
            </a:r>
            <a:r>
              <a:rPr lang="en-US" sz="1300" spc="-35" dirty="0">
                <a:latin typeface="DM Sans"/>
                <a:cs typeface="DM Sans"/>
              </a:rPr>
              <a:t> </a:t>
            </a:r>
            <a:r>
              <a:rPr lang="en-US" sz="1300" dirty="0">
                <a:latin typeface="DM Sans"/>
                <a:cs typeface="DM Sans"/>
              </a:rPr>
              <a:t>analysis</a:t>
            </a:r>
            <a:r>
              <a:rPr lang="en-US" sz="1300" spc="-40" dirty="0">
                <a:latin typeface="DM Sans"/>
                <a:cs typeface="DM Sans"/>
              </a:rPr>
              <a:t> </a:t>
            </a:r>
            <a:r>
              <a:rPr lang="en-US" sz="1300" dirty="0">
                <a:latin typeface="DM Sans"/>
                <a:cs typeface="DM Sans"/>
              </a:rPr>
              <a:t>is</a:t>
            </a:r>
            <a:r>
              <a:rPr lang="en-US" sz="1300" spc="-35" dirty="0">
                <a:latin typeface="DM Sans"/>
                <a:cs typeface="DM Sans"/>
              </a:rPr>
              <a:t> </a:t>
            </a:r>
            <a:r>
              <a:rPr lang="en-US" sz="1300" dirty="0">
                <a:latin typeface="DM Sans"/>
                <a:cs typeface="DM Sans"/>
              </a:rPr>
              <a:t>designed</a:t>
            </a:r>
            <a:r>
              <a:rPr lang="en-US" sz="1300" spc="-40" dirty="0">
                <a:latin typeface="DM Sans"/>
                <a:cs typeface="DM Sans"/>
              </a:rPr>
              <a:t> </a:t>
            </a:r>
            <a:r>
              <a:rPr lang="en-US" sz="1300" dirty="0">
                <a:latin typeface="DM Sans"/>
                <a:cs typeface="DM Sans"/>
              </a:rPr>
              <a:t>to</a:t>
            </a:r>
            <a:r>
              <a:rPr lang="en-US" sz="1300" spc="-40" dirty="0">
                <a:latin typeface="DM Sans"/>
                <a:cs typeface="DM Sans"/>
              </a:rPr>
              <a:t> </a:t>
            </a:r>
            <a:r>
              <a:rPr lang="en-US" sz="1300" dirty="0">
                <a:latin typeface="DM Sans"/>
                <a:cs typeface="DM Sans"/>
              </a:rPr>
              <a:t>provide</a:t>
            </a:r>
            <a:r>
              <a:rPr lang="en-US" sz="1300" spc="-35" dirty="0">
                <a:latin typeface="DM Sans"/>
                <a:cs typeface="DM Sans"/>
              </a:rPr>
              <a:t> </a:t>
            </a:r>
            <a:r>
              <a:rPr lang="en-US" sz="1300" dirty="0">
                <a:latin typeface="DM Sans"/>
                <a:cs typeface="DM Sans"/>
              </a:rPr>
              <a:t>you</a:t>
            </a:r>
            <a:r>
              <a:rPr lang="en-US" sz="1300" spc="-40" dirty="0">
                <a:latin typeface="DM Sans"/>
                <a:cs typeface="DM Sans"/>
              </a:rPr>
              <a:t> </a:t>
            </a:r>
            <a:r>
              <a:rPr lang="en-US" sz="1300" dirty="0">
                <a:latin typeface="DM Sans"/>
                <a:cs typeface="DM Sans"/>
              </a:rPr>
              <a:t>and</a:t>
            </a:r>
            <a:r>
              <a:rPr lang="en-US" sz="1300" spc="-35" dirty="0">
                <a:latin typeface="DM Sans"/>
                <a:cs typeface="DM Sans"/>
              </a:rPr>
              <a:t> </a:t>
            </a:r>
            <a:r>
              <a:rPr lang="en-US" sz="1300" spc="-10" dirty="0">
                <a:latin typeface="DM Sans"/>
                <a:cs typeface="DM Sans"/>
              </a:rPr>
              <a:t>your</a:t>
            </a:r>
            <a:r>
              <a:rPr lang="en-US" sz="1300" spc="-40" dirty="0">
                <a:latin typeface="DM Sans"/>
                <a:cs typeface="DM Sans"/>
              </a:rPr>
              <a:t> </a:t>
            </a:r>
            <a:r>
              <a:rPr lang="en-US" sz="1300" dirty="0">
                <a:latin typeface="DM Sans"/>
                <a:cs typeface="DM Sans"/>
              </a:rPr>
              <a:t>healthcare</a:t>
            </a:r>
            <a:r>
              <a:rPr lang="en-US" sz="1300" spc="-40" dirty="0">
                <a:latin typeface="DM Sans"/>
                <a:cs typeface="DM Sans"/>
              </a:rPr>
              <a:t> </a:t>
            </a:r>
            <a:r>
              <a:rPr lang="en-US" sz="1300" spc="-20" dirty="0">
                <a:latin typeface="DM Sans"/>
                <a:cs typeface="DM Sans"/>
              </a:rPr>
              <a:t>team </a:t>
            </a:r>
            <a:r>
              <a:rPr lang="en-US" sz="1300" dirty="0">
                <a:latin typeface="DM Sans"/>
                <a:cs typeface="DM Sans"/>
              </a:rPr>
              <a:t>with</a:t>
            </a:r>
            <a:r>
              <a:rPr lang="en-US" sz="1300" spc="-45" dirty="0">
                <a:latin typeface="DM Sans"/>
                <a:cs typeface="DM Sans"/>
              </a:rPr>
              <a:t> </a:t>
            </a:r>
            <a:r>
              <a:rPr lang="en-US" sz="1300" dirty="0">
                <a:latin typeface="DM Sans"/>
                <a:cs typeface="DM Sans"/>
              </a:rPr>
              <a:t>valuable</a:t>
            </a:r>
            <a:r>
              <a:rPr lang="en-US" sz="1300" spc="-40" dirty="0">
                <a:latin typeface="DM Sans"/>
                <a:cs typeface="DM Sans"/>
              </a:rPr>
              <a:t> </a:t>
            </a:r>
            <a:r>
              <a:rPr lang="en-US" sz="1300" dirty="0">
                <a:latin typeface="DM Sans"/>
                <a:cs typeface="DM Sans"/>
              </a:rPr>
              <a:t>insights</a:t>
            </a:r>
            <a:r>
              <a:rPr lang="en-US" sz="1300" spc="-40" dirty="0">
                <a:latin typeface="DM Sans"/>
                <a:cs typeface="DM Sans"/>
              </a:rPr>
              <a:t> </a:t>
            </a:r>
            <a:r>
              <a:rPr lang="en-US" sz="1300" dirty="0">
                <a:latin typeface="DM Sans"/>
                <a:cs typeface="DM Sans"/>
              </a:rPr>
              <a:t>into</a:t>
            </a:r>
            <a:r>
              <a:rPr lang="en-US" sz="1300" spc="-40" dirty="0">
                <a:latin typeface="DM Sans"/>
                <a:cs typeface="DM Sans"/>
              </a:rPr>
              <a:t> </a:t>
            </a:r>
            <a:r>
              <a:rPr lang="en-US" sz="1300" spc="-10" dirty="0">
                <a:latin typeface="DM Sans"/>
                <a:cs typeface="DM Sans"/>
              </a:rPr>
              <a:t>your</a:t>
            </a:r>
            <a:r>
              <a:rPr lang="en-US" sz="1300" spc="-45" dirty="0">
                <a:latin typeface="DM Sans"/>
                <a:cs typeface="DM Sans"/>
              </a:rPr>
              <a:t> </a:t>
            </a:r>
            <a:r>
              <a:rPr lang="en-US" sz="1300" dirty="0">
                <a:latin typeface="DM Sans"/>
                <a:cs typeface="DM Sans"/>
              </a:rPr>
              <a:t>genetic</a:t>
            </a:r>
            <a:r>
              <a:rPr lang="en-US" sz="1300" spc="-40" dirty="0">
                <a:latin typeface="DM Sans"/>
                <a:cs typeface="DM Sans"/>
              </a:rPr>
              <a:t> </a:t>
            </a:r>
            <a:r>
              <a:rPr lang="en-US" sz="1300" spc="-10" dirty="0">
                <a:latin typeface="DM Sans"/>
                <a:cs typeface="DM Sans"/>
              </a:rPr>
              <a:t>predisposition</a:t>
            </a:r>
            <a:r>
              <a:rPr lang="en-US" sz="1300" spc="-40" dirty="0">
                <a:latin typeface="DM Sans"/>
                <a:cs typeface="DM Sans"/>
              </a:rPr>
              <a:t> </a:t>
            </a:r>
            <a:r>
              <a:rPr lang="en-US" sz="1300" dirty="0">
                <a:latin typeface="DM Sans"/>
                <a:cs typeface="DM Sans"/>
              </a:rPr>
              <a:t>to</a:t>
            </a:r>
            <a:r>
              <a:rPr lang="en-US" sz="1300" spc="-40" dirty="0">
                <a:latin typeface="DM Sans"/>
                <a:cs typeface="DM Sans"/>
              </a:rPr>
              <a:t> o</a:t>
            </a:r>
            <a:r>
              <a:rPr lang="en-US" sz="1300" dirty="0">
                <a:latin typeface="DM Sans"/>
                <a:cs typeface="DM Sans"/>
              </a:rPr>
              <a:t>besity.</a:t>
            </a:r>
            <a:r>
              <a:rPr lang="en-US" sz="1300" spc="-45" dirty="0">
                <a:latin typeface="DM Sans"/>
                <a:cs typeface="DM Sans"/>
              </a:rPr>
              <a:t> </a:t>
            </a:r>
            <a:r>
              <a:rPr lang="en-US" sz="1300" dirty="0">
                <a:latin typeface="DM Sans"/>
                <a:cs typeface="DM Sans"/>
              </a:rPr>
              <a:t>Our</a:t>
            </a:r>
            <a:r>
              <a:rPr lang="en-US" sz="1300" spc="-40" dirty="0">
                <a:latin typeface="DM Sans"/>
                <a:cs typeface="DM Sans"/>
              </a:rPr>
              <a:t> </a:t>
            </a:r>
            <a:r>
              <a:rPr lang="en-US" sz="1300" dirty="0">
                <a:latin typeface="DM Sans"/>
                <a:cs typeface="DM Sans"/>
              </a:rPr>
              <a:t>in-depth</a:t>
            </a:r>
            <a:r>
              <a:rPr lang="en-US" sz="1300" spc="-40" dirty="0">
                <a:latin typeface="DM Sans"/>
                <a:cs typeface="DM Sans"/>
              </a:rPr>
              <a:t> </a:t>
            </a:r>
            <a:r>
              <a:rPr lang="en-US" sz="1300" spc="-25" dirty="0">
                <a:latin typeface="DM Sans"/>
                <a:cs typeface="DM Sans"/>
              </a:rPr>
              <a:t>DNA </a:t>
            </a:r>
            <a:r>
              <a:rPr lang="en-US" sz="1300" dirty="0">
                <a:latin typeface="DM Sans"/>
                <a:cs typeface="DM Sans"/>
              </a:rPr>
              <a:t>data</a:t>
            </a:r>
            <a:r>
              <a:rPr lang="en-US" sz="1300" spc="-45" dirty="0">
                <a:latin typeface="DM Sans"/>
                <a:cs typeface="DM Sans"/>
              </a:rPr>
              <a:t> </a:t>
            </a:r>
            <a:r>
              <a:rPr lang="en-US" sz="1300" dirty="0">
                <a:latin typeface="DM Sans"/>
                <a:cs typeface="DM Sans"/>
              </a:rPr>
              <a:t>analytics</a:t>
            </a:r>
            <a:r>
              <a:rPr lang="en-US" sz="1300" spc="-40" dirty="0">
                <a:latin typeface="DM Sans"/>
                <a:cs typeface="DM Sans"/>
              </a:rPr>
              <a:t> </a:t>
            </a:r>
            <a:r>
              <a:rPr lang="en-US" sz="1300" spc="-10" dirty="0">
                <a:latin typeface="DM Sans"/>
                <a:cs typeface="DM Sans"/>
              </a:rPr>
              <a:t>reveal</a:t>
            </a:r>
            <a:r>
              <a:rPr lang="en-US" sz="1300" spc="-45" dirty="0">
                <a:latin typeface="DM Sans"/>
                <a:cs typeface="DM Sans"/>
              </a:rPr>
              <a:t> </a:t>
            </a:r>
            <a:r>
              <a:rPr lang="en-US" sz="1300" dirty="0">
                <a:latin typeface="DM Sans"/>
                <a:cs typeface="DM Sans"/>
              </a:rPr>
              <a:t>how</a:t>
            </a:r>
            <a:r>
              <a:rPr lang="en-US" sz="1300" spc="-40" dirty="0">
                <a:latin typeface="DM Sans"/>
                <a:cs typeface="DM Sans"/>
              </a:rPr>
              <a:t> </a:t>
            </a:r>
            <a:r>
              <a:rPr lang="en-US" sz="1300" spc="-10" dirty="0">
                <a:latin typeface="DM Sans"/>
                <a:cs typeface="DM Sans"/>
              </a:rPr>
              <a:t>your</a:t>
            </a:r>
            <a:r>
              <a:rPr lang="en-US" sz="1300" spc="-45" dirty="0">
                <a:latin typeface="DM Sans"/>
                <a:cs typeface="DM Sans"/>
              </a:rPr>
              <a:t> </a:t>
            </a:r>
            <a:r>
              <a:rPr lang="en-US" sz="1300" dirty="0">
                <a:latin typeface="DM Sans"/>
                <a:cs typeface="DM Sans"/>
              </a:rPr>
              <a:t>unique</a:t>
            </a:r>
            <a:r>
              <a:rPr lang="en-US" sz="1300" spc="-40" dirty="0">
                <a:latin typeface="DM Sans"/>
                <a:cs typeface="DM Sans"/>
              </a:rPr>
              <a:t> </a:t>
            </a:r>
            <a:r>
              <a:rPr lang="en-US" sz="1300" dirty="0">
                <a:latin typeface="DM Sans"/>
                <a:cs typeface="DM Sans"/>
              </a:rPr>
              <a:t>genetic</a:t>
            </a:r>
            <a:r>
              <a:rPr lang="en-US" sz="1300" spc="-40" dirty="0">
                <a:latin typeface="DM Sans"/>
                <a:cs typeface="DM Sans"/>
              </a:rPr>
              <a:t> </a:t>
            </a:r>
            <a:r>
              <a:rPr lang="en-US" sz="1300" dirty="0">
                <a:latin typeface="DM Sans"/>
                <a:cs typeface="DM Sans"/>
              </a:rPr>
              <a:t>proﬁle</a:t>
            </a:r>
            <a:r>
              <a:rPr lang="en-US" sz="1300" spc="-45" dirty="0">
                <a:latin typeface="DM Sans"/>
                <a:cs typeface="DM Sans"/>
              </a:rPr>
              <a:t> </a:t>
            </a:r>
            <a:r>
              <a:rPr lang="en-US" sz="1300" dirty="0">
                <a:latin typeface="DM Sans"/>
                <a:cs typeface="DM Sans"/>
              </a:rPr>
              <a:t>inﬂuences</a:t>
            </a:r>
            <a:r>
              <a:rPr lang="en-US" sz="1300" spc="-40" dirty="0">
                <a:latin typeface="DM Sans"/>
                <a:cs typeface="DM Sans"/>
              </a:rPr>
              <a:t> </a:t>
            </a:r>
            <a:r>
              <a:rPr lang="en-US" sz="1300" dirty="0">
                <a:latin typeface="DM Sans"/>
                <a:cs typeface="DM Sans"/>
              </a:rPr>
              <a:t>critical</a:t>
            </a:r>
            <a:r>
              <a:rPr lang="en-US" sz="1300" spc="-45" dirty="0">
                <a:latin typeface="DM Sans"/>
                <a:cs typeface="DM Sans"/>
              </a:rPr>
              <a:t> </a:t>
            </a:r>
            <a:r>
              <a:rPr lang="en-US" sz="1300" dirty="0">
                <a:latin typeface="DM Sans"/>
                <a:cs typeface="DM Sans"/>
              </a:rPr>
              <a:t>aspects</a:t>
            </a:r>
            <a:r>
              <a:rPr lang="en-US" sz="1300" spc="-40" dirty="0">
                <a:latin typeface="DM Sans"/>
                <a:cs typeface="DM Sans"/>
              </a:rPr>
              <a:t> </a:t>
            </a:r>
            <a:r>
              <a:rPr lang="en-US" sz="1300" dirty="0">
                <a:latin typeface="DM Sans"/>
                <a:cs typeface="DM Sans"/>
              </a:rPr>
              <a:t>such</a:t>
            </a:r>
            <a:r>
              <a:rPr lang="en-US" sz="1300" spc="-45" dirty="0">
                <a:latin typeface="DM Sans"/>
                <a:cs typeface="DM Sans"/>
              </a:rPr>
              <a:t> </a:t>
            </a:r>
            <a:r>
              <a:rPr lang="en-US" sz="1300" spc="-25" dirty="0">
                <a:latin typeface="DM Sans"/>
                <a:cs typeface="DM Sans"/>
              </a:rPr>
              <a:t>as </a:t>
            </a:r>
            <a:r>
              <a:rPr lang="en-US" sz="1300" spc="-10" dirty="0">
                <a:latin typeface="DM Sans"/>
                <a:cs typeface="DM Sans"/>
              </a:rPr>
              <a:t>your</a:t>
            </a:r>
            <a:r>
              <a:rPr lang="en-US" sz="1300" spc="-20" dirty="0">
                <a:latin typeface="DM Sans"/>
                <a:cs typeface="DM Sans"/>
              </a:rPr>
              <a:t> </a:t>
            </a:r>
            <a:r>
              <a:rPr lang="en-US" sz="1300" dirty="0">
                <a:latin typeface="DM Sans"/>
                <a:cs typeface="DM Sans"/>
              </a:rPr>
              <a:t>body's</a:t>
            </a:r>
            <a:r>
              <a:rPr lang="en-US" sz="1300" spc="-20" dirty="0">
                <a:latin typeface="DM Sans"/>
                <a:cs typeface="DM Sans"/>
              </a:rPr>
              <a:t> </a:t>
            </a:r>
            <a:r>
              <a:rPr lang="en-US" sz="1300" dirty="0">
                <a:latin typeface="DM Sans"/>
                <a:cs typeface="DM Sans"/>
              </a:rPr>
              <a:t>response</a:t>
            </a:r>
            <a:r>
              <a:rPr lang="en-US" sz="1300" spc="-15" dirty="0">
                <a:latin typeface="DM Sans"/>
                <a:cs typeface="DM Sans"/>
              </a:rPr>
              <a:t> </a:t>
            </a:r>
            <a:r>
              <a:rPr lang="en-US" sz="1300" dirty="0">
                <a:latin typeface="DM Sans"/>
                <a:cs typeface="DM Sans"/>
              </a:rPr>
              <a:t>to</a:t>
            </a:r>
            <a:r>
              <a:rPr lang="en-US" sz="1300" spc="-20" dirty="0">
                <a:latin typeface="DM Sans"/>
                <a:cs typeface="DM Sans"/>
              </a:rPr>
              <a:t> </a:t>
            </a:r>
            <a:r>
              <a:rPr lang="en-US" sz="1300" dirty="0">
                <a:latin typeface="DM Sans"/>
                <a:cs typeface="DM Sans"/>
              </a:rPr>
              <a:t>diet,</a:t>
            </a:r>
            <a:r>
              <a:rPr lang="en-US" sz="1300" spc="-15" dirty="0">
                <a:latin typeface="DM Sans"/>
                <a:cs typeface="DM Sans"/>
              </a:rPr>
              <a:t> </a:t>
            </a:r>
            <a:r>
              <a:rPr lang="en-US" sz="1300" spc="-10" dirty="0">
                <a:latin typeface="DM Sans"/>
                <a:cs typeface="DM Sans"/>
              </a:rPr>
              <a:t>metabolism,</a:t>
            </a:r>
            <a:r>
              <a:rPr lang="en-US" sz="1300" spc="-20" dirty="0">
                <a:latin typeface="DM Sans"/>
                <a:cs typeface="DM Sans"/>
              </a:rPr>
              <a:t> </a:t>
            </a:r>
            <a:r>
              <a:rPr lang="en-US" sz="1300" dirty="0">
                <a:latin typeface="DM Sans"/>
                <a:cs typeface="DM Sans"/>
              </a:rPr>
              <a:t>and</a:t>
            </a:r>
            <a:r>
              <a:rPr lang="en-US" sz="1300" spc="-15" dirty="0">
                <a:latin typeface="DM Sans"/>
                <a:cs typeface="DM Sans"/>
              </a:rPr>
              <a:t> </a:t>
            </a:r>
            <a:r>
              <a:rPr lang="en-US" sz="1300" spc="-10" dirty="0">
                <a:latin typeface="DM Sans"/>
                <a:cs typeface="DM Sans"/>
              </a:rPr>
              <a:t>lifestyle.</a:t>
            </a:r>
            <a:endParaRPr lang="en-US" sz="1300" dirty="0">
              <a:latin typeface="DM Sans"/>
              <a:cs typeface="DM Sans"/>
            </a:endParaRPr>
          </a:p>
          <a:p>
            <a:pPr marL="12700" marR="5080" algn="just">
              <a:lnSpc>
                <a:spcPct val="115399"/>
              </a:lnSpc>
              <a:spcBef>
                <a:spcPts val="500"/>
              </a:spcBef>
            </a:pPr>
            <a:r>
              <a:rPr lang="en-US" sz="1300" dirty="0">
                <a:latin typeface="DM Sans"/>
                <a:cs typeface="DM Sans"/>
              </a:rPr>
              <a:t>These</a:t>
            </a:r>
            <a:r>
              <a:rPr lang="en-US" sz="1300" spc="-40" dirty="0">
                <a:latin typeface="DM Sans"/>
                <a:cs typeface="DM Sans"/>
              </a:rPr>
              <a:t> </a:t>
            </a:r>
            <a:r>
              <a:rPr lang="en-US" sz="1300" dirty="0">
                <a:latin typeface="DM Sans"/>
                <a:cs typeface="DM Sans"/>
              </a:rPr>
              <a:t>insights</a:t>
            </a:r>
            <a:r>
              <a:rPr lang="en-US" sz="1300" spc="-40" dirty="0">
                <a:latin typeface="DM Sans"/>
                <a:cs typeface="DM Sans"/>
              </a:rPr>
              <a:t> </a:t>
            </a:r>
            <a:r>
              <a:rPr lang="en-US" sz="1300" dirty="0">
                <a:latin typeface="DM Sans"/>
                <a:cs typeface="DM Sans"/>
              </a:rPr>
              <a:t>allow</a:t>
            </a:r>
            <a:r>
              <a:rPr lang="en-US" sz="1300" spc="-40" dirty="0">
                <a:latin typeface="DM Sans"/>
                <a:cs typeface="DM Sans"/>
              </a:rPr>
              <a:t> </a:t>
            </a:r>
            <a:r>
              <a:rPr lang="en-US" sz="1300" dirty="0">
                <a:latin typeface="DM Sans"/>
                <a:cs typeface="DM Sans"/>
              </a:rPr>
              <a:t>us</a:t>
            </a:r>
            <a:r>
              <a:rPr lang="en-US" sz="1300" spc="-40" dirty="0">
                <a:latin typeface="DM Sans"/>
                <a:cs typeface="DM Sans"/>
              </a:rPr>
              <a:t> </a:t>
            </a:r>
            <a:r>
              <a:rPr lang="en-US" sz="1300" dirty="0">
                <a:latin typeface="DM Sans"/>
                <a:cs typeface="DM Sans"/>
              </a:rPr>
              <a:t>to</a:t>
            </a:r>
            <a:r>
              <a:rPr lang="en-US" sz="1300" spc="-40" dirty="0">
                <a:latin typeface="DM Sans"/>
                <a:cs typeface="DM Sans"/>
              </a:rPr>
              <a:t> </a:t>
            </a:r>
            <a:r>
              <a:rPr lang="en-US" sz="1300" dirty="0">
                <a:latin typeface="DM Sans"/>
                <a:cs typeface="DM Sans"/>
              </a:rPr>
              <a:t>provide</a:t>
            </a:r>
            <a:r>
              <a:rPr lang="en-US" sz="1300" spc="-40" dirty="0">
                <a:latin typeface="DM Sans"/>
                <a:cs typeface="DM Sans"/>
              </a:rPr>
              <a:t> </a:t>
            </a:r>
            <a:r>
              <a:rPr lang="en-US" sz="1300" dirty="0">
                <a:latin typeface="DM Sans"/>
                <a:cs typeface="DM Sans"/>
              </a:rPr>
              <a:t>you</a:t>
            </a:r>
            <a:r>
              <a:rPr lang="en-US" sz="1300" spc="-40" dirty="0">
                <a:latin typeface="DM Sans"/>
                <a:cs typeface="DM Sans"/>
              </a:rPr>
              <a:t> </a:t>
            </a:r>
            <a:r>
              <a:rPr lang="en-US" sz="1300" dirty="0">
                <a:latin typeface="DM Sans"/>
                <a:cs typeface="DM Sans"/>
              </a:rPr>
              <a:t>with</a:t>
            </a:r>
            <a:r>
              <a:rPr lang="en-US" sz="1300" spc="-40" dirty="0">
                <a:latin typeface="DM Sans"/>
                <a:cs typeface="DM Sans"/>
              </a:rPr>
              <a:t> </a:t>
            </a:r>
            <a:r>
              <a:rPr lang="en-US" sz="1300" dirty="0">
                <a:latin typeface="DM Sans"/>
                <a:cs typeface="DM Sans"/>
              </a:rPr>
              <a:t>tailored</a:t>
            </a:r>
            <a:r>
              <a:rPr lang="en-US" sz="1300" spc="-40" dirty="0">
                <a:latin typeface="DM Sans"/>
                <a:cs typeface="DM Sans"/>
              </a:rPr>
              <a:t> </a:t>
            </a:r>
            <a:r>
              <a:rPr lang="en-US" sz="1300" spc="-10" dirty="0">
                <a:latin typeface="DM Sans"/>
                <a:cs typeface="DM Sans"/>
              </a:rPr>
              <a:t>recommendations</a:t>
            </a:r>
            <a:r>
              <a:rPr lang="en-US" sz="1300" spc="-40" dirty="0">
                <a:latin typeface="DM Sans"/>
                <a:cs typeface="DM Sans"/>
              </a:rPr>
              <a:t> </a:t>
            </a:r>
            <a:r>
              <a:rPr lang="en-US" sz="1300" dirty="0">
                <a:latin typeface="DM Sans"/>
                <a:cs typeface="DM Sans"/>
              </a:rPr>
              <a:t>to</a:t>
            </a:r>
            <a:r>
              <a:rPr lang="en-US" sz="1300" spc="-40" dirty="0">
                <a:latin typeface="DM Sans"/>
                <a:cs typeface="DM Sans"/>
              </a:rPr>
              <a:t> </a:t>
            </a:r>
            <a:r>
              <a:rPr lang="en-US" sz="1300" dirty="0">
                <a:latin typeface="DM Sans"/>
                <a:cs typeface="DM Sans"/>
              </a:rPr>
              <a:t>manage</a:t>
            </a:r>
            <a:r>
              <a:rPr lang="en-US" sz="1300" spc="-40" dirty="0">
                <a:latin typeface="DM Sans"/>
                <a:cs typeface="DM Sans"/>
              </a:rPr>
              <a:t> </a:t>
            </a:r>
            <a:r>
              <a:rPr lang="en-US" sz="1300" spc="-25" dirty="0">
                <a:latin typeface="DM Sans"/>
                <a:cs typeface="DM Sans"/>
              </a:rPr>
              <a:t>and </a:t>
            </a:r>
            <a:r>
              <a:rPr lang="en-US" sz="1300" spc="-10" dirty="0">
                <a:latin typeface="DM Sans"/>
                <a:cs typeface="DM Sans"/>
              </a:rPr>
              <a:t>potentially</a:t>
            </a:r>
            <a:r>
              <a:rPr lang="en-US" sz="1300" spc="-40" dirty="0">
                <a:latin typeface="DM Sans"/>
                <a:cs typeface="DM Sans"/>
              </a:rPr>
              <a:t> </a:t>
            </a:r>
            <a:r>
              <a:rPr lang="en-US" sz="1300" dirty="0">
                <a:latin typeface="DM Sans"/>
                <a:cs typeface="DM Sans"/>
              </a:rPr>
              <a:t>mitigate</a:t>
            </a:r>
            <a:r>
              <a:rPr lang="en-US" sz="1300" spc="-35" dirty="0">
                <a:latin typeface="DM Sans"/>
                <a:cs typeface="DM Sans"/>
              </a:rPr>
              <a:t> </a:t>
            </a:r>
            <a:r>
              <a:rPr lang="en-US" sz="1300" spc="-10" dirty="0">
                <a:latin typeface="DM Sans"/>
                <a:cs typeface="DM Sans"/>
              </a:rPr>
              <a:t>your</a:t>
            </a:r>
            <a:r>
              <a:rPr lang="en-US" sz="1300" spc="-35" dirty="0">
                <a:latin typeface="DM Sans"/>
                <a:cs typeface="DM Sans"/>
              </a:rPr>
              <a:t> </a:t>
            </a:r>
            <a:r>
              <a:rPr lang="en-US" sz="1300" dirty="0">
                <a:latin typeface="DM Sans"/>
                <a:cs typeface="DM Sans"/>
              </a:rPr>
              <a:t>risk</a:t>
            </a:r>
            <a:r>
              <a:rPr lang="en-US" sz="1300" spc="-35" dirty="0">
                <a:latin typeface="DM Sans"/>
                <a:cs typeface="DM Sans"/>
              </a:rPr>
              <a:t> </a:t>
            </a:r>
            <a:r>
              <a:rPr lang="en-US" sz="1300" dirty="0">
                <a:latin typeface="DM Sans"/>
                <a:cs typeface="DM Sans"/>
              </a:rPr>
              <a:t>of</a:t>
            </a:r>
            <a:r>
              <a:rPr lang="en-US" sz="1300" spc="-35" dirty="0">
                <a:latin typeface="DM Sans"/>
                <a:cs typeface="DM Sans"/>
              </a:rPr>
              <a:t> obesity</a:t>
            </a:r>
            <a:r>
              <a:rPr lang="en-US" sz="1300" dirty="0">
                <a:latin typeface="DM Sans"/>
                <a:cs typeface="DM Sans"/>
              </a:rPr>
              <a:t>.</a:t>
            </a:r>
            <a:r>
              <a:rPr lang="en-US" sz="1300" spc="-35" dirty="0">
                <a:latin typeface="DM Sans"/>
                <a:cs typeface="DM Sans"/>
              </a:rPr>
              <a:t> </a:t>
            </a:r>
            <a:r>
              <a:rPr lang="en-US" sz="1300" dirty="0">
                <a:latin typeface="DM Sans"/>
                <a:cs typeface="DM Sans"/>
              </a:rPr>
              <a:t>At</a:t>
            </a:r>
            <a:r>
              <a:rPr lang="en-US" sz="1300" spc="-35" dirty="0">
                <a:latin typeface="DM Sans"/>
                <a:cs typeface="DM Sans"/>
              </a:rPr>
              <a:t> </a:t>
            </a:r>
            <a:r>
              <a:rPr lang="en-US" sz="1300" dirty="0">
                <a:latin typeface="DM Sans"/>
                <a:cs typeface="DM Sans"/>
              </a:rPr>
              <a:t>Weight Gene Guide,</a:t>
            </a:r>
            <a:r>
              <a:rPr lang="en-US" sz="1300" spc="-35" dirty="0">
                <a:latin typeface="DM Sans"/>
                <a:cs typeface="DM Sans"/>
              </a:rPr>
              <a:t> </a:t>
            </a:r>
            <a:r>
              <a:rPr lang="en-US" sz="1300" dirty="0">
                <a:latin typeface="DM Sans"/>
                <a:cs typeface="DM Sans"/>
              </a:rPr>
              <a:t>we</a:t>
            </a:r>
            <a:r>
              <a:rPr lang="en-US" sz="1300" spc="-35" dirty="0">
                <a:latin typeface="DM Sans"/>
                <a:cs typeface="DM Sans"/>
              </a:rPr>
              <a:t> </a:t>
            </a:r>
            <a:r>
              <a:rPr lang="en-US" sz="1300" dirty="0">
                <a:latin typeface="DM Sans"/>
                <a:cs typeface="DM Sans"/>
              </a:rPr>
              <a:t>are</a:t>
            </a:r>
            <a:r>
              <a:rPr lang="en-US" sz="1300" spc="-35" dirty="0">
                <a:latin typeface="DM Sans"/>
                <a:cs typeface="DM Sans"/>
              </a:rPr>
              <a:t> </a:t>
            </a:r>
            <a:r>
              <a:rPr lang="en-US" sz="1300" dirty="0">
                <a:latin typeface="DM Sans"/>
                <a:cs typeface="DM Sans"/>
              </a:rPr>
              <a:t>committed</a:t>
            </a:r>
            <a:r>
              <a:rPr lang="en-US" sz="1300" spc="-35" dirty="0">
                <a:latin typeface="DM Sans"/>
                <a:cs typeface="DM Sans"/>
              </a:rPr>
              <a:t> </a:t>
            </a:r>
            <a:r>
              <a:rPr lang="en-US" sz="1300" spc="-25" dirty="0">
                <a:latin typeface="DM Sans"/>
                <a:cs typeface="DM Sans"/>
              </a:rPr>
              <a:t>to </a:t>
            </a:r>
            <a:r>
              <a:rPr lang="en-US" sz="1300" dirty="0">
                <a:latin typeface="DM Sans"/>
                <a:cs typeface="DM Sans"/>
              </a:rPr>
              <a:t>supporting</a:t>
            </a:r>
            <a:r>
              <a:rPr lang="en-US" sz="1300" spc="-35" dirty="0">
                <a:latin typeface="DM Sans"/>
                <a:cs typeface="DM Sans"/>
              </a:rPr>
              <a:t> </a:t>
            </a:r>
            <a:r>
              <a:rPr lang="en-US" sz="1300" spc="-10" dirty="0">
                <a:latin typeface="DM Sans"/>
                <a:cs typeface="DM Sans"/>
              </a:rPr>
              <a:t>your</a:t>
            </a:r>
            <a:r>
              <a:rPr lang="en-US" sz="1300" spc="-30" dirty="0">
                <a:latin typeface="DM Sans"/>
                <a:cs typeface="DM Sans"/>
              </a:rPr>
              <a:t> </a:t>
            </a:r>
            <a:r>
              <a:rPr lang="en-US" sz="1300" dirty="0">
                <a:latin typeface="DM Sans"/>
                <a:cs typeface="DM Sans"/>
              </a:rPr>
              <a:t>journey</a:t>
            </a:r>
            <a:r>
              <a:rPr lang="en-US" sz="1300" spc="-35" dirty="0">
                <a:latin typeface="DM Sans"/>
                <a:cs typeface="DM Sans"/>
              </a:rPr>
              <a:t> </a:t>
            </a:r>
            <a:r>
              <a:rPr lang="en-US" sz="1300" dirty="0">
                <a:latin typeface="DM Sans"/>
                <a:cs typeface="DM Sans"/>
              </a:rPr>
              <a:t>to</a:t>
            </a:r>
            <a:r>
              <a:rPr lang="en-US" sz="1300" spc="-30" dirty="0">
                <a:latin typeface="DM Sans"/>
                <a:cs typeface="DM Sans"/>
              </a:rPr>
              <a:t> </a:t>
            </a:r>
            <a:r>
              <a:rPr lang="en-US" sz="1300" dirty="0">
                <a:latin typeface="DM Sans"/>
                <a:cs typeface="DM Sans"/>
              </a:rPr>
              <a:t>better</a:t>
            </a:r>
            <a:r>
              <a:rPr lang="en-US" sz="1300" spc="-35" dirty="0">
                <a:latin typeface="DM Sans"/>
                <a:cs typeface="DM Sans"/>
              </a:rPr>
              <a:t> </a:t>
            </a:r>
            <a:r>
              <a:rPr lang="en-US" sz="1300" dirty="0">
                <a:latin typeface="DM Sans"/>
                <a:cs typeface="DM Sans"/>
              </a:rPr>
              <a:t>health.</a:t>
            </a:r>
            <a:r>
              <a:rPr lang="en-US" sz="1300" spc="-30" dirty="0">
                <a:latin typeface="DM Sans"/>
                <a:cs typeface="DM Sans"/>
              </a:rPr>
              <a:t> </a:t>
            </a:r>
            <a:r>
              <a:rPr lang="en-US" sz="1300" spc="-20" dirty="0">
                <a:latin typeface="DM Sans"/>
                <a:cs typeface="DM Sans"/>
              </a:rPr>
              <a:t>Your</a:t>
            </a:r>
            <a:r>
              <a:rPr lang="en-US" sz="1300" spc="-35" dirty="0">
                <a:latin typeface="DM Sans"/>
                <a:cs typeface="DM Sans"/>
              </a:rPr>
              <a:t> </a:t>
            </a:r>
            <a:r>
              <a:rPr lang="en-US" sz="1300" spc="-10" dirty="0">
                <a:latin typeface="DM Sans"/>
                <a:cs typeface="DM Sans"/>
              </a:rPr>
              <a:t>well-</a:t>
            </a:r>
            <a:r>
              <a:rPr lang="en-US" sz="1300" dirty="0">
                <a:latin typeface="DM Sans"/>
                <a:cs typeface="DM Sans"/>
              </a:rPr>
              <a:t>being</a:t>
            </a:r>
            <a:r>
              <a:rPr lang="en-US" sz="1300" spc="-30" dirty="0">
                <a:latin typeface="DM Sans"/>
                <a:cs typeface="DM Sans"/>
              </a:rPr>
              <a:t> </a:t>
            </a:r>
            <a:r>
              <a:rPr lang="en-US" sz="1300" dirty="0">
                <a:latin typeface="DM Sans"/>
                <a:cs typeface="DM Sans"/>
              </a:rPr>
              <a:t>is</a:t>
            </a:r>
            <a:r>
              <a:rPr lang="en-US" sz="1300" spc="-30" dirty="0">
                <a:latin typeface="DM Sans"/>
                <a:cs typeface="DM Sans"/>
              </a:rPr>
              <a:t> </a:t>
            </a:r>
            <a:r>
              <a:rPr lang="en-US" sz="1300" dirty="0">
                <a:latin typeface="DM Sans"/>
                <a:cs typeface="DM Sans"/>
              </a:rPr>
              <a:t>at</a:t>
            </a:r>
            <a:r>
              <a:rPr lang="en-US" sz="1300" spc="-35" dirty="0">
                <a:latin typeface="DM Sans"/>
                <a:cs typeface="DM Sans"/>
              </a:rPr>
              <a:t> </a:t>
            </a:r>
            <a:r>
              <a:rPr lang="en-US" sz="1300" dirty="0">
                <a:latin typeface="DM Sans"/>
                <a:cs typeface="DM Sans"/>
              </a:rPr>
              <a:t>the</a:t>
            </a:r>
            <a:r>
              <a:rPr lang="en-US" sz="1300" spc="-30" dirty="0">
                <a:latin typeface="DM Sans"/>
                <a:cs typeface="DM Sans"/>
              </a:rPr>
              <a:t> </a:t>
            </a:r>
            <a:r>
              <a:rPr lang="en-US" sz="1300" dirty="0">
                <a:latin typeface="DM Sans"/>
                <a:cs typeface="DM Sans"/>
              </a:rPr>
              <a:t>core</a:t>
            </a:r>
            <a:r>
              <a:rPr lang="en-US" sz="1300" spc="-35" dirty="0">
                <a:latin typeface="DM Sans"/>
                <a:cs typeface="DM Sans"/>
              </a:rPr>
              <a:t> </a:t>
            </a:r>
            <a:r>
              <a:rPr lang="en-US" sz="1300" dirty="0">
                <a:latin typeface="DM Sans"/>
                <a:cs typeface="DM Sans"/>
              </a:rPr>
              <a:t>of</a:t>
            </a:r>
            <a:r>
              <a:rPr lang="en-US" sz="1300" spc="-30" dirty="0">
                <a:latin typeface="DM Sans"/>
                <a:cs typeface="DM Sans"/>
              </a:rPr>
              <a:t> </a:t>
            </a:r>
            <a:r>
              <a:rPr lang="en-US" sz="1300" spc="-10" dirty="0">
                <a:latin typeface="DM Sans"/>
                <a:cs typeface="DM Sans"/>
              </a:rPr>
              <a:t>everything</a:t>
            </a:r>
            <a:r>
              <a:rPr lang="en-US" sz="1300" spc="-35" dirty="0">
                <a:latin typeface="DM Sans"/>
                <a:cs typeface="DM Sans"/>
              </a:rPr>
              <a:t> </a:t>
            </a:r>
            <a:r>
              <a:rPr lang="en-US" sz="1300" spc="-25" dirty="0">
                <a:latin typeface="DM Sans"/>
                <a:cs typeface="DM Sans"/>
              </a:rPr>
              <a:t>we </a:t>
            </a:r>
            <a:r>
              <a:rPr lang="en-US" sz="1300" dirty="0">
                <a:latin typeface="DM Sans"/>
                <a:cs typeface="DM Sans"/>
              </a:rPr>
              <a:t>do,</a:t>
            </a:r>
            <a:r>
              <a:rPr lang="en-US" sz="1300" spc="-30" dirty="0">
                <a:latin typeface="DM Sans"/>
                <a:cs typeface="DM Sans"/>
              </a:rPr>
              <a:t> </a:t>
            </a:r>
            <a:r>
              <a:rPr lang="en-US" sz="1300" dirty="0">
                <a:latin typeface="DM Sans"/>
                <a:cs typeface="DM Sans"/>
              </a:rPr>
              <a:t>and</a:t>
            </a:r>
            <a:r>
              <a:rPr lang="en-US" sz="1300" spc="-30" dirty="0">
                <a:latin typeface="DM Sans"/>
                <a:cs typeface="DM Sans"/>
              </a:rPr>
              <a:t> </a:t>
            </a:r>
            <a:r>
              <a:rPr lang="en-US" sz="1300" dirty="0">
                <a:latin typeface="DM Sans"/>
                <a:cs typeface="DM Sans"/>
              </a:rPr>
              <a:t>we</a:t>
            </a:r>
            <a:r>
              <a:rPr lang="en-US" sz="1300" spc="-30" dirty="0">
                <a:latin typeface="DM Sans"/>
                <a:cs typeface="DM Sans"/>
              </a:rPr>
              <a:t> </a:t>
            </a:r>
            <a:r>
              <a:rPr lang="en-US" sz="1300" dirty="0">
                <a:latin typeface="DM Sans"/>
                <a:cs typeface="DM Sans"/>
              </a:rPr>
              <a:t>take</a:t>
            </a:r>
            <a:r>
              <a:rPr lang="en-US" sz="1300" spc="-30" dirty="0">
                <a:latin typeface="DM Sans"/>
                <a:cs typeface="DM Sans"/>
              </a:rPr>
              <a:t> </a:t>
            </a:r>
            <a:r>
              <a:rPr lang="en-US" sz="1300" dirty="0">
                <a:latin typeface="DM Sans"/>
                <a:cs typeface="DM Sans"/>
              </a:rPr>
              <a:t>pride</a:t>
            </a:r>
            <a:r>
              <a:rPr lang="en-US" sz="1300" spc="-30" dirty="0">
                <a:latin typeface="DM Sans"/>
                <a:cs typeface="DM Sans"/>
              </a:rPr>
              <a:t> </a:t>
            </a:r>
            <a:r>
              <a:rPr lang="en-US" sz="1300" dirty="0">
                <a:latin typeface="DM Sans"/>
                <a:cs typeface="DM Sans"/>
              </a:rPr>
              <a:t>in</a:t>
            </a:r>
            <a:r>
              <a:rPr lang="en-US" sz="1300" spc="-30" dirty="0">
                <a:latin typeface="DM Sans"/>
                <a:cs typeface="DM Sans"/>
              </a:rPr>
              <a:t> </a:t>
            </a:r>
            <a:r>
              <a:rPr lang="en-US" sz="1300" dirty="0">
                <a:latin typeface="DM Sans"/>
                <a:cs typeface="DM Sans"/>
              </a:rPr>
              <a:t>delivering</a:t>
            </a:r>
            <a:r>
              <a:rPr lang="en-US" sz="1300" spc="-25" dirty="0">
                <a:latin typeface="DM Sans"/>
                <a:cs typeface="DM Sans"/>
              </a:rPr>
              <a:t> </a:t>
            </a:r>
            <a:r>
              <a:rPr lang="en-US" sz="1300" dirty="0">
                <a:latin typeface="DM Sans"/>
                <a:cs typeface="DM Sans"/>
              </a:rPr>
              <a:t>a</a:t>
            </a:r>
            <a:r>
              <a:rPr lang="en-US" sz="1300" spc="-30" dirty="0">
                <a:latin typeface="DM Sans"/>
                <a:cs typeface="DM Sans"/>
              </a:rPr>
              <a:t> </a:t>
            </a:r>
            <a:r>
              <a:rPr lang="en-US" sz="1300" spc="-10" dirty="0">
                <a:latin typeface="DM Sans"/>
                <a:cs typeface="DM Sans"/>
              </a:rPr>
              <a:t>data-</a:t>
            </a:r>
            <a:r>
              <a:rPr lang="en-US" sz="1300" dirty="0">
                <a:latin typeface="DM Sans"/>
                <a:cs typeface="DM Sans"/>
              </a:rPr>
              <a:t>driven</a:t>
            </a:r>
            <a:r>
              <a:rPr lang="en-US" sz="1300" spc="-30" dirty="0">
                <a:latin typeface="DM Sans"/>
                <a:cs typeface="DM Sans"/>
              </a:rPr>
              <a:t> </a:t>
            </a:r>
            <a:r>
              <a:rPr lang="en-US" sz="1300" dirty="0">
                <a:latin typeface="DM Sans"/>
                <a:cs typeface="DM Sans"/>
              </a:rPr>
              <a:t>approach</a:t>
            </a:r>
            <a:r>
              <a:rPr lang="en-US" sz="1300" spc="-30" dirty="0">
                <a:latin typeface="DM Sans"/>
                <a:cs typeface="DM Sans"/>
              </a:rPr>
              <a:t> </a:t>
            </a:r>
            <a:r>
              <a:rPr lang="en-US" sz="1300" dirty="0">
                <a:latin typeface="DM Sans"/>
                <a:cs typeface="DM Sans"/>
              </a:rPr>
              <a:t>to</a:t>
            </a:r>
            <a:r>
              <a:rPr lang="en-US" sz="1300" spc="-30" dirty="0">
                <a:latin typeface="DM Sans"/>
                <a:cs typeface="DM Sans"/>
              </a:rPr>
              <a:t> </a:t>
            </a:r>
            <a:r>
              <a:rPr lang="en-US" sz="1300" spc="-10" dirty="0">
                <a:latin typeface="DM Sans"/>
                <a:cs typeface="DM Sans"/>
              </a:rPr>
              <a:t>your</a:t>
            </a:r>
            <a:r>
              <a:rPr lang="en-US" sz="1300" spc="-30" dirty="0">
                <a:latin typeface="DM Sans"/>
                <a:cs typeface="DM Sans"/>
              </a:rPr>
              <a:t> </a:t>
            </a:r>
            <a:r>
              <a:rPr lang="en-US" sz="1300" dirty="0">
                <a:latin typeface="DM Sans"/>
                <a:cs typeface="DM Sans"/>
              </a:rPr>
              <a:t>care.</a:t>
            </a:r>
            <a:r>
              <a:rPr lang="en-US" sz="1300" spc="-25" dirty="0">
                <a:latin typeface="DM Sans"/>
                <a:cs typeface="DM Sans"/>
              </a:rPr>
              <a:t> </a:t>
            </a:r>
            <a:r>
              <a:rPr lang="en-US" sz="1300" dirty="0">
                <a:latin typeface="DM Sans"/>
                <a:cs typeface="DM Sans"/>
              </a:rPr>
              <a:t>Our</a:t>
            </a:r>
            <a:r>
              <a:rPr lang="en-US" sz="1300" spc="-30" dirty="0">
                <a:latin typeface="DM Sans"/>
                <a:cs typeface="DM Sans"/>
              </a:rPr>
              <a:t> </a:t>
            </a:r>
            <a:r>
              <a:rPr lang="en-US" sz="1300" dirty="0">
                <a:latin typeface="DM Sans"/>
                <a:cs typeface="DM Sans"/>
              </a:rPr>
              <a:t>goal</a:t>
            </a:r>
            <a:r>
              <a:rPr lang="en-US" sz="1300" spc="-30" dirty="0">
                <a:latin typeface="DM Sans"/>
                <a:cs typeface="DM Sans"/>
              </a:rPr>
              <a:t> </a:t>
            </a:r>
            <a:r>
              <a:rPr lang="en-US" sz="1300" dirty="0">
                <a:latin typeface="DM Sans"/>
                <a:cs typeface="DM Sans"/>
              </a:rPr>
              <a:t>is</a:t>
            </a:r>
            <a:r>
              <a:rPr lang="en-US" sz="1300" spc="-30" dirty="0">
                <a:latin typeface="DM Sans"/>
                <a:cs typeface="DM Sans"/>
              </a:rPr>
              <a:t> </a:t>
            </a:r>
            <a:r>
              <a:rPr lang="en-US" sz="1300" spc="-25" dirty="0">
                <a:latin typeface="DM Sans"/>
                <a:cs typeface="DM Sans"/>
              </a:rPr>
              <a:t>to </a:t>
            </a:r>
            <a:r>
              <a:rPr lang="en-US" sz="1300" dirty="0">
                <a:latin typeface="DM Sans"/>
                <a:cs typeface="DM Sans"/>
              </a:rPr>
              <a:t>empower</a:t>
            </a:r>
            <a:r>
              <a:rPr lang="en-US" sz="1300" spc="-50" dirty="0">
                <a:latin typeface="DM Sans"/>
                <a:cs typeface="DM Sans"/>
              </a:rPr>
              <a:t> </a:t>
            </a:r>
            <a:r>
              <a:rPr lang="en-US" sz="1300" dirty="0">
                <a:latin typeface="DM Sans"/>
                <a:cs typeface="DM Sans"/>
              </a:rPr>
              <a:t>you</a:t>
            </a:r>
            <a:r>
              <a:rPr lang="en-US" sz="1300" spc="-50" dirty="0">
                <a:latin typeface="DM Sans"/>
                <a:cs typeface="DM Sans"/>
              </a:rPr>
              <a:t> </a:t>
            </a:r>
            <a:r>
              <a:rPr lang="en-US" sz="1300" dirty="0">
                <a:latin typeface="DM Sans"/>
                <a:cs typeface="DM Sans"/>
              </a:rPr>
              <a:t>with</a:t>
            </a:r>
            <a:r>
              <a:rPr lang="en-US" sz="1300" spc="-50" dirty="0">
                <a:latin typeface="DM Sans"/>
                <a:cs typeface="DM Sans"/>
              </a:rPr>
              <a:t> </a:t>
            </a:r>
            <a:r>
              <a:rPr lang="en-US" sz="1300" dirty="0">
                <a:latin typeface="DM Sans"/>
                <a:cs typeface="DM Sans"/>
              </a:rPr>
              <a:t>the</a:t>
            </a:r>
            <a:r>
              <a:rPr lang="en-US" sz="1300" spc="-50" dirty="0">
                <a:latin typeface="DM Sans"/>
                <a:cs typeface="DM Sans"/>
              </a:rPr>
              <a:t> </a:t>
            </a:r>
            <a:r>
              <a:rPr lang="en-US" sz="1300" dirty="0">
                <a:latin typeface="DM Sans"/>
                <a:cs typeface="DM Sans"/>
              </a:rPr>
              <a:t>knowledge</a:t>
            </a:r>
            <a:r>
              <a:rPr lang="en-US" sz="1300" spc="-50" dirty="0">
                <a:latin typeface="DM Sans"/>
                <a:cs typeface="DM Sans"/>
              </a:rPr>
              <a:t> </a:t>
            </a:r>
            <a:r>
              <a:rPr lang="en-US" sz="1300" dirty="0">
                <a:latin typeface="DM Sans"/>
                <a:cs typeface="DM Sans"/>
              </a:rPr>
              <a:t>and</a:t>
            </a:r>
            <a:r>
              <a:rPr lang="en-US" sz="1300" spc="-50" dirty="0">
                <a:latin typeface="DM Sans"/>
                <a:cs typeface="DM Sans"/>
              </a:rPr>
              <a:t> </a:t>
            </a:r>
            <a:r>
              <a:rPr lang="en-US" sz="1300" dirty="0">
                <a:latin typeface="DM Sans"/>
                <a:cs typeface="DM Sans"/>
              </a:rPr>
              <a:t>tools</a:t>
            </a:r>
            <a:r>
              <a:rPr lang="en-US" sz="1300" spc="-50" dirty="0">
                <a:latin typeface="DM Sans"/>
                <a:cs typeface="DM Sans"/>
              </a:rPr>
              <a:t> </a:t>
            </a:r>
            <a:r>
              <a:rPr lang="en-US" sz="1300" dirty="0">
                <a:latin typeface="DM Sans"/>
                <a:cs typeface="DM Sans"/>
              </a:rPr>
              <a:t>you</a:t>
            </a:r>
            <a:r>
              <a:rPr lang="en-US" sz="1300" spc="-50" dirty="0">
                <a:latin typeface="DM Sans"/>
                <a:cs typeface="DM Sans"/>
              </a:rPr>
              <a:t> </a:t>
            </a:r>
            <a:r>
              <a:rPr lang="en-US" sz="1300" dirty="0">
                <a:latin typeface="DM Sans"/>
                <a:cs typeface="DM Sans"/>
              </a:rPr>
              <a:t>need</a:t>
            </a:r>
            <a:r>
              <a:rPr lang="en-US" sz="1300" spc="-45" dirty="0">
                <a:latin typeface="DM Sans"/>
                <a:cs typeface="DM Sans"/>
              </a:rPr>
              <a:t> </a:t>
            </a:r>
            <a:r>
              <a:rPr lang="en-US" sz="1300" dirty="0">
                <a:latin typeface="DM Sans"/>
                <a:cs typeface="DM Sans"/>
              </a:rPr>
              <a:t>to</a:t>
            </a:r>
            <a:r>
              <a:rPr lang="en-US" sz="1300" spc="-50" dirty="0">
                <a:latin typeface="DM Sans"/>
                <a:cs typeface="DM Sans"/>
              </a:rPr>
              <a:t> </a:t>
            </a:r>
            <a:r>
              <a:rPr lang="en-US" sz="1300" dirty="0">
                <a:latin typeface="DM Sans"/>
                <a:cs typeface="DM Sans"/>
              </a:rPr>
              <a:t>make</a:t>
            </a:r>
            <a:r>
              <a:rPr lang="en-US" sz="1300" spc="-50" dirty="0">
                <a:latin typeface="DM Sans"/>
                <a:cs typeface="DM Sans"/>
              </a:rPr>
              <a:t> </a:t>
            </a:r>
            <a:r>
              <a:rPr lang="en-US" sz="1300" dirty="0">
                <a:latin typeface="DM Sans"/>
                <a:cs typeface="DM Sans"/>
              </a:rPr>
              <a:t>informed</a:t>
            </a:r>
            <a:r>
              <a:rPr lang="en-US" sz="1300" spc="-50" dirty="0">
                <a:latin typeface="DM Sans"/>
                <a:cs typeface="DM Sans"/>
              </a:rPr>
              <a:t> </a:t>
            </a:r>
            <a:r>
              <a:rPr lang="en-US" sz="1300" spc="-10" dirty="0">
                <a:latin typeface="DM Sans"/>
                <a:cs typeface="DM Sans"/>
              </a:rPr>
              <a:t>decisions, </a:t>
            </a:r>
            <a:r>
              <a:rPr lang="en-US" sz="1300" dirty="0">
                <a:latin typeface="DM Sans"/>
                <a:cs typeface="DM Sans"/>
              </a:rPr>
              <a:t>guiding</a:t>
            </a:r>
            <a:r>
              <a:rPr lang="en-US" sz="1300" spc="-55" dirty="0">
                <a:latin typeface="DM Sans"/>
                <a:cs typeface="DM Sans"/>
              </a:rPr>
              <a:t> </a:t>
            </a:r>
            <a:r>
              <a:rPr lang="en-US" sz="1300" dirty="0">
                <a:latin typeface="DM Sans"/>
                <a:cs typeface="DM Sans"/>
              </a:rPr>
              <a:t>you</a:t>
            </a:r>
            <a:r>
              <a:rPr lang="en-US" sz="1300" spc="-55" dirty="0">
                <a:latin typeface="DM Sans"/>
                <a:cs typeface="DM Sans"/>
              </a:rPr>
              <a:t> </a:t>
            </a:r>
            <a:r>
              <a:rPr lang="en-US" sz="1300" spc="-10" dirty="0">
                <a:latin typeface="DM Sans"/>
                <a:cs typeface="DM Sans"/>
              </a:rPr>
              <a:t>toward</a:t>
            </a:r>
            <a:r>
              <a:rPr lang="en-US" sz="1300" spc="-50" dirty="0">
                <a:latin typeface="DM Sans"/>
                <a:cs typeface="DM Sans"/>
              </a:rPr>
              <a:t> </a:t>
            </a:r>
            <a:r>
              <a:rPr lang="en-US" sz="1300" spc="-10" dirty="0">
                <a:latin typeface="DM Sans"/>
                <a:cs typeface="DM Sans"/>
              </a:rPr>
              <a:t>long-</a:t>
            </a:r>
            <a:r>
              <a:rPr lang="en-US" sz="1300" dirty="0">
                <a:latin typeface="DM Sans"/>
                <a:cs typeface="DM Sans"/>
              </a:rPr>
              <a:t>term</a:t>
            </a:r>
            <a:r>
              <a:rPr lang="en-US" sz="1300" spc="-55" dirty="0">
                <a:latin typeface="DM Sans"/>
                <a:cs typeface="DM Sans"/>
              </a:rPr>
              <a:t> </a:t>
            </a:r>
            <a:r>
              <a:rPr lang="en-US" sz="1300" dirty="0">
                <a:latin typeface="DM Sans"/>
                <a:cs typeface="DM Sans"/>
              </a:rPr>
              <a:t>optimal</a:t>
            </a:r>
            <a:r>
              <a:rPr lang="en-US" sz="1300" spc="-50" dirty="0">
                <a:latin typeface="DM Sans"/>
                <a:cs typeface="DM Sans"/>
              </a:rPr>
              <a:t> </a:t>
            </a:r>
            <a:r>
              <a:rPr lang="en-US" sz="1300" dirty="0">
                <a:latin typeface="DM Sans"/>
                <a:cs typeface="DM Sans"/>
              </a:rPr>
              <a:t>health</a:t>
            </a:r>
            <a:r>
              <a:rPr lang="en-US" sz="1300" spc="-55" dirty="0">
                <a:latin typeface="DM Sans"/>
                <a:cs typeface="DM Sans"/>
              </a:rPr>
              <a:t> </a:t>
            </a:r>
            <a:r>
              <a:rPr lang="en-US" sz="1300" dirty="0">
                <a:latin typeface="DM Sans"/>
                <a:cs typeface="DM Sans"/>
              </a:rPr>
              <a:t>through</a:t>
            </a:r>
            <a:r>
              <a:rPr lang="en-US" sz="1300" spc="-50" dirty="0">
                <a:latin typeface="DM Sans"/>
                <a:cs typeface="DM Sans"/>
              </a:rPr>
              <a:t> </a:t>
            </a:r>
            <a:r>
              <a:rPr lang="en-US" sz="1300" dirty="0">
                <a:latin typeface="DM Sans"/>
                <a:cs typeface="DM Sans"/>
              </a:rPr>
              <a:t>personalized,</a:t>
            </a:r>
            <a:r>
              <a:rPr lang="en-US" sz="1300" spc="-55" dirty="0">
                <a:latin typeface="DM Sans"/>
                <a:cs typeface="DM Sans"/>
              </a:rPr>
              <a:t> </a:t>
            </a:r>
            <a:r>
              <a:rPr lang="en-US" sz="1300" spc="-10" dirty="0">
                <a:latin typeface="DM Sans"/>
                <a:cs typeface="DM Sans"/>
              </a:rPr>
              <a:t>genetics-driven strategies.</a:t>
            </a:r>
            <a:r>
              <a:rPr lang="en-US" sz="1300" spc="-35" dirty="0">
                <a:latin typeface="DM Sans"/>
                <a:cs typeface="DM Sans"/>
              </a:rPr>
              <a:t> </a:t>
            </a:r>
            <a:r>
              <a:rPr lang="en-US" sz="1300" dirty="0">
                <a:latin typeface="DM Sans"/>
                <a:cs typeface="DM Sans"/>
              </a:rPr>
              <a:t>Thank</a:t>
            </a:r>
            <a:r>
              <a:rPr lang="en-US" sz="1300" spc="-35" dirty="0">
                <a:latin typeface="DM Sans"/>
                <a:cs typeface="DM Sans"/>
              </a:rPr>
              <a:t> </a:t>
            </a:r>
            <a:r>
              <a:rPr lang="en-US" sz="1300" dirty="0">
                <a:latin typeface="DM Sans"/>
                <a:cs typeface="DM Sans"/>
              </a:rPr>
              <a:t>you</a:t>
            </a:r>
            <a:r>
              <a:rPr lang="en-US" sz="1300" spc="-35" dirty="0">
                <a:latin typeface="DM Sans"/>
                <a:cs typeface="DM Sans"/>
              </a:rPr>
              <a:t> </a:t>
            </a:r>
            <a:r>
              <a:rPr lang="en-US" sz="1300" dirty="0">
                <a:latin typeface="DM Sans"/>
                <a:cs typeface="DM Sans"/>
              </a:rPr>
              <a:t>for</a:t>
            </a:r>
            <a:r>
              <a:rPr lang="en-US" sz="1300" spc="-35" dirty="0">
                <a:latin typeface="DM Sans"/>
                <a:cs typeface="DM Sans"/>
              </a:rPr>
              <a:t> </a:t>
            </a:r>
            <a:r>
              <a:rPr lang="en-US" sz="1300" spc="-10" dirty="0">
                <a:latin typeface="DM Sans"/>
                <a:cs typeface="DM Sans"/>
              </a:rPr>
              <a:t>entrusting</a:t>
            </a:r>
            <a:r>
              <a:rPr lang="en-US" sz="1300" spc="-35" dirty="0">
                <a:latin typeface="DM Sans"/>
                <a:cs typeface="DM Sans"/>
              </a:rPr>
              <a:t> </a:t>
            </a:r>
            <a:r>
              <a:rPr lang="en-US" sz="1300" dirty="0">
                <a:latin typeface="DM Sans"/>
                <a:cs typeface="DM Sans"/>
              </a:rPr>
              <a:t>Weight Gene Guide</a:t>
            </a:r>
            <a:r>
              <a:rPr lang="en-US" sz="1300" spc="-30" dirty="0">
                <a:latin typeface="DM Sans"/>
                <a:cs typeface="DM Sans"/>
              </a:rPr>
              <a:t> </a:t>
            </a:r>
            <a:r>
              <a:rPr lang="en-US" sz="1300" dirty="0">
                <a:latin typeface="DM Sans"/>
                <a:cs typeface="DM Sans"/>
              </a:rPr>
              <a:t>with</a:t>
            </a:r>
            <a:r>
              <a:rPr lang="en-US" sz="1300" spc="-35" dirty="0">
                <a:latin typeface="DM Sans"/>
                <a:cs typeface="DM Sans"/>
              </a:rPr>
              <a:t> </a:t>
            </a:r>
            <a:r>
              <a:rPr lang="en-US" sz="1300" spc="-10" dirty="0">
                <a:latin typeface="DM Sans"/>
                <a:cs typeface="DM Sans"/>
              </a:rPr>
              <a:t>your</a:t>
            </a:r>
            <a:r>
              <a:rPr lang="en-US" sz="1300" spc="-35" dirty="0">
                <a:latin typeface="DM Sans"/>
                <a:cs typeface="DM Sans"/>
              </a:rPr>
              <a:t> </a:t>
            </a:r>
            <a:r>
              <a:rPr lang="en-US" sz="1300" dirty="0">
                <a:latin typeface="DM Sans"/>
                <a:cs typeface="DM Sans"/>
              </a:rPr>
              <a:t>health.</a:t>
            </a:r>
            <a:r>
              <a:rPr lang="en-US" sz="1300" spc="-35" dirty="0">
                <a:latin typeface="DM Sans"/>
                <a:cs typeface="DM Sans"/>
              </a:rPr>
              <a:t> </a:t>
            </a:r>
            <a:r>
              <a:rPr lang="en-US" sz="1300" dirty="0">
                <a:latin typeface="DM Sans"/>
                <a:cs typeface="DM Sans"/>
              </a:rPr>
              <a:t>We</a:t>
            </a:r>
            <a:r>
              <a:rPr lang="en-US" sz="1300" spc="-35" dirty="0">
                <a:latin typeface="DM Sans"/>
                <a:cs typeface="DM Sans"/>
              </a:rPr>
              <a:t> </a:t>
            </a:r>
            <a:r>
              <a:rPr lang="en-US" sz="1300" dirty="0">
                <a:latin typeface="DM Sans"/>
                <a:cs typeface="DM Sans"/>
              </a:rPr>
              <a:t>are</a:t>
            </a:r>
            <a:r>
              <a:rPr lang="en-US" sz="1300" spc="-35" dirty="0">
                <a:latin typeface="DM Sans"/>
                <a:cs typeface="DM Sans"/>
              </a:rPr>
              <a:t> </a:t>
            </a:r>
            <a:r>
              <a:rPr lang="en-US" sz="1300" dirty="0">
                <a:latin typeface="DM Sans"/>
                <a:cs typeface="DM Sans"/>
              </a:rPr>
              <a:t>here</a:t>
            </a:r>
            <a:r>
              <a:rPr lang="en-US" sz="1300" spc="-35" dirty="0">
                <a:latin typeface="DM Sans"/>
                <a:cs typeface="DM Sans"/>
              </a:rPr>
              <a:t> </a:t>
            </a:r>
            <a:r>
              <a:rPr lang="en-US" sz="1300" spc="-25" dirty="0">
                <a:latin typeface="DM Sans"/>
                <a:cs typeface="DM Sans"/>
              </a:rPr>
              <a:t>to </a:t>
            </a:r>
            <a:r>
              <a:rPr lang="en-US" sz="1300" dirty="0">
                <a:latin typeface="DM Sans"/>
                <a:cs typeface="DM Sans"/>
              </a:rPr>
              <a:t>support</a:t>
            </a:r>
            <a:r>
              <a:rPr lang="en-US" sz="1300" spc="-40" dirty="0">
                <a:latin typeface="DM Sans"/>
                <a:cs typeface="DM Sans"/>
              </a:rPr>
              <a:t> </a:t>
            </a:r>
            <a:r>
              <a:rPr lang="en-US" sz="1300" dirty="0">
                <a:latin typeface="DM Sans"/>
                <a:cs typeface="DM Sans"/>
              </a:rPr>
              <a:t>you</a:t>
            </a:r>
            <a:r>
              <a:rPr lang="en-US" sz="1300" spc="-40" dirty="0">
                <a:latin typeface="DM Sans"/>
                <a:cs typeface="DM Sans"/>
              </a:rPr>
              <a:t> </a:t>
            </a:r>
            <a:r>
              <a:rPr lang="en-US" sz="1300" dirty="0">
                <a:latin typeface="DM Sans"/>
                <a:cs typeface="DM Sans"/>
              </a:rPr>
              <a:t>every</a:t>
            </a:r>
            <a:r>
              <a:rPr lang="en-US" sz="1300" spc="-40" dirty="0">
                <a:latin typeface="DM Sans"/>
                <a:cs typeface="DM Sans"/>
              </a:rPr>
              <a:t> </a:t>
            </a:r>
            <a:r>
              <a:rPr lang="en-US" sz="1300" dirty="0">
                <a:latin typeface="DM Sans"/>
                <a:cs typeface="DM Sans"/>
              </a:rPr>
              <a:t>step</a:t>
            </a:r>
            <a:r>
              <a:rPr lang="en-US" sz="1300" spc="-40" dirty="0">
                <a:latin typeface="DM Sans"/>
                <a:cs typeface="DM Sans"/>
              </a:rPr>
              <a:t> </a:t>
            </a:r>
            <a:r>
              <a:rPr lang="en-US" sz="1300" dirty="0">
                <a:latin typeface="DM Sans"/>
                <a:cs typeface="DM Sans"/>
              </a:rPr>
              <a:t>of</a:t>
            </a:r>
            <a:r>
              <a:rPr lang="en-US" sz="1300" spc="-40" dirty="0">
                <a:latin typeface="DM Sans"/>
                <a:cs typeface="DM Sans"/>
              </a:rPr>
              <a:t> </a:t>
            </a:r>
            <a:r>
              <a:rPr lang="en-US" sz="1300" dirty="0">
                <a:latin typeface="DM Sans"/>
                <a:cs typeface="DM Sans"/>
              </a:rPr>
              <a:t>the</a:t>
            </a:r>
            <a:r>
              <a:rPr lang="en-US" sz="1300" spc="-35" dirty="0">
                <a:latin typeface="DM Sans"/>
                <a:cs typeface="DM Sans"/>
              </a:rPr>
              <a:t> </a:t>
            </a:r>
            <a:r>
              <a:rPr lang="en-US" sz="1300" spc="-20" dirty="0">
                <a:latin typeface="DM Sans"/>
                <a:cs typeface="DM Sans"/>
              </a:rPr>
              <a:t>way.</a:t>
            </a:r>
            <a:endParaRPr lang="en-US" sz="1300" dirty="0">
              <a:latin typeface="DM Sans"/>
              <a:cs typeface="DM Sans"/>
            </a:endParaRPr>
          </a:p>
          <a:p>
            <a:pPr algn="just">
              <a:lnSpc>
                <a:spcPct val="100000"/>
              </a:lnSpc>
              <a:spcBef>
                <a:spcPts val="320"/>
              </a:spcBef>
            </a:pPr>
            <a:endParaRPr lang="en-US" sz="1300" dirty="0">
              <a:latin typeface="DM Sans"/>
              <a:cs typeface="DM Sans"/>
            </a:endParaRPr>
          </a:p>
          <a:p>
            <a:pPr marL="12700" algn="just">
              <a:lnSpc>
                <a:spcPct val="100000"/>
              </a:lnSpc>
            </a:pPr>
            <a:r>
              <a:rPr lang="en-US" sz="1300" spc="-10" dirty="0">
                <a:latin typeface="DM Sans"/>
                <a:cs typeface="DM Sans"/>
              </a:rPr>
              <a:t>Warm</a:t>
            </a:r>
            <a:r>
              <a:rPr lang="en-US" sz="1300" spc="-65" dirty="0">
                <a:latin typeface="DM Sans"/>
                <a:cs typeface="DM Sans"/>
              </a:rPr>
              <a:t> </a:t>
            </a:r>
            <a:r>
              <a:rPr lang="en-US" sz="1300" spc="-10" dirty="0">
                <a:latin typeface="DM Sans"/>
                <a:cs typeface="DM Sans"/>
              </a:rPr>
              <a:t>Regards</a:t>
            </a:r>
            <a:endParaRPr sz="1300" dirty="0">
              <a:latin typeface="DM Sans"/>
              <a:cs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3" y="1530475"/>
            <a:ext cx="5895975" cy="462280"/>
          </a:xfrm>
          <a:prstGeom prst="rect">
            <a:avLst/>
          </a:prstGeom>
        </p:spPr>
        <p:txBody>
          <a:bodyPr vert="horz" wrap="square" lIns="0" tIns="14604" rIns="0" bIns="0" rtlCol="0">
            <a:spAutoFit/>
          </a:bodyPr>
          <a:lstStyle/>
          <a:p>
            <a:pPr marL="12700">
              <a:lnSpc>
                <a:spcPct val="100000"/>
              </a:lnSpc>
              <a:spcBef>
                <a:spcPts val="114"/>
              </a:spcBef>
            </a:pPr>
            <a:r>
              <a:rPr sz="2850" b="1" spc="-180" dirty="0">
                <a:solidFill>
                  <a:srgbClr val="262261"/>
                </a:solidFill>
                <a:latin typeface="Bitter" pitchFamily="2" charset="0"/>
                <a:cs typeface="Book Antiqua"/>
              </a:rPr>
              <a:t>YOUR</a:t>
            </a:r>
            <a:r>
              <a:rPr sz="2850" b="1" spc="-140" dirty="0">
                <a:solidFill>
                  <a:srgbClr val="262261"/>
                </a:solidFill>
                <a:latin typeface="Bitter" pitchFamily="2" charset="0"/>
                <a:cs typeface="Book Antiqua"/>
              </a:rPr>
              <a:t> </a:t>
            </a:r>
            <a:r>
              <a:rPr sz="2850" b="1" spc="-155" dirty="0">
                <a:solidFill>
                  <a:srgbClr val="262261"/>
                </a:solidFill>
                <a:latin typeface="Bitter" pitchFamily="2" charset="0"/>
                <a:cs typeface="Book Antiqua"/>
              </a:rPr>
              <a:t>“WEIGHT-</a:t>
            </a:r>
            <a:r>
              <a:rPr sz="2850" b="1" spc="-85" dirty="0">
                <a:solidFill>
                  <a:srgbClr val="262261"/>
                </a:solidFill>
                <a:latin typeface="Bitter" pitchFamily="2" charset="0"/>
                <a:cs typeface="Book Antiqua"/>
              </a:rPr>
              <a:t>GENE”</a:t>
            </a:r>
            <a:r>
              <a:rPr sz="2850" b="1" spc="-140" dirty="0">
                <a:solidFill>
                  <a:srgbClr val="262261"/>
                </a:solidFill>
                <a:latin typeface="Bitter" pitchFamily="2" charset="0"/>
                <a:cs typeface="Book Antiqua"/>
              </a:rPr>
              <a:t> </a:t>
            </a:r>
            <a:r>
              <a:rPr sz="2850" b="1" spc="-185" dirty="0">
                <a:solidFill>
                  <a:srgbClr val="262261"/>
                </a:solidFill>
                <a:latin typeface="Bitter" pitchFamily="2" charset="0"/>
                <a:cs typeface="Book Antiqua"/>
              </a:rPr>
              <a:t>SUMMARY</a:t>
            </a:r>
            <a:endParaRPr sz="2850" dirty="0">
              <a:latin typeface="Bitter" pitchFamily="2" charset="0"/>
              <a:cs typeface="Book Antiqua"/>
            </a:endParaRPr>
          </a:p>
        </p:txBody>
      </p:sp>
      <p:sp>
        <p:nvSpPr>
          <p:cNvPr id="3" name="object 3"/>
          <p:cNvSpPr txBox="1"/>
          <p:nvPr/>
        </p:nvSpPr>
        <p:spPr>
          <a:xfrm>
            <a:off x="398115" y="2826517"/>
            <a:ext cx="1350010" cy="284480"/>
          </a:xfrm>
          <a:prstGeom prst="rect">
            <a:avLst/>
          </a:prstGeom>
        </p:spPr>
        <p:txBody>
          <a:bodyPr vert="horz" wrap="square" lIns="0" tIns="12700" rIns="0" bIns="0" rtlCol="0">
            <a:spAutoFit/>
          </a:bodyPr>
          <a:lstStyle/>
          <a:p>
            <a:pPr marL="12700">
              <a:lnSpc>
                <a:spcPct val="100000"/>
              </a:lnSpc>
              <a:spcBef>
                <a:spcPts val="100"/>
              </a:spcBef>
            </a:pPr>
            <a:r>
              <a:rPr sz="1700" b="1" dirty="0">
                <a:solidFill>
                  <a:srgbClr val="262261"/>
                </a:solidFill>
                <a:latin typeface="DM Sans"/>
                <a:cs typeface="DM Sans"/>
              </a:rPr>
              <a:t>Obesity </a:t>
            </a:r>
            <a:r>
              <a:rPr sz="1700" b="1" spc="-20" dirty="0">
                <a:solidFill>
                  <a:srgbClr val="262261"/>
                </a:solidFill>
                <a:latin typeface="DM Sans"/>
                <a:cs typeface="DM Sans"/>
              </a:rPr>
              <a:t>Risk</a:t>
            </a:r>
            <a:endParaRPr sz="1700" dirty="0">
              <a:latin typeface="DM Sans"/>
              <a:cs typeface="DM Sans"/>
            </a:endParaRPr>
          </a:p>
        </p:txBody>
      </p:sp>
      <p:sp>
        <p:nvSpPr>
          <p:cNvPr id="4" name="object 4"/>
          <p:cNvSpPr txBox="1"/>
          <p:nvPr/>
        </p:nvSpPr>
        <p:spPr>
          <a:xfrm>
            <a:off x="398115" y="3196959"/>
            <a:ext cx="1930400" cy="483234"/>
          </a:xfrm>
          <a:prstGeom prst="rect">
            <a:avLst/>
          </a:prstGeom>
        </p:spPr>
        <p:txBody>
          <a:bodyPr vert="horz" wrap="square" lIns="0" tIns="43180" rIns="0" bIns="0" rtlCol="0">
            <a:spAutoFit/>
          </a:bodyPr>
          <a:lstStyle/>
          <a:p>
            <a:pPr marL="12700">
              <a:lnSpc>
                <a:spcPct val="100000"/>
              </a:lnSpc>
              <a:spcBef>
                <a:spcPts val="340"/>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110</a:t>
            </a:r>
            <a:endParaRPr sz="1300" dirty="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4320</a:t>
            </a:r>
            <a:endParaRPr sz="1300" dirty="0">
              <a:latin typeface="DM Sans SemiBold"/>
              <a:cs typeface="DM Sans SemiBold"/>
            </a:endParaRPr>
          </a:p>
        </p:txBody>
      </p:sp>
      <p:sp>
        <p:nvSpPr>
          <p:cNvPr id="5" name="object 5"/>
          <p:cNvSpPr/>
          <p:nvPr/>
        </p:nvSpPr>
        <p:spPr>
          <a:xfrm>
            <a:off x="410813" y="3182698"/>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6" name="object 6"/>
          <p:cNvSpPr txBox="1"/>
          <p:nvPr/>
        </p:nvSpPr>
        <p:spPr>
          <a:xfrm>
            <a:off x="398115" y="5270064"/>
            <a:ext cx="1919605" cy="853440"/>
          </a:xfrm>
          <a:prstGeom prst="rect">
            <a:avLst/>
          </a:prstGeom>
        </p:spPr>
        <p:txBody>
          <a:bodyPr vert="horz" wrap="square" lIns="0" tIns="12700" rIns="0" bIns="0" rtlCol="0">
            <a:spAutoFit/>
          </a:bodyPr>
          <a:lstStyle/>
          <a:p>
            <a:pPr marL="12700">
              <a:lnSpc>
                <a:spcPct val="100000"/>
              </a:lnSpc>
              <a:spcBef>
                <a:spcPts val="100"/>
              </a:spcBef>
            </a:pPr>
            <a:r>
              <a:rPr lang="en-US" sz="1700" b="1" dirty="0">
                <a:solidFill>
                  <a:srgbClr val="262261"/>
                </a:solidFill>
                <a:latin typeface="DM Sans" pitchFamily="2" charset="0"/>
                <a:cs typeface="DM Sans"/>
              </a:rPr>
              <a:t>Insulin </a:t>
            </a:r>
            <a:r>
              <a:rPr lang="en-US" sz="1700" b="1" spc="-10" dirty="0">
                <a:solidFill>
                  <a:srgbClr val="262261"/>
                </a:solidFill>
                <a:latin typeface="DM Sans" pitchFamily="2" charset="0"/>
                <a:cs typeface="DM Sans"/>
              </a:rPr>
              <a:t>Resistance</a:t>
            </a:r>
            <a:endParaRPr lang="en-US" sz="1700" dirty="0">
              <a:latin typeface="DM Sans" pitchFamily="2" charset="0"/>
              <a:cs typeface="DM Sans"/>
            </a:endParaRPr>
          </a:p>
          <a:p>
            <a:pPr marL="12700">
              <a:lnSpc>
                <a:spcPct val="100000"/>
              </a:lnSpc>
              <a:spcBef>
                <a:spcPts val="1115"/>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98</a:t>
            </a:r>
            <a:endParaRPr sz="1300" dirty="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3760</a:t>
            </a:r>
            <a:endParaRPr sz="1300" dirty="0">
              <a:latin typeface="DM Sans SemiBold"/>
              <a:cs typeface="DM Sans SemiBold"/>
            </a:endParaRPr>
          </a:p>
        </p:txBody>
      </p:sp>
      <p:sp>
        <p:nvSpPr>
          <p:cNvPr id="7" name="object 7"/>
          <p:cNvSpPr/>
          <p:nvPr/>
        </p:nvSpPr>
        <p:spPr>
          <a:xfrm>
            <a:off x="410813" y="5626255"/>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8" name="object 8"/>
          <p:cNvSpPr txBox="1"/>
          <p:nvPr/>
        </p:nvSpPr>
        <p:spPr>
          <a:xfrm>
            <a:off x="398115" y="7687926"/>
            <a:ext cx="2182495" cy="284480"/>
          </a:xfrm>
          <a:prstGeom prst="rect">
            <a:avLst/>
          </a:prstGeom>
        </p:spPr>
        <p:txBody>
          <a:bodyPr vert="horz" wrap="square" lIns="0" tIns="12700" rIns="0" bIns="0" rtlCol="0">
            <a:spAutoFit/>
          </a:bodyPr>
          <a:lstStyle/>
          <a:p>
            <a:pPr marL="12700">
              <a:lnSpc>
                <a:spcPct val="100000"/>
              </a:lnSpc>
              <a:spcBef>
                <a:spcPts val="100"/>
              </a:spcBef>
            </a:pPr>
            <a:r>
              <a:rPr sz="1700" b="1" dirty="0">
                <a:solidFill>
                  <a:srgbClr val="262261"/>
                </a:solidFill>
                <a:latin typeface="DM Sans"/>
                <a:cs typeface="DM Sans"/>
              </a:rPr>
              <a:t>Exercise</a:t>
            </a:r>
            <a:r>
              <a:rPr sz="1700" b="1" spc="-100" dirty="0">
                <a:solidFill>
                  <a:srgbClr val="262261"/>
                </a:solidFill>
                <a:latin typeface="DM Sans"/>
                <a:cs typeface="DM Sans"/>
              </a:rPr>
              <a:t> </a:t>
            </a:r>
            <a:r>
              <a:rPr sz="1700" b="1" spc="-10" dirty="0">
                <a:solidFill>
                  <a:srgbClr val="262261"/>
                </a:solidFill>
                <a:latin typeface="DM Sans"/>
                <a:cs typeface="DM Sans"/>
              </a:rPr>
              <a:t>Intolerance</a:t>
            </a:r>
            <a:endParaRPr sz="1700">
              <a:latin typeface="DM Sans"/>
              <a:cs typeface="DM Sans"/>
            </a:endParaRPr>
          </a:p>
        </p:txBody>
      </p:sp>
      <p:sp>
        <p:nvSpPr>
          <p:cNvPr id="9" name="object 9"/>
          <p:cNvSpPr txBox="1"/>
          <p:nvPr/>
        </p:nvSpPr>
        <p:spPr>
          <a:xfrm>
            <a:off x="398115" y="8058344"/>
            <a:ext cx="1899920" cy="483234"/>
          </a:xfrm>
          <a:prstGeom prst="rect">
            <a:avLst/>
          </a:prstGeom>
        </p:spPr>
        <p:txBody>
          <a:bodyPr vert="horz" wrap="square" lIns="0" tIns="43180" rIns="0" bIns="0" rtlCol="0">
            <a:spAutoFit/>
          </a:bodyPr>
          <a:lstStyle/>
          <a:p>
            <a:pPr marL="12700">
              <a:lnSpc>
                <a:spcPct val="100000"/>
              </a:lnSpc>
              <a:spcBef>
                <a:spcPts val="340"/>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141</a:t>
            </a:r>
            <a:endParaRPr sz="130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2746</a:t>
            </a:r>
            <a:endParaRPr sz="1300">
              <a:latin typeface="DM Sans SemiBold"/>
              <a:cs typeface="DM Sans SemiBold"/>
            </a:endParaRPr>
          </a:p>
        </p:txBody>
      </p:sp>
      <p:sp>
        <p:nvSpPr>
          <p:cNvPr id="10" name="object 10"/>
          <p:cNvSpPr/>
          <p:nvPr/>
        </p:nvSpPr>
        <p:spPr>
          <a:xfrm>
            <a:off x="410813" y="8044106"/>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13" name="object 61">
            <a:extLst>
              <a:ext uri="{FF2B5EF4-FFF2-40B4-BE49-F238E27FC236}">
                <a16:creationId xmlns:a16="http://schemas.microsoft.com/office/drawing/2014/main" id="{5FBD52B1-9B1C-F3B1-223A-4569046740B5}"/>
              </a:ext>
            </a:extLst>
          </p:cNvPr>
          <p:cNvSpPr txBox="1"/>
          <p:nvPr/>
        </p:nvSpPr>
        <p:spPr>
          <a:xfrm>
            <a:off x="4231005" y="9385300"/>
            <a:ext cx="3122295" cy="146685"/>
          </a:xfrm>
          <a:prstGeom prst="rect">
            <a:avLst/>
          </a:prstGeom>
        </p:spPr>
        <p:txBody>
          <a:bodyPr vert="horz" wrap="square" lIns="0" tIns="11430" rIns="0" bIns="0" rtlCol="0">
            <a:spAutoFit/>
          </a:bodyPr>
          <a:lstStyle/>
          <a:p>
            <a:pPr marL="12700">
              <a:lnSpc>
                <a:spcPct val="100000"/>
              </a:lnSpc>
              <a:spcBef>
                <a:spcPts val="90"/>
              </a:spcBef>
            </a:pPr>
            <a:r>
              <a:rPr sz="800" b="1" i="1" dirty="0">
                <a:solidFill>
                  <a:srgbClr val="808184"/>
                </a:solidFill>
                <a:latin typeface="DM Sans Black"/>
                <a:cs typeface="DM Sans Black"/>
              </a:rPr>
              <a:t>Findings</a:t>
            </a:r>
            <a:r>
              <a:rPr sz="800" b="1" i="1" spc="-15" dirty="0">
                <a:solidFill>
                  <a:srgbClr val="808184"/>
                </a:solidFill>
                <a:latin typeface="DM Sans Black"/>
                <a:cs typeface="DM Sans Black"/>
              </a:rPr>
              <a:t> </a:t>
            </a:r>
            <a:r>
              <a:rPr sz="800" b="1" i="1" dirty="0">
                <a:solidFill>
                  <a:srgbClr val="808184"/>
                </a:solidFill>
                <a:latin typeface="DM Sans Black"/>
                <a:cs typeface="DM Sans Black"/>
              </a:rPr>
              <a:t>are</a:t>
            </a:r>
            <a:r>
              <a:rPr sz="800" b="1" i="1" spc="-15" dirty="0">
                <a:solidFill>
                  <a:srgbClr val="808184"/>
                </a:solidFill>
                <a:latin typeface="DM Sans Black"/>
                <a:cs typeface="DM Sans Black"/>
              </a:rPr>
              <a:t> </a:t>
            </a:r>
            <a:r>
              <a:rPr sz="800" b="1" i="1" spc="-10" dirty="0">
                <a:solidFill>
                  <a:srgbClr val="808184"/>
                </a:solidFill>
                <a:latin typeface="DM Sans Black"/>
                <a:cs typeface="DM Sans Black"/>
              </a:rPr>
              <a:t>statistically</a:t>
            </a:r>
            <a:r>
              <a:rPr sz="800" b="1" i="1" spc="-15" dirty="0">
                <a:solidFill>
                  <a:srgbClr val="808184"/>
                </a:solidFill>
                <a:latin typeface="DM Sans Black"/>
                <a:cs typeface="DM Sans Black"/>
              </a:rPr>
              <a:t> </a:t>
            </a:r>
            <a:r>
              <a:rPr sz="800" b="1" i="1" dirty="0">
                <a:solidFill>
                  <a:srgbClr val="808184"/>
                </a:solidFill>
                <a:latin typeface="DM Sans Black"/>
                <a:cs typeface="DM Sans Black"/>
              </a:rPr>
              <a:t>signiﬁcant</a:t>
            </a:r>
            <a:r>
              <a:rPr sz="800" b="1" i="1" spc="-15" dirty="0">
                <a:solidFill>
                  <a:srgbClr val="808184"/>
                </a:solidFill>
                <a:latin typeface="DM Sans Black"/>
                <a:cs typeface="DM Sans Black"/>
              </a:rPr>
              <a:t> </a:t>
            </a:r>
            <a:r>
              <a:rPr sz="800" b="1" i="1" dirty="0">
                <a:solidFill>
                  <a:srgbClr val="808184"/>
                </a:solidFill>
                <a:latin typeface="DM Sans Black"/>
                <a:cs typeface="DM Sans Black"/>
              </a:rPr>
              <a:t>at</a:t>
            </a:r>
            <a:r>
              <a:rPr sz="800" b="1" i="1" spc="-15" dirty="0">
                <a:solidFill>
                  <a:srgbClr val="808184"/>
                </a:solidFill>
                <a:latin typeface="DM Sans Black"/>
                <a:cs typeface="DM Sans Black"/>
              </a:rPr>
              <a:t> </a:t>
            </a:r>
            <a:r>
              <a:rPr sz="800" b="1" i="1" dirty="0">
                <a:solidFill>
                  <a:srgbClr val="808184"/>
                </a:solidFill>
                <a:latin typeface="DM Sans Black"/>
                <a:cs typeface="DM Sans Black"/>
              </a:rPr>
              <a:t>a</a:t>
            </a:r>
            <a:r>
              <a:rPr sz="800" b="1" i="1" spc="-15" dirty="0">
                <a:solidFill>
                  <a:srgbClr val="808184"/>
                </a:solidFill>
                <a:latin typeface="DM Sans Black"/>
                <a:cs typeface="DM Sans Black"/>
              </a:rPr>
              <a:t> </a:t>
            </a:r>
            <a:r>
              <a:rPr sz="800" b="1" i="1" dirty="0">
                <a:solidFill>
                  <a:srgbClr val="808184"/>
                </a:solidFill>
                <a:latin typeface="DM Sans Black"/>
                <a:cs typeface="DM Sans Black"/>
              </a:rPr>
              <a:t>95%</a:t>
            </a:r>
            <a:r>
              <a:rPr sz="800" b="1" i="1" spc="-15" dirty="0">
                <a:solidFill>
                  <a:srgbClr val="808184"/>
                </a:solidFill>
                <a:latin typeface="DM Sans Black"/>
                <a:cs typeface="DM Sans Black"/>
              </a:rPr>
              <a:t> </a:t>
            </a:r>
            <a:r>
              <a:rPr sz="800" b="1" i="1" spc="-10" dirty="0">
                <a:solidFill>
                  <a:srgbClr val="808184"/>
                </a:solidFill>
                <a:latin typeface="DM Sans Black"/>
                <a:cs typeface="DM Sans Black"/>
              </a:rPr>
              <a:t>conﬁdence</a:t>
            </a:r>
            <a:r>
              <a:rPr sz="800" b="1" i="1" spc="-15" dirty="0">
                <a:solidFill>
                  <a:srgbClr val="808184"/>
                </a:solidFill>
                <a:latin typeface="DM Sans Black"/>
                <a:cs typeface="DM Sans Black"/>
              </a:rPr>
              <a:t> </a:t>
            </a:r>
            <a:r>
              <a:rPr sz="800" b="1" i="1" spc="-20" dirty="0">
                <a:solidFill>
                  <a:srgbClr val="808184"/>
                </a:solidFill>
                <a:latin typeface="DM Sans Black"/>
                <a:cs typeface="DM Sans Black"/>
              </a:rPr>
              <a:t>level</a:t>
            </a:r>
            <a:endParaRPr sz="800" dirty="0">
              <a:latin typeface="DM Sans Black"/>
              <a:cs typeface="DM Sans Black"/>
            </a:endParaRPr>
          </a:p>
        </p:txBody>
      </p:sp>
      <p:pic>
        <p:nvPicPr>
          <p:cNvPr id="17" name="Picture 16" descr="MILD.png"/>
          <p:cNvPicPr>
            <a:picLocks noChangeAspect="1"/>
          </p:cNvPicPr>
          <p:nvPr/>
        </p:nvPicPr>
        <p:blipFill>
          <a:blip r:embed="rId2"/>
          <a:stretch>
            <a:fillRect/>
          </a:stretch>
        </p:blipFill>
        <p:spPr>
          <a:xfrm>
            <a:off x="3611804" y="2349783"/>
            <a:ext cx="3593293" cy="1783844"/>
          </a:xfrm>
          <a:prstGeom prst="rect">
            <a:avLst/>
          </a:prstGeom>
        </p:spPr>
      </p:pic>
      <p:pic>
        <p:nvPicPr>
          <p:cNvPr id="18" name="Picture 17" descr="LOW.png"/>
          <p:cNvPicPr>
            <a:picLocks noChangeAspect="1"/>
          </p:cNvPicPr>
          <p:nvPr/>
        </p:nvPicPr>
        <p:blipFill>
          <a:blip r:embed="rId3"/>
          <a:stretch>
            <a:fillRect/>
          </a:stretch>
        </p:blipFill>
        <p:spPr>
          <a:xfrm>
            <a:off x="3613957" y="4584700"/>
            <a:ext cx="3593293" cy="1783844"/>
          </a:xfrm>
          <a:prstGeom prst="rect">
            <a:avLst/>
          </a:prstGeom>
        </p:spPr>
      </p:pic>
      <p:pic>
        <p:nvPicPr>
          <p:cNvPr id="19" name="Picture 18" descr="MODERATE.png"/>
          <p:cNvPicPr>
            <a:picLocks noChangeAspect="1"/>
          </p:cNvPicPr>
          <p:nvPr/>
        </p:nvPicPr>
        <p:blipFill>
          <a:blip r:embed="rId4"/>
          <a:stretch>
            <a:fillRect/>
          </a:stretch>
        </p:blipFill>
        <p:spPr>
          <a:xfrm>
            <a:off x="3611803" y="7288551"/>
            <a:ext cx="3593293" cy="17838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5688" y="4474402"/>
            <a:ext cx="1915795" cy="483234"/>
          </a:xfrm>
          <a:prstGeom prst="rect">
            <a:avLst/>
          </a:prstGeom>
        </p:spPr>
        <p:txBody>
          <a:bodyPr vert="horz" wrap="square" lIns="0" tIns="43180" rIns="0" bIns="0" rtlCol="0">
            <a:spAutoFit/>
          </a:bodyPr>
          <a:lstStyle/>
          <a:p>
            <a:pPr marL="12700">
              <a:lnSpc>
                <a:spcPct val="100000"/>
              </a:lnSpc>
              <a:spcBef>
                <a:spcPts val="340"/>
              </a:spcBef>
            </a:pPr>
            <a:r>
              <a:rPr sz="1300" b="1" dirty="0">
                <a:solidFill>
                  <a:srgbClr val="6D6E70"/>
                </a:solidFill>
                <a:latin typeface="DM Sans SemiBold"/>
                <a:cs typeface="DM Sans SemiBold"/>
              </a:rPr>
              <a:t>Genes</a:t>
            </a:r>
            <a:r>
              <a:rPr sz="1300" b="1" spc="-2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0" dirty="0">
                <a:solidFill>
                  <a:srgbClr val="6D6E70"/>
                </a:solidFill>
                <a:latin typeface="DM Sans SemiBold"/>
                <a:cs typeface="DM Sans SemiBold"/>
              </a:rPr>
              <a:t> </a:t>
            </a:r>
            <a:r>
              <a:rPr sz="1300" b="1" spc="-25" dirty="0">
                <a:solidFill>
                  <a:srgbClr val="6D6E70"/>
                </a:solidFill>
                <a:latin typeface="DM Sans SemiBold"/>
                <a:cs typeface="DM Sans SemiBold"/>
              </a:rPr>
              <a:t>115</a:t>
            </a:r>
            <a:endParaRPr sz="1300" dirty="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2838</a:t>
            </a:r>
            <a:endParaRPr sz="1300" dirty="0">
              <a:latin typeface="DM Sans SemiBold"/>
              <a:cs typeface="DM Sans SemiBold"/>
            </a:endParaRPr>
          </a:p>
        </p:txBody>
      </p:sp>
      <p:sp>
        <p:nvSpPr>
          <p:cNvPr id="3" name="object 3"/>
          <p:cNvSpPr/>
          <p:nvPr/>
        </p:nvSpPr>
        <p:spPr>
          <a:xfrm>
            <a:off x="428391" y="4460148"/>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4" name="object 4"/>
          <p:cNvSpPr txBox="1"/>
          <p:nvPr/>
        </p:nvSpPr>
        <p:spPr>
          <a:xfrm>
            <a:off x="415683" y="6235967"/>
            <a:ext cx="1859914" cy="853440"/>
          </a:xfrm>
          <a:prstGeom prst="rect">
            <a:avLst/>
          </a:prstGeom>
        </p:spPr>
        <p:txBody>
          <a:bodyPr vert="horz" wrap="square" lIns="0" tIns="12700" rIns="0" bIns="0" rtlCol="0">
            <a:spAutoFit/>
          </a:bodyPr>
          <a:lstStyle/>
          <a:p>
            <a:pPr marL="12700">
              <a:lnSpc>
                <a:spcPct val="100000"/>
              </a:lnSpc>
              <a:spcBef>
                <a:spcPts val="100"/>
              </a:spcBef>
            </a:pPr>
            <a:r>
              <a:rPr sz="1700" b="1" spc="-10" dirty="0">
                <a:solidFill>
                  <a:srgbClr val="262261"/>
                </a:solidFill>
                <a:latin typeface="DM Sans"/>
                <a:cs typeface="DM Sans"/>
              </a:rPr>
              <a:t>Fat</a:t>
            </a:r>
            <a:r>
              <a:rPr sz="1700" b="1" spc="-75" dirty="0">
                <a:solidFill>
                  <a:srgbClr val="262261"/>
                </a:solidFill>
                <a:latin typeface="DM Sans"/>
                <a:cs typeface="DM Sans"/>
              </a:rPr>
              <a:t> </a:t>
            </a:r>
            <a:r>
              <a:rPr sz="1700" b="1" spc="-10" dirty="0">
                <a:solidFill>
                  <a:srgbClr val="262261"/>
                </a:solidFill>
                <a:latin typeface="DM Sans"/>
                <a:cs typeface="DM Sans"/>
              </a:rPr>
              <a:t>Intolerance</a:t>
            </a:r>
            <a:endParaRPr sz="1700" dirty="0">
              <a:latin typeface="DM Sans"/>
              <a:cs typeface="DM Sans"/>
            </a:endParaRPr>
          </a:p>
          <a:p>
            <a:pPr marL="12700">
              <a:lnSpc>
                <a:spcPct val="100000"/>
              </a:lnSpc>
              <a:spcBef>
                <a:spcPts val="1115"/>
              </a:spcBef>
            </a:pPr>
            <a:r>
              <a:rPr sz="1300" b="1" dirty="0">
                <a:solidFill>
                  <a:srgbClr val="6D6E70"/>
                </a:solidFill>
                <a:latin typeface="DM Sans SemiBold"/>
                <a:cs typeface="DM Sans SemiBold"/>
              </a:rPr>
              <a:t>Genes</a:t>
            </a:r>
            <a:r>
              <a:rPr sz="1300" b="1" spc="-2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0" dirty="0">
                <a:solidFill>
                  <a:srgbClr val="6D6E70"/>
                </a:solidFill>
                <a:latin typeface="DM Sans SemiBold"/>
                <a:cs typeface="DM Sans SemiBold"/>
              </a:rPr>
              <a:t> </a:t>
            </a:r>
            <a:r>
              <a:rPr sz="1300" b="1" spc="-25" dirty="0">
                <a:solidFill>
                  <a:srgbClr val="6D6E70"/>
                </a:solidFill>
                <a:latin typeface="DM Sans SemiBold"/>
                <a:cs typeface="DM Sans SemiBold"/>
              </a:rPr>
              <a:t>79</a:t>
            </a:r>
            <a:endParaRPr sz="1300" dirty="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2122</a:t>
            </a:r>
            <a:endParaRPr sz="1300" dirty="0">
              <a:latin typeface="DM Sans SemiBold"/>
              <a:cs typeface="DM Sans SemiBold"/>
            </a:endParaRPr>
          </a:p>
        </p:txBody>
      </p:sp>
      <p:sp>
        <p:nvSpPr>
          <p:cNvPr id="5" name="object 5"/>
          <p:cNvSpPr/>
          <p:nvPr/>
        </p:nvSpPr>
        <p:spPr>
          <a:xfrm>
            <a:off x="428391" y="6592159"/>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6" name="object 6"/>
          <p:cNvSpPr txBox="1"/>
          <p:nvPr/>
        </p:nvSpPr>
        <p:spPr>
          <a:xfrm>
            <a:off x="415683" y="8352218"/>
            <a:ext cx="2109470" cy="284480"/>
          </a:xfrm>
          <a:prstGeom prst="rect">
            <a:avLst/>
          </a:prstGeom>
        </p:spPr>
        <p:txBody>
          <a:bodyPr vert="horz" wrap="square" lIns="0" tIns="12700" rIns="0" bIns="0" rtlCol="0">
            <a:spAutoFit/>
          </a:bodyPr>
          <a:lstStyle/>
          <a:p>
            <a:pPr marL="12700">
              <a:lnSpc>
                <a:spcPct val="100000"/>
              </a:lnSpc>
              <a:spcBef>
                <a:spcPts val="100"/>
              </a:spcBef>
            </a:pPr>
            <a:r>
              <a:rPr sz="1700" b="1" dirty="0">
                <a:solidFill>
                  <a:srgbClr val="262261"/>
                </a:solidFill>
                <a:latin typeface="DM Sans"/>
                <a:cs typeface="DM Sans"/>
              </a:rPr>
              <a:t>Protein</a:t>
            </a:r>
            <a:r>
              <a:rPr sz="1700" b="1" spc="335" dirty="0">
                <a:solidFill>
                  <a:srgbClr val="262261"/>
                </a:solidFill>
                <a:latin typeface="DM Sans"/>
                <a:cs typeface="DM Sans"/>
              </a:rPr>
              <a:t> </a:t>
            </a:r>
            <a:r>
              <a:rPr sz="1700" b="1" spc="-10" dirty="0">
                <a:solidFill>
                  <a:srgbClr val="262261"/>
                </a:solidFill>
                <a:latin typeface="DM Sans"/>
                <a:cs typeface="DM Sans"/>
              </a:rPr>
              <a:t>Intolerance</a:t>
            </a:r>
            <a:endParaRPr sz="1700">
              <a:latin typeface="DM Sans"/>
              <a:cs typeface="DM Sans"/>
            </a:endParaRPr>
          </a:p>
        </p:txBody>
      </p:sp>
      <p:sp>
        <p:nvSpPr>
          <p:cNvPr id="7" name="object 7"/>
          <p:cNvSpPr txBox="1"/>
          <p:nvPr/>
        </p:nvSpPr>
        <p:spPr>
          <a:xfrm>
            <a:off x="415688" y="8722638"/>
            <a:ext cx="1899920" cy="483234"/>
          </a:xfrm>
          <a:prstGeom prst="rect">
            <a:avLst/>
          </a:prstGeom>
        </p:spPr>
        <p:txBody>
          <a:bodyPr vert="horz" wrap="square" lIns="0" tIns="43180" rIns="0" bIns="0" rtlCol="0">
            <a:spAutoFit/>
          </a:bodyPr>
          <a:lstStyle/>
          <a:p>
            <a:pPr marL="12700">
              <a:lnSpc>
                <a:spcPct val="100000"/>
              </a:lnSpc>
              <a:spcBef>
                <a:spcPts val="340"/>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141</a:t>
            </a:r>
            <a:endParaRPr sz="130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2746</a:t>
            </a:r>
            <a:endParaRPr sz="1300">
              <a:latin typeface="DM Sans SemiBold"/>
              <a:cs typeface="DM Sans SemiBold"/>
            </a:endParaRPr>
          </a:p>
        </p:txBody>
      </p:sp>
      <p:sp>
        <p:nvSpPr>
          <p:cNvPr id="8" name="object 8"/>
          <p:cNvSpPr/>
          <p:nvPr/>
        </p:nvSpPr>
        <p:spPr>
          <a:xfrm>
            <a:off x="428391" y="8708397"/>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59" name="object 59"/>
          <p:cNvSpPr txBox="1"/>
          <p:nvPr/>
        </p:nvSpPr>
        <p:spPr>
          <a:xfrm>
            <a:off x="395579" y="1530477"/>
            <a:ext cx="6105525" cy="2202815"/>
          </a:xfrm>
          <a:prstGeom prst="rect">
            <a:avLst/>
          </a:prstGeom>
        </p:spPr>
        <p:txBody>
          <a:bodyPr vert="horz" wrap="square" lIns="0" tIns="12065" rIns="0" bIns="0" rtlCol="0">
            <a:spAutoFit/>
          </a:bodyPr>
          <a:lstStyle/>
          <a:p>
            <a:pPr marL="12700" marR="1940560">
              <a:lnSpc>
                <a:spcPct val="100499"/>
              </a:lnSpc>
              <a:spcBef>
                <a:spcPts val="95"/>
              </a:spcBef>
            </a:pPr>
            <a:r>
              <a:rPr sz="2850" b="1" spc="-90" dirty="0">
                <a:solidFill>
                  <a:srgbClr val="262261"/>
                </a:solidFill>
                <a:latin typeface="Bitter" pitchFamily="2" charset="0"/>
                <a:cs typeface="Book Antiqua"/>
              </a:rPr>
              <a:t>GENE-</a:t>
            </a:r>
            <a:r>
              <a:rPr sz="2850" b="1" dirty="0">
                <a:solidFill>
                  <a:srgbClr val="262261"/>
                </a:solidFill>
                <a:latin typeface="Bitter" pitchFamily="2" charset="0"/>
                <a:cs typeface="Book Antiqua"/>
              </a:rPr>
              <a:t>IUS</a:t>
            </a:r>
            <a:r>
              <a:rPr sz="2850" b="1" spc="-165" dirty="0">
                <a:solidFill>
                  <a:srgbClr val="262261"/>
                </a:solidFill>
                <a:latin typeface="Bitter" pitchFamily="2" charset="0"/>
                <a:cs typeface="Book Antiqua"/>
              </a:rPr>
              <a:t> </a:t>
            </a:r>
            <a:r>
              <a:rPr sz="2850" b="1" spc="-210" dirty="0">
                <a:solidFill>
                  <a:srgbClr val="262261"/>
                </a:solidFill>
                <a:latin typeface="Bitter" pitchFamily="2" charset="0"/>
                <a:cs typeface="Book Antiqua"/>
              </a:rPr>
              <a:t>EATING</a:t>
            </a:r>
            <a:r>
              <a:rPr sz="2850" b="1" spc="-160" dirty="0">
                <a:solidFill>
                  <a:srgbClr val="262261"/>
                </a:solidFill>
                <a:latin typeface="Bitter" pitchFamily="2" charset="0"/>
                <a:cs typeface="Book Antiqua"/>
              </a:rPr>
              <a:t> </a:t>
            </a:r>
            <a:r>
              <a:rPr sz="2850" b="1" spc="235" dirty="0">
                <a:solidFill>
                  <a:srgbClr val="262261"/>
                </a:solidFill>
                <a:latin typeface="Bitter" pitchFamily="2" charset="0"/>
                <a:cs typeface="Book Antiqua"/>
              </a:rPr>
              <a:t>– </a:t>
            </a:r>
            <a:r>
              <a:rPr sz="2850" b="1" spc="-180" dirty="0">
                <a:solidFill>
                  <a:srgbClr val="262261"/>
                </a:solidFill>
                <a:latin typeface="Bitter" pitchFamily="2" charset="0"/>
                <a:cs typeface="Book Antiqua"/>
              </a:rPr>
              <a:t>YOUR</a:t>
            </a:r>
            <a:r>
              <a:rPr sz="2850" b="1" spc="-165" dirty="0">
                <a:solidFill>
                  <a:srgbClr val="262261"/>
                </a:solidFill>
                <a:latin typeface="Bitter" pitchFamily="2" charset="0"/>
                <a:cs typeface="Book Antiqua"/>
              </a:rPr>
              <a:t> NUTRIGENOMICS</a:t>
            </a:r>
            <a:endParaRPr sz="2850" dirty="0">
              <a:latin typeface="Bitter" pitchFamily="2" charset="0"/>
              <a:cs typeface="Book Antiqua"/>
            </a:endParaRPr>
          </a:p>
          <a:p>
            <a:pPr marL="12700" algn="just">
              <a:lnSpc>
                <a:spcPts val="1270"/>
              </a:lnSpc>
            </a:pPr>
            <a:r>
              <a:rPr sz="1300" b="0" dirty="0">
                <a:latin typeface="DM Sans Medium"/>
                <a:cs typeface="DM Sans Medium"/>
              </a:rPr>
              <a:t>Gene-ius</a:t>
            </a:r>
            <a:r>
              <a:rPr sz="1300" b="0" spc="10" dirty="0">
                <a:latin typeface="DM Sans Medium"/>
                <a:cs typeface="DM Sans Medium"/>
              </a:rPr>
              <a:t> </a:t>
            </a:r>
            <a:r>
              <a:rPr sz="1300" b="0" dirty="0">
                <a:latin typeface="DM Sans Medium"/>
                <a:cs typeface="DM Sans Medium"/>
              </a:rPr>
              <a:t>Eating</a:t>
            </a:r>
            <a:r>
              <a:rPr sz="1300" b="0" spc="15" dirty="0">
                <a:latin typeface="DM Sans Medium"/>
                <a:cs typeface="DM Sans Medium"/>
              </a:rPr>
              <a:t> </a:t>
            </a:r>
            <a:r>
              <a:rPr sz="1300" b="0" dirty="0">
                <a:latin typeface="DM Sans Medium"/>
                <a:cs typeface="DM Sans Medium"/>
              </a:rPr>
              <a:t>offers</a:t>
            </a:r>
            <a:r>
              <a:rPr sz="1300" b="0" spc="15" dirty="0">
                <a:latin typeface="DM Sans Medium"/>
                <a:cs typeface="DM Sans Medium"/>
              </a:rPr>
              <a:t> </a:t>
            </a:r>
            <a:r>
              <a:rPr sz="1300" b="0" dirty="0">
                <a:latin typeface="DM Sans Medium"/>
                <a:cs typeface="DM Sans Medium"/>
              </a:rPr>
              <a:t>a</a:t>
            </a:r>
            <a:r>
              <a:rPr sz="1300" b="0" spc="10" dirty="0">
                <a:latin typeface="DM Sans Medium"/>
                <a:cs typeface="DM Sans Medium"/>
              </a:rPr>
              <a:t> </a:t>
            </a:r>
            <a:r>
              <a:rPr sz="1300" b="0" dirty="0">
                <a:latin typeface="DM Sans Medium"/>
                <a:cs typeface="DM Sans Medium"/>
              </a:rPr>
              <a:t>personalized</a:t>
            </a:r>
            <a:r>
              <a:rPr sz="1300" b="0" spc="15" dirty="0">
                <a:latin typeface="DM Sans Medium"/>
                <a:cs typeface="DM Sans Medium"/>
              </a:rPr>
              <a:t> </a:t>
            </a:r>
            <a:r>
              <a:rPr sz="1300" b="0" dirty="0">
                <a:latin typeface="DM Sans Medium"/>
                <a:cs typeface="DM Sans Medium"/>
              </a:rPr>
              <a:t>approach</a:t>
            </a:r>
            <a:r>
              <a:rPr sz="1300" b="0" spc="15" dirty="0">
                <a:latin typeface="DM Sans Medium"/>
                <a:cs typeface="DM Sans Medium"/>
              </a:rPr>
              <a:t> </a:t>
            </a:r>
            <a:r>
              <a:rPr sz="1300" b="0" dirty="0">
                <a:latin typeface="DM Sans Medium"/>
                <a:cs typeface="DM Sans Medium"/>
              </a:rPr>
              <a:t>to</a:t>
            </a:r>
            <a:r>
              <a:rPr sz="1300" b="0" spc="10" dirty="0">
                <a:latin typeface="DM Sans Medium"/>
                <a:cs typeface="DM Sans Medium"/>
              </a:rPr>
              <a:t> </a:t>
            </a:r>
            <a:r>
              <a:rPr sz="1300" b="0" dirty="0">
                <a:latin typeface="DM Sans Medium"/>
                <a:cs typeface="DM Sans Medium"/>
              </a:rPr>
              <a:t>nutrition,</a:t>
            </a:r>
            <a:r>
              <a:rPr sz="1300" b="0" spc="15" dirty="0">
                <a:latin typeface="DM Sans Medium"/>
                <a:cs typeface="DM Sans Medium"/>
              </a:rPr>
              <a:t> </a:t>
            </a:r>
            <a:r>
              <a:rPr sz="1300" b="0" dirty="0">
                <a:latin typeface="DM Sans Medium"/>
                <a:cs typeface="DM Sans Medium"/>
              </a:rPr>
              <a:t>aligning</a:t>
            </a:r>
            <a:r>
              <a:rPr sz="1300" b="0" spc="15" dirty="0">
                <a:latin typeface="DM Sans Medium"/>
                <a:cs typeface="DM Sans Medium"/>
              </a:rPr>
              <a:t> </a:t>
            </a:r>
            <a:r>
              <a:rPr sz="1300" b="0" dirty="0">
                <a:latin typeface="DM Sans Medium"/>
                <a:cs typeface="DM Sans Medium"/>
              </a:rPr>
              <a:t>your</a:t>
            </a:r>
            <a:r>
              <a:rPr sz="1300" b="0" spc="10" dirty="0">
                <a:latin typeface="DM Sans Medium"/>
                <a:cs typeface="DM Sans Medium"/>
              </a:rPr>
              <a:t> </a:t>
            </a:r>
            <a:r>
              <a:rPr sz="1300" b="0" spc="-20" dirty="0">
                <a:latin typeface="DM Sans Medium"/>
                <a:cs typeface="DM Sans Medium"/>
              </a:rPr>
              <a:t>diet</a:t>
            </a:r>
            <a:endParaRPr sz="1300" dirty="0">
              <a:latin typeface="DM Sans Medium"/>
              <a:cs typeface="DM Sans Medium"/>
            </a:endParaRPr>
          </a:p>
          <a:p>
            <a:pPr marL="12700" marR="5080" algn="just">
              <a:lnSpc>
                <a:spcPct val="115399"/>
              </a:lnSpc>
            </a:pPr>
            <a:r>
              <a:rPr sz="1300" b="0" dirty="0">
                <a:latin typeface="DM Sans Medium"/>
                <a:cs typeface="DM Sans Medium"/>
              </a:rPr>
              <a:t>with</a:t>
            </a:r>
            <a:r>
              <a:rPr sz="1300" b="0" spc="-5" dirty="0">
                <a:latin typeface="DM Sans Medium"/>
                <a:cs typeface="DM Sans Medium"/>
              </a:rPr>
              <a:t> </a:t>
            </a:r>
            <a:r>
              <a:rPr sz="1300" b="0" dirty="0">
                <a:latin typeface="DM Sans Medium"/>
                <a:cs typeface="DM Sans Medium"/>
              </a:rPr>
              <a:t>your genetic makeup for optimal</a:t>
            </a:r>
            <a:r>
              <a:rPr sz="1300" b="0" spc="-5" dirty="0">
                <a:latin typeface="DM Sans Medium"/>
                <a:cs typeface="DM Sans Medium"/>
              </a:rPr>
              <a:t> </a:t>
            </a:r>
            <a:r>
              <a:rPr sz="1300" b="0" dirty="0">
                <a:latin typeface="DM Sans Medium"/>
                <a:cs typeface="DM Sans Medium"/>
              </a:rPr>
              <a:t>well-being and balanced health. It</a:t>
            </a:r>
            <a:r>
              <a:rPr sz="1300" b="0" spc="-5" dirty="0">
                <a:latin typeface="DM Sans Medium"/>
                <a:cs typeface="DM Sans Medium"/>
              </a:rPr>
              <a:t> </a:t>
            </a:r>
            <a:r>
              <a:rPr sz="1300" b="0" spc="-10" dirty="0">
                <a:latin typeface="DM Sans Medium"/>
                <a:cs typeface="DM Sans Medium"/>
              </a:rPr>
              <a:t>helps </a:t>
            </a:r>
            <a:r>
              <a:rPr sz="1300" b="0" dirty="0">
                <a:latin typeface="DM Sans Medium"/>
                <a:cs typeface="DM Sans Medium"/>
              </a:rPr>
              <a:t>identify</a:t>
            </a:r>
            <a:r>
              <a:rPr sz="1300" b="0" spc="155" dirty="0">
                <a:latin typeface="DM Sans Medium"/>
                <a:cs typeface="DM Sans Medium"/>
              </a:rPr>
              <a:t>  </a:t>
            </a:r>
            <a:r>
              <a:rPr sz="1300" b="0" dirty="0">
                <a:latin typeface="DM Sans Medium"/>
                <a:cs typeface="DM Sans Medium"/>
              </a:rPr>
              <a:t>potential</a:t>
            </a:r>
            <a:r>
              <a:rPr sz="1300" b="0" spc="155" dirty="0">
                <a:latin typeface="DM Sans Medium"/>
                <a:cs typeface="DM Sans Medium"/>
              </a:rPr>
              <a:t>  </a:t>
            </a:r>
            <a:r>
              <a:rPr sz="1300" b="0" dirty="0">
                <a:latin typeface="DM Sans Medium"/>
                <a:cs typeface="DM Sans Medium"/>
              </a:rPr>
              <a:t>health</a:t>
            </a:r>
            <a:r>
              <a:rPr sz="1300" b="0" spc="160" dirty="0">
                <a:latin typeface="DM Sans Medium"/>
                <a:cs typeface="DM Sans Medium"/>
              </a:rPr>
              <a:t>  </a:t>
            </a:r>
            <a:r>
              <a:rPr sz="1300" b="0" dirty="0">
                <a:latin typeface="DM Sans Medium"/>
                <a:cs typeface="DM Sans Medium"/>
              </a:rPr>
              <a:t>risks,</a:t>
            </a:r>
            <a:r>
              <a:rPr sz="1300" b="0" spc="155" dirty="0">
                <a:latin typeface="DM Sans Medium"/>
                <a:cs typeface="DM Sans Medium"/>
              </a:rPr>
              <a:t>  </a:t>
            </a:r>
            <a:r>
              <a:rPr sz="1300" b="0" dirty="0">
                <a:latin typeface="DM Sans Medium"/>
                <a:cs typeface="DM Sans Medium"/>
              </a:rPr>
              <a:t>allowing</a:t>
            </a:r>
            <a:r>
              <a:rPr sz="1300" b="0" spc="155" dirty="0">
                <a:latin typeface="DM Sans Medium"/>
                <a:cs typeface="DM Sans Medium"/>
              </a:rPr>
              <a:t>  </a:t>
            </a:r>
            <a:r>
              <a:rPr sz="1300" b="0" dirty="0">
                <a:latin typeface="DM Sans Medium"/>
                <a:cs typeface="DM Sans Medium"/>
              </a:rPr>
              <a:t>for</a:t>
            </a:r>
            <a:r>
              <a:rPr sz="1300" b="0" spc="160" dirty="0">
                <a:latin typeface="DM Sans Medium"/>
                <a:cs typeface="DM Sans Medium"/>
              </a:rPr>
              <a:t>  </a:t>
            </a:r>
            <a:r>
              <a:rPr sz="1300" b="0" dirty="0">
                <a:latin typeface="DM Sans Medium"/>
                <a:cs typeface="DM Sans Medium"/>
              </a:rPr>
              <a:t>preventative</a:t>
            </a:r>
            <a:r>
              <a:rPr sz="1300" b="0" spc="155" dirty="0">
                <a:latin typeface="DM Sans Medium"/>
                <a:cs typeface="DM Sans Medium"/>
              </a:rPr>
              <a:t>  </a:t>
            </a:r>
            <a:r>
              <a:rPr sz="1300" b="0" dirty="0">
                <a:latin typeface="DM Sans Medium"/>
                <a:cs typeface="DM Sans Medium"/>
              </a:rPr>
              <a:t>measures</a:t>
            </a:r>
            <a:r>
              <a:rPr sz="1300" b="0" spc="155" dirty="0">
                <a:latin typeface="DM Sans Medium"/>
                <a:cs typeface="DM Sans Medium"/>
              </a:rPr>
              <a:t>  </a:t>
            </a:r>
            <a:r>
              <a:rPr sz="1300" b="0" spc="-30" dirty="0">
                <a:latin typeface="DM Sans Medium"/>
                <a:cs typeface="DM Sans Medium"/>
              </a:rPr>
              <a:t>and </a:t>
            </a:r>
            <a:r>
              <a:rPr sz="1300" b="0" dirty="0">
                <a:latin typeface="DM Sans Medium"/>
                <a:cs typeface="DM Sans Medium"/>
              </a:rPr>
              <a:t>enhanced</a:t>
            </a:r>
            <a:r>
              <a:rPr sz="1300" b="0" spc="-15" dirty="0">
                <a:latin typeface="DM Sans Medium"/>
                <a:cs typeface="DM Sans Medium"/>
              </a:rPr>
              <a:t> </a:t>
            </a:r>
            <a:r>
              <a:rPr sz="1300" b="0" dirty="0">
                <a:latin typeface="DM Sans Medium"/>
                <a:cs typeface="DM Sans Medium"/>
              </a:rPr>
              <a:t>physical</a:t>
            </a:r>
            <a:r>
              <a:rPr sz="1300" b="0" spc="-15" dirty="0">
                <a:latin typeface="DM Sans Medium"/>
                <a:cs typeface="DM Sans Medium"/>
              </a:rPr>
              <a:t> </a:t>
            </a:r>
            <a:r>
              <a:rPr sz="1300" b="0" dirty="0">
                <a:latin typeface="DM Sans Medium"/>
                <a:cs typeface="DM Sans Medium"/>
              </a:rPr>
              <a:t>and</a:t>
            </a:r>
            <a:r>
              <a:rPr sz="1300" b="0" spc="-10" dirty="0">
                <a:latin typeface="DM Sans Medium"/>
                <a:cs typeface="DM Sans Medium"/>
              </a:rPr>
              <a:t> </a:t>
            </a:r>
            <a:r>
              <a:rPr sz="1300" b="0" dirty="0">
                <a:latin typeface="DM Sans Medium"/>
                <a:cs typeface="DM Sans Medium"/>
              </a:rPr>
              <a:t>cognitive</a:t>
            </a:r>
            <a:r>
              <a:rPr sz="1300" b="0" spc="-15" dirty="0">
                <a:latin typeface="DM Sans Medium"/>
                <a:cs typeface="DM Sans Medium"/>
              </a:rPr>
              <a:t> </a:t>
            </a:r>
            <a:r>
              <a:rPr sz="1300" b="0" spc="-10" dirty="0">
                <a:latin typeface="DM Sans Medium"/>
                <a:cs typeface="DM Sans Medium"/>
              </a:rPr>
              <a:t>performance.</a:t>
            </a:r>
            <a:endParaRPr sz="1300" dirty="0">
              <a:latin typeface="DM Sans Medium"/>
              <a:cs typeface="DM Sans Medium"/>
            </a:endParaRPr>
          </a:p>
          <a:p>
            <a:pPr marL="46355" algn="just">
              <a:lnSpc>
                <a:spcPct val="100000"/>
              </a:lnSpc>
              <a:spcBef>
                <a:spcPts val="1320"/>
              </a:spcBef>
            </a:pPr>
            <a:r>
              <a:rPr sz="1900" b="1" spc="-25" dirty="0">
                <a:solidFill>
                  <a:srgbClr val="262261"/>
                </a:solidFill>
                <a:latin typeface="DM Sans"/>
                <a:cs typeface="DM Sans"/>
              </a:rPr>
              <a:t>Your</a:t>
            </a:r>
            <a:r>
              <a:rPr sz="1900" b="1" spc="-45" dirty="0">
                <a:solidFill>
                  <a:srgbClr val="262261"/>
                </a:solidFill>
                <a:latin typeface="DM Sans"/>
                <a:cs typeface="DM Sans"/>
              </a:rPr>
              <a:t> </a:t>
            </a:r>
            <a:r>
              <a:rPr sz="1900" b="1" dirty="0">
                <a:solidFill>
                  <a:srgbClr val="262261"/>
                </a:solidFill>
                <a:latin typeface="DM Sans"/>
                <a:cs typeface="DM Sans"/>
              </a:rPr>
              <a:t>Carbohydrate,</a:t>
            </a:r>
            <a:r>
              <a:rPr sz="1900" b="1" spc="-45" dirty="0">
                <a:solidFill>
                  <a:srgbClr val="262261"/>
                </a:solidFill>
                <a:latin typeface="DM Sans"/>
                <a:cs typeface="DM Sans"/>
              </a:rPr>
              <a:t> </a:t>
            </a:r>
            <a:r>
              <a:rPr sz="1900" b="1" dirty="0">
                <a:solidFill>
                  <a:srgbClr val="262261"/>
                </a:solidFill>
                <a:latin typeface="DM Sans"/>
                <a:cs typeface="DM Sans"/>
              </a:rPr>
              <a:t>Fat</a:t>
            </a:r>
            <a:r>
              <a:rPr sz="1900" b="1" spc="-45" dirty="0">
                <a:solidFill>
                  <a:srgbClr val="262261"/>
                </a:solidFill>
                <a:latin typeface="DM Sans"/>
                <a:cs typeface="DM Sans"/>
              </a:rPr>
              <a:t> </a:t>
            </a:r>
            <a:r>
              <a:rPr sz="1900" b="1" dirty="0">
                <a:solidFill>
                  <a:srgbClr val="262261"/>
                </a:solidFill>
                <a:latin typeface="DM Sans"/>
                <a:cs typeface="DM Sans"/>
              </a:rPr>
              <a:t>and</a:t>
            </a:r>
            <a:r>
              <a:rPr sz="1900" b="1" spc="-45" dirty="0">
                <a:solidFill>
                  <a:srgbClr val="262261"/>
                </a:solidFill>
                <a:latin typeface="DM Sans"/>
                <a:cs typeface="DM Sans"/>
              </a:rPr>
              <a:t> </a:t>
            </a:r>
            <a:r>
              <a:rPr sz="1900" b="1" dirty="0">
                <a:solidFill>
                  <a:srgbClr val="262261"/>
                </a:solidFill>
                <a:latin typeface="DM Sans"/>
                <a:cs typeface="DM Sans"/>
              </a:rPr>
              <a:t>Protein</a:t>
            </a:r>
            <a:r>
              <a:rPr sz="1900" b="1" spc="-45" dirty="0">
                <a:solidFill>
                  <a:srgbClr val="262261"/>
                </a:solidFill>
                <a:latin typeface="DM Sans"/>
                <a:cs typeface="DM Sans"/>
              </a:rPr>
              <a:t> </a:t>
            </a:r>
            <a:r>
              <a:rPr sz="1900" b="1" dirty="0">
                <a:solidFill>
                  <a:srgbClr val="262261"/>
                </a:solidFill>
                <a:latin typeface="DM Sans"/>
                <a:cs typeface="DM Sans"/>
              </a:rPr>
              <a:t>Gene</a:t>
            </a:r>
            <a:r>
              <a:rPr sz="1900" b="1" spc="-45" dirty="0">
                <a:solidFill>
                  <a:srgbClr val="262261"/>
                </a:solidFill>
                <a:latin typeface="DM Sans"/>
                <a:cs typeface="DM Sans"/>
              </a:rPr>
              <a:t> </a:t>
            </a:r>
            <a:r>
              <a:rPr sz="1900" b="1" spc="-10" dirty="0">
                <a:solidFill>
                  <a:srgbClr val="262261"/>
                </a:solidFill>
                <a:latin typeface="DM Sans"/>
                <a:cs typeface="DM Sans"/>
              </a:rPr>
              <a:t>Summary</a:t>
            </a:r>
            <a:endParaRPr sz="1900" dirty="0">
              <a:latin typeface="DM Sans"/>
              <a:cs typeface="DM Sans"/>
            </a:endParaRPr>
          </a:p>
        </p:txBody>
      </p:sp>
      <p:sp>
        <p:nvSpPr>
          <p:cNvPr id="60" name="object 60"/>
          <p:cNvSpPr txBox="1"/>
          <p:nvPr/>
        </p:nvSpPr>
        <p:spPr>
          <a:xfrm>
            <a:off x="415696" y="4103966"/>
            <a:ext cx="2771775" cy="284480"/>
          </a:xfrm>
          <a:prstGeom prst="rect">
            <a:avLst/>
          </a:prstGeom>
        </p:spPr>
        <p:txBody>
          <a:bodyPr vert="horz" wrap="square" lIns="0" tIns="12700" rIns="0" bIns="0" rtlCol="0">
            <a:spAutoFit/>
          </a:bodyPr>
          <a:lstStyle/>
          <a:p>
            <a:pPr marL="12700">
              <a:lnSpc>
                <a:spcPct val="100000"/>
              </a:lnSpc>
              <a:spcBef>
                <a:spcPts val="100"/>
              </a:spcBef>
            </a:pPr>
            <a:r>
              <a:rPr sz="1700" b="1" spc="-10" dirty="0">
                <a:solidFill>
                  <a:srgbClr val="262261"/>
                </a:solidFill>
                <a:latin typeface="DM Sans"/>
                <a:cs typeface="DM Sans"/>
              </a:rPr>
              <a:t>Carbohydrate</a:t>
            </a:r>
            <a:r>
              <a:rPr sz="1700" b="1" spc="-75" dirty="0">
                <a:solidFill>
                  <a:srgbClr val="262261"/>
                </a:solidFill>
                <a:latin typeface="DM Sans"/>
                <a:cs typeface="DM Sans"/>
              </a:rPr>
              <a:t> </a:t>
            </a:r>
            <a:r>
              <a:rPr sz="1700" b="1" spc="-10" dirty="0">
                <a:solidFill>
                  <a:srgbClr val="262261"/>
                </a:solidFill>
                <a:latin typeface="DM Sans"/>
                <a:cs typeface="DM Sans"/>
              </a:rPr>
              <a:t>Intolerance</a:t>
            </a:r>
            <a:endParaRPr sz="1700" dirty="0">
              <a:latin typeface="DM Sans"/>
              <a:cs typeface="DM Sans"/>
            </a:endParaRPr>
          </a:p>
        </p:txBody>
      </p:sp>
      <p:sp>
        <p:nvSpPr>
          <p:cNvPr id="11" name="object 12">
            <a:extLst>
              <a:ext uri="{FF2B5EF4-FFF2-40B4-BE49-F238E27FC236}">
                <a16:creationId xmlns:a16="http://schemas.microsoft.com/office/drawing/2014/main" id="{2A716389-E25E-1356-A031-4E1AF1E430F1}"/>
              </a:ext>
            </a:extLst>
          </p:cNvPr>
          <p:cNvSpPr txBox="1"/>
          <p:nvPr/>
        </p:nvSpPr>
        <p:spPr>
          <a:xfrm>
            <a:off x="4006850" y="9613900"/>
            <a:ext cx="4774196" cy="281487"/>
          </a:xfrm>
          <a:prstGeom prst="rect">
            <a:avLst/>
          </a:prstGeom>
        </p:spPr>
        <p:txBody>
          <a:bodyPr vert="horz" wrap="square" lIns="0" tIns="12065" rIns="0" bIns="0" rtlCol="0">
            <a:spAutoFit/>
          </a:bodyPr>
          <a:lstStyle/>
          <a:p>
            <a:pPr>
              <a:lnSpc>
                <a:spcPct val="100000"/>
              </a:lnSpc>
              <a:spcBef>
                <a:spcPts val="495"/>
              </a:spcBef>
            </a:pPr>
            <a:endParaRPr sz="950" dirty="0">
              <a:latin typeface="Arial"/>
              <a:cs typeface="Arial"/>
            </a:endParaRPr>
          </a:p>
          <a:p>
            <a:pPr marL="12700">
              <a:lnSpc>
                <a:spcPct val="100000"/>
              </a:lnSpc>
              <a:spcBef>
                <a:spcPts val="5"/>
              </a:spcBef>
            </a:pPr>
            <a:r>
              <a:rPr sz="800" b="1" i="1" spc="-10" dirty="0">
                <a:solidFill>
                  <a:srgbClr val="808184"/>
                </a:solidFill>
                <a:latin typeface="Arial"/>
                <a:cs typeface="Arial"/>
              </a:rPr>
              <a:t>Findings</a:t>
            </a:r>
            <a:r>
              <a:rPr sz="800" b="1" i="1" spc="75" dirty="0">
                <a:solidFill>
                  <a:srgbClr val="808184"/>
                </a:solidFill>
                <a:latin typeface="Arial"/>
                <a:cs typeface="Arial"/>
              </a:rPr>
              <a:t> </a:t>
            </a:r>
            <a:r>
              <a:rPr sz="800" b="1" i="1" dirty="0">
                <a:solidFill>
                  <a:srgbClr val="808184"/>
                </a:solidFill>
                <a:latin typeface="Arial"/>
                <a:cs typeface="Arial"/>
              </a:rPr>
              <a:t>are</a:t>
            </a:r>
            <a:r>
              <a:rPr sz="800" b="1" i="1" spc="75" dirty="0">
                <a:solidFill>
                  <a:srgbClr val="808184"/>
                </a:solidFill>
                <a:latin typeface="Arial"/>
                <a:cs typeface="Arial"/>
              </a:rPr>
              <a:t> </a:t>
            </a:r>
            <a:r>
              <a:rPr sz="800" b="1" i="1" dirty="0">
                <a:solidFill>
                  <a:srgbClr val="808184"/>
                </a:solidFill>
                <a:latin typeface="Arial"/>
                <a:cs typeface="Arial"/>
              </a:rPr>
              <a:t>statistically</a:t>
            </a:r>
            <a:r>
              <a:rPr sz="800" b="1" i="1" spc="75" dirty="0">
                <a:solidFill>
                  <a:srgbClr val="808184"/>
                </a:solidFill>
                <a:latin typeface="Arial"/>
                <a:cs typeface="Arial"/>
              </a:rPr>
              <a:t> </a:t>
            </a:r>
            <a:r>
              <a:rPr sz="800" b="1" i="1" dirty="0">
                <a:solidFill>
                  <a:srgbClr val="808184"/>
                </a:solidFill>
                <a:latin typeface="Arial"/>
                <a:cs typeface="Arial"/>
              </a:rPr>
              <a:t>significant</a:t>
            </a:r>
            <a:r>
              <a:rPr sz="800" b="1" i="1" spc="75" dirty="0">
                <a:solidFill>
                  <a:srgbClr val="808184"/>
                </a:solidFill>
                <a:latin typeface="Arial"/>
                <a:cs typeface="Arial"/>
              </a:rPr>
              <a:t> </a:t>
            </a:r>
            <a:r>
              <a:rPr sz="800" b="1" i="1" spc="55" dirty="0">
                <a:solidFill>
                  <a:srgbClr val="808184"/>
                </a:solidFill>
                <a:latin typeface="Arial"/>
                <a:cs typeface="Arial"/>
              </a:rPr>
              <a:t>at</a:t>
            </a:r>
            <a:r>
              <a:rPr sz="800" b="1" i="1" spc="80" dirty="0">
                <a:solidFill>
                  <a:srgbClr val="808184"/>
                </a:solidFill>
                <a:latin typeface="Arial"/>
                <a:cs typeface="Arial"/>
              </a:rPr>
              <a:t> </a:t>
            </a:r>
            <a:r>
              <a:rPr sz="800" b="1" i="1" dirty="0">
                <a:solidFill>
                  <a:srgbClr val="808184"/>
                </a:solidFill>
                <a:latin typeface="Arial"/>
                <a:cs typeface="Arial"/>
              </a:rPr>
              <a:t>a</a:t>
            </a:r>
            <a:r>
              <a:rPr sz="800" b="1" i="1" spc="75" dirty="0">
                <a:solidFill>
                  <a:srgbClr val="808184"/>
                </a:solidFill>
                <a:latin typeface="Arial"/>
                <a:cs typeface="Arial"/>
              </a:rPr>
              <a:t> </a:t>
            </a:r>
            <a:r>
              <a:rPr sz="800" b="1" i="1" dirty="0">
                <a:solidFill>
                  <a:srgbClr val="808184"/>
                </a:solidFill>
                <a:latin typeface="Arial"/>
                <a:cs typeface="Arial"/>
              </a:rPr>
              <a:t>95%</a:t>
            </a:r>
            <a:r>
              <a:rPr sz="800" b="1" i="1" spc="75" dirty="0">
                <a:solidFill>
                  <a:srgbClr val="808184"/>
                </a:solidFill>
                <a:latin typeface="Arial"/>
                <a:cs typeface="Arial"/>
              </a:rPr>
              <a:t> </a:t>
            </a:r>
            <a:r>
              <a:rPr sz="800" b="1" i="1" dirty="0">
                <a:solidFill>
                  <a:srgbClr val="808184"/>
                </a:solidFill>
                <a:latin typeface="Arial"/>
                <a:cs typeface="Arial"/>
              </a:rPr>
              <a:t>confidence</a:t>
            </a:r>
            <a:r>
              <a:rPr sz="800" b="1" i="1" spc="75" dirty="0">
                <a:solidFill>
                  <a:srgbClr val="808184"/>
                </a:solidFill>
                <a:latin typeface="Arial"/>
                <a:cs typeface="Arial"/>
              </a:rPr>
              <a:t> </a:t>
            </a:r>
            <a:r>
              <a:rPr sz="800" b="1" i="1" spc="-20" dirty="0">
                <a:solidFill>
                  <a:srgbClr val="808184"/>
                </a:solidFill>
                <a:latin typeface="Arial"/>
                <a:cs typeface="Arial"/>
              </a:rPr>
              <a:t>level</a:t>
            </a:r>
            <a:endParaRPr sz="800" dirty="0">
              <a:latin typeface="Arial"/>
              <a:cs typeface="Arial"/>
            </a:endParaRPr>
          </a:p>
        </p:txBody>
      </p:sp>
      <p:pic>
        <p:nvPicPr>
          <p:cNvPr id="61" name="Picture 60" descr="MODERATE.png"/>
          <p:cNvPicPr>
            <a:picLocks noChangeAspect="1"/>
          </p:cNvPicPr>
          <p:nvPr/>
        </p:nvPicPr>
        <p:blipFill>
          <a:blip r:embed="rId2"/>
          <a:stretch>
            <a:fillRect/>
          </a:stretch>
        </p:blipFill>
        <p:spPr>
          <a:xfrm>
            <a:off x="3610494" y="4005117"/>
            <a:ext cx="3593293" cy="1783844"/>
          </a:xfrm>
          <a:prstGeom prst="rect">
            <a:avLst/>
          </a:prstGeom>
        </p:spPr>
      </p:pic>
      <p:pic>
        <p:nvPicPr>
          <p:cNvPr id="62" name="Picture 61" descr="LOW.png"/>
          <p:cNvPicPr>
            <a:picLocks noChangeAspect="1"/>
          </p:cNvPicPr>
          <p:nvPr/>
        </p:nvPicPr>
        <p:blipFill>
          <a:blip r:embed="rId3"/>
          <a:stretch>
            <a:fillRect/>
          </a:stretch>
        </p:blipFill>
        <p:spPr>
          <a:xfrm>
            <a:off x="3628389" y="5966113"/>
            <a:ext cx="3593293" cy="1783844"/>
          </a:xfrm>
          <a:prstGeom prst="rect">
            <a:avLst/>
          </a:prstGeom>
        </p:spPr>
      </p:pic>
      <p:pic>
        <p:nvPicPr>
          <p:cNvPr id="63" name="Picture 62" descr="MILD.png"/>
          <p:cNvPicPr>
            <a:picLocks noChangeAspect="1"/>
          </p:cNvPicPr>
          <p:nvPr/>
        </p:nvPicPr>
        <p:blipFill>
          <a:blip r:embed="rId4"/>
          <a:stretch>
            <a:fillRect/>
          </a:stretch>
        </p:blipFill>
        <p:spPr>
          <a:xfrm>
            <a:off x="3628389" y="7927109"/>
            <a:ext cx="3593293" cy="17838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7011" y="6077953"/>
            <a:ext cx="6867525" cy="2354491"/>
          </a:xfrm>
          <a:prstGeom prst="rect">
            <a:avLst/>
          </a:prstGeom>
        </p:spPr>
        <p:txBody>
          <a:bodyPr vert="horz" wrap="square" lIns="0" tIns="12700" rIns="0" bIns="0" rtlCol="0">
            <a:spAutoFit/>
          </a:bodyPr>
          <a:lstStyle/>
          <a:p>
            <a:pPr marL="241300" marR="280035" indent="-229235" algn="just">
              <a:lnSpc>
                <a:spcPct val="100000"/>
              </a:lnSpc>
              <a:spcBef>
                <a:spcPts val="100"/>
              </a:spcBef>
              <a:buChar char="•"/>
              <a:tabLst>
                <a:tab pos="241300" algn="l"/>
              </a:tabLst>
            </a:pPr>
            <a:endParaRPr dirty="0"/>
          </a:p>
          <a:p>
            <a:pPr marL="241300" marR="280035" indent="-229235" algn="just">
              <a:lnSpc>
                <a:spcPct val="100000"/>
              </a:lnSpc>
              <a:spcBef>
                <a:spcPts val="100"/>
              </a:spcBef>
              <a:buChar char="•"/>
              <a:tabLst>
                <a:tab pos="241300" algn="l"/>
              </a:tabLst>
            </a:pPr>
            <a:r>
              <a:rPr lang="en-US" sz="1300" dirty="0">
                <a:latin typeface="DM Sans"/>
              </a:rPr>
              <a:t>You have </a:t>
            </a:r>
            <a:r>
              <a:rPr lang="en-US" sz="1300" b="1" dirty="0">
                <a:latin typeface="DM Sans"/>
              </a:rPr>
              <a:t>mild</a:t>
            </a:r>
            <a:r>
              <a:rPr lang="en-US" sz="1300" dirty="0">
                <a:latin typeface="DM Sans"/>
              </a:rPr>
              <a:t> risk for </a:t>
            </a:r>
            <a:r>
              <a:rPr lang="en-US" sz="1300" b="1" dirty="0">
                <a:latin typeface="DM Sans"/>
              </a:rPr>
              <a:t>weight gain</a:t>
            </a:r>
            <a:r>
              <a:rPr lang="en-US" sz="1300" dirty="0">
                <a:latin typeface="DM Sans"/>
              </a:rPr>
              <a:t> and </a:t>
            </a:r>
            <a:r>
              <a:rPr lang="en-US" sz="1300" b="1" dirty="0">
                <a:latin typeface="DM Sans"/>
              </a:rPr>
              <a:t>low</a:t>
            </a:r>
            <a:r>
              <a:rPr lang="en-US" sz="1300" dirty="0">
                <a:latin typeface="DM Sans"/>
              </a:rPr>
              <a:t> risk for </a:t>
            </a:r>
            <a:r>
              <a:rPr lang="en-US" sz="1300" b="1" dirty="0">
                <a:latin typeface="DM Sans"/>
              </a:rPr>
              <a:t>insulin resistance</a:t>
            </a:r>
            <a:r>
              <a:rPr lang="en-US" sz="1300" dirty="0">
                <a:latin typeface="DM Sans"/>
              </a:rPr>
              <a:t>, therefore less likely to have uncontrolled weight gain.</a:t>
            </a:r>
          </a:p>
          <a:p>
            <a:pPr marL="241300" marR="280035" indent="-229235" algn="just">
              <a:lnSpc>
                <a:spcPct val="100000"/>
              </a:lnSpc>
              <a:spcBef>
                <a:spcPts val="100"/>
              </a:spcBef>
              <a:buChar char="•"/>
              <a:tabLst>
                <a:tab pos="241300" algn="l"/>
              </a:tabLst>
            </a:pPr>
            <a:r>
              <a:rPr lang="en-US" sz="1300" dirty="0">
                <a:latin typeface="DM Sans"/>
              </a:rPr>
              <a:t>You have </a:t>
            </a:r>
            <a:r>
              <a:rPr lang="en-US" sz="1300" b="1" dirty="0">
                <a:latin typeface="DM Sans"/>
              </a:rPr>
              <a:t>moderate</a:t>
            </a:r>
            <a:r>
              <a:rPr lang="en-US" sz="1300" dirty="0">
                <a:latin typeface="DM Sans"/>
              </a:rPr>
              <a:t> risk for </a:t>
            </a:r>
            <a:r>
              <a:rPr lang="en-US" sz="1300" b="1" dirty="0">
                <a:latin typeface="DM Sans"/>
              </a:rPr>
              <a:t>exercise intolerance</a:t>
            </a:r>
            <a:r>
              <a:rPr lang="en-US" sz="1300" dirty="0">
                <a:latin typeface="DM Sans"/>
              </a:rPr>
              <a:t>, therefore recommend a regular workout regimen and a pre workout snack.</a:t>
            </a:r>
          </a:p>
          <a:p>
            <a:pPr marL="241300" marR="280035" indent="-229235" algn="just">
              <a:lnSpc>
                <a:spcPct val="100000"/>
              </a:lnSpc>
              <a:spcBef>
                <a:spcPts val="100"/>
              </a:spcBef>
              <a:buChar char="•"/>
              <a:tabLst>
                <a:tab pos="241300" algn="l"/>
              </a:tabLst>
            </a:pPr>
            <a:r>
              <a:rPr lang="en-US" sz="1300" dirty="0">
                <a:latin typeface="DM Sans"/>
              </a:rPr>
              <a:t>Avoid refined sugars and sugary drinks as you have </a:t>
            </a:r>
            <a:r>
              <a:rPr lang="en-US" sz="1300" b="1" dirty="0">
                <a:latin typeface="DM Sans"/>
              </a:rPr>
              <a:t>moderate</a:t>
            </a:r>
            <a:r>
              <a:rPr lang="en-US" sz="1300" dirty="0">
                <a:latin typeface="DM Sans"/>
              </a:rPr>
              <a:t> risk for </a:t>
            </a:r>
            <a:r>
              <a:rPr lang="en-US" sz="1300" b="1" dirty="0">
                <a:latin typeface="DM Sans"/>
              </a:rPr>
              <a:t>carbohydrate intolerance</a:t>
            </a:r>
            <a:r>
              <a:rPr lang="en-US" sz="1300" dirty="0">
                <a:latin typeface="DM Sans"/>
              </a:rPr>
              <a:t>, which can cause symptoms like bloating, low immunity and inflammation. Prefer a lactose free diet.</a:t>
            </a:r>
            <a:endParaRPr sz="1300" dirty="0">
              <a:latin typeface="DM Sans"/>
            </a:endParaRPr>
          </a:p>
          <a:p>
            <a:pPr marL="241300" marR="280035" indent="-229235" algn="just">
              <a:lnSpc>
                <a:spcPct val="100000"/>
              </a:lnSpc>
              <a:spcBef>
                <a:spcPts val="100"/>
              </a:spcBef>
              <a:buChar char="•"/>
              <a:tabLst>
                <a:tab pos="241300" algn="l"/>
              </a:tabLst>
            </a:pPr>
            <a:r>
              <a:rPr lang="en-US" sz="1300" dirty="0">
                <a:latin typeface="DM Sans"/>
              </a:rPr>
              <a:t>You have </a:t>
            </a:r>
            <a:r>
              <a:rPr lang="en-US" sz="1300" b="1" dirty="0">
                <a:latin typeface="DM Sans"/>
              </a:rPr>
              <a:t>low intolerance for fats</a:t>
            </a:r>
            <a:r>
              <a:rPr lang="en-US" sz="1300" dirty="0">
                <a:latin typeface="DM Sans"/>
              </a:rPr>
              <a:t>. Hence you can tolerate Keto diet well.</a:t>
            </a:r>
          </a:p>
          <a:p>
            <a:pPr marL="241300" marR="280035" indent="-229235" algn="just">
              <a:lnSpc>
                <a:spcPct val="100000"/>
              </a:lnSpc>
              <a:spcBef>
                <a:spcPts val="100"/>
              </a:spcBef>
              <a:buChar char="•"/>
              <a:tabLst>
                <a:tab pos="241300" algn="l"/>
              </a:tabLst>
            </a:pPr>
            <a:r>
              <a:rPr lang="en-US" sz="1300" dirty="0">
                <a:latin typeface="DM Sans"/>
              </a:rPr>
              <a:t>You have </a:t>
            </a:r>
            <a:r>
              <a:rPr lang="en-US" sz="1300" b="1" dirty="0">
                <a:latin typeface="DM Sans"/>
              </a:rPr>
              <a:t>mild intolerance for proteins</a:t>
            </a:r>
            <a:r>
              <a:rPr lang="en-US" sz="1300" dirty="0">
                <a:latin typeface="DM Sans"/>
              </a:rPr>
              <a:t>. You can tolerate a heavy protein diet. However, avoid artificial protein powders. </a:t>
            </a:r>
            <a:endParaRPr sz="1300" dirty="0">
              <a:latin typeface="DM Sans"/>
            </a:endParaRPr>
          </a:p>
        </p:txBody>
      </p:sp>
      <p:grpSp>
        <p:nvGrpSpPr>
          <p:cNvPr id="5" name="object 5"/>
          <p:cNvGrpSpPr/>
          <p:nvPr/>
        </p:nvGrpSpPr>
        <p:grpSpPr>
          <a:xfrm>
            <a:off x="0" y="3"/>
            <a:ext cx="7560309" cy="5790565"/>
            <a:chOff x="0" y="3"/>
            <a:chExt cx="7560309" cy="5790565"/>
          </a:xfrm>
        </p:grpSpPr>
        <p:pic>
          <p:nvPicPr>
            <p:cNvPr id="6" name="object 6"/>
            <p:cNvPicPr/>
            <p:nvPr/>
          </p:nvPicPr>
          <p:blipFill>
            <a:blip r:embed="rId2" cstate="print"/>
            <a:stretch>
              <a:fillRect/>
            </a:stretch>
          </p:blipFill>
          <p:spPr>
            <a:xfrm>
              <a:off x="0" y="2009063"/>
              <a:ext cx="7559992" cy="3781272"/>
            </a:xfrm>
            <a:prstGeom prst="rect">
              <a:avLst/>
            </a:prstGeom>
          </p:spPr>
        </p:pic>
        <p:sp>
          <p:nvSpPr>
            <p:cNvPr id="7" name="object 7"/>
            <p:cNvSpPr/>
            <p:nvPr/>
          </p:nvSpPr>
          <p:spPr>
            <a:xfrm>
              <a:off x="6817976" y="3"/>
              <a:ext cx="742315" cy="2103120"/>
            </a:xfrm>
            <a:custGeom>
              <a:avLst/>
              <a:gdLst/>
              <a:ahLst/>
              <a:cxnLst/>
              <a:rect l="l" t="t" r="r" b="b"/>
              <a:pathLst>
                <a:path w="742315" h="2103120">
                  <a:moveTo>
                    <a:pt x="301726" y="0"/>
                  </a:moveTo>
                  <a:lnTo>
                    <a:pt x="0" y="0"/>
                  </a:lnTo>
                  <a:lnTo>
                    <a:pt x="738149" y="2102878"/>
                  </a:lnTo>
                  <a:lnTo>
                    <a:pt x="742022" y="2102878"/>
                  </a:lnTo>
                  <a:lnTo>
                    <a:pt x="742022" y="1259928"/>
                  </a:lnTo>
                  <a:lnTo>
                    <a:pt x="301726" y="0"/>
                  </a:lnTo>
                  <a:close/>
                </a:path>
              </a:pathLst>
            </a:custGeom>
            <a:solidFill>
              <a:srgbClr val="E32476"/>
            </a:solidFill>
          </p:spPr>
          <p:txBody>
            <a:bodyPr wrap="square" lIns="0" tIns="0" rIns="0" bIns="0" rtlCol="0"/>
            <a:lstStyle/>
            <a:p>
              <a:endParaRPr/>
            </a:p>
          </p:txBody>
        </p:sp>
      </p:grpSp>
      <p:pic>
        <p:nvPicPr>
          <p:cNvPr id="4" name="Picture 3">
            <a:extLst>
              <a:ext uri="{FF2B5EF4-FFF2-40B4-BE49-F238E27FC236}">
                <a16:creationId xmlns:a16="http://schemas.microsoft.com/office/drawing/2014/main" id="{871AAB93-F473-FC05-9335-5D915256374E}"/>
              </a:ext>
            </a:extLst>
          </p:cNvPr>
          <p:cNvPicPr>
            <a:picLocks noChangeAspect="1"/>
          </p:cNvPicPr>
          <p:nvPr/>
        </p:nvPicPr>
        <p:blipFill>
          <a:blip r:embed="rId3"/>
          <a:stretch>
            <a:fillRect/>
          </a:stretch>
        </p:blipFill>
        <p:spPr>
          <a:xfrm>
            <a:off x="196850" y="1293705"/>
            <a:ext cx="5742930" cy="7681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oogle Shape;72;p99">
            <a:extLst>
              <a:ext uri="{FF2B5EF4-FFF2-40B4-BE49-F238E27FC236}">
                <a16:creationId xmlns:a16="http://schemas.microsoft.com/office/drawing/2014/main" id="{ABF61F2A-0F1F-1760-52F1-754CD4A28B3D}"/>
              </a:ext>
            </a:extLst>
          </p:cNvPr>
          <p:cNvGraphicFramePr/>
          <p:nvPr>
            <p:extLst>
              <p:ext uri="{D42A27DB-BD31-4B8C-83A1-F6EECF244321}">
                <p14:modId xmlns:p14="http://schemas.microsoft.com/office/powerpoint/2010/main" val="283634464"/>
              </p:ext>
            </p:extLst>
          </p:nvPr>
        </p:nvGraphicFramePr>
        <p:xfrm>
          <a:off x="466724" y="1917700"/>
          <a:ext cx="6626225" cy="5362730"/>
        </p:xfrm>
        <a:graphic>
          <a:graphicData uri="http://schemas.openxmlformats.org/drawingml/2006/table">
            <a:tbl>
              <a:tblPr firstRow="1" bandRow="1">
                <a:tableStyleId>{F5AB1C69-6EDB-4FF4-983F-18BD219EF322}</a:tableStyleId>
              </a:tblPr>
              <a:tblGrid>
                <a:gridCol w="2333625">
                  <a:extLst>
                    <a:ext uri="{9D8B030D-6E8A-4147-A177-3AD203B41FA5}">
                      <a16:colId xmlns:a16="http://schemas.microsoft.com/office/drawing/2014/main" val="20000"/>
                    </a:ext>
                  </a:extLst>
                </a:gridCol>
                <a:gridCol w="4292600">
                  <a:extLst>
                    <a:ext uri="{9D8B030D-6E8A-4147-A177-3AD203B41FA5}">
                      <a16:colId xmlns:a16="http://schemas.microsoft.com/office/drawing/2014/main" val="20001"/>
                    </a:ext>
                  </a:extLst>
                </a:gridCol>
              </a:tblGrid>
              <a:tr h="333650">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dirty="0">
                          <a:latin typeface="DM Sans" pitchFamily="2" charset="0"/>
                        </a:rPr>
                        <a:t>MUTATIONS SEEN  IN GENES</a:t>
                      </a:r>
                      <a:endParaRPr sz="1200" b="1" u="none" strike="noStrike" cap="none" dirty="0">
                        <a:latin typeface="DM Sans" pitchFamily="2" charset="0"/>
                        <a:ea typeface="Calibri"/>
                        <a:cs typeface="Calibri"/>
                        <a:sym typeface="Calibri"/>
                      </a:endParaRPr>
                    </a:p>
                  </a:txBody>
                  <a:tcPr marL="26750" marR="26750" marT="6700" marB="0" anchor="ctr"/>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DM Sans" pitchFamily="2" charset="0"/>
                        </a:rPr>
                        <a:t>RECOMMENDATIONS</a:t>
                      </a:r>
                      <a:endParaRPr sz="1200" b="1" u="none" strike="noStrike" cap="none">
                        <a:latin typeface="DM Sans" pitchFamily="2" charset="0"/>
                        <a:ea typeface="Calibri"/>
                        <a:cs typeface="Calibri"/>
                        <a:sym typeface="Calibri"/>
                      </a:endParaRPr>
                    </a:p>
                  </a:txBody>
                  <a:tcPr marL="26750" marR="26750" marT="6700" marB="0" anchor="ctr"/>
                </a:tc>
                <a:extLst>
                  <a:ext uri="{0D108BD9-81ED-4DB2-BD59-A6C34878D82A}">
                    <a16:rowId xmlns:a16="http://schemas.microsoft.com/office/drawing/2014/main" val="10000"/>
                  </a:ext>
                </a:extLst>
              </a:tr>
              <a:tr h="439400">
                <a:tc>
                  <a:txBody>
                    <a:bodyPr/>
                    <a:lstStyle/>
                    <a:p>
                      <a:pPr rtl="0" fontAlgn="ctr"/>
                      <a:r>
                        <a:rPr lang="en-US" sz="1100" b="0" i="1" u="none" strike="noStrike" dirty="0">
                          <a:solidFill>
                            <a:schemeClr val="tx1"/>
                          </a:solidFill>
                          <a:effectLst/>
                          <a:latin typeface="Calibri" panose="020F0502020204030204" pitchFamily="34" charset="0"/>
                        </a:rPr>
                        <a:t>CUBN, MTR, MTRR, TCN2</a:t>
                      </a:r>
                      <a:endParaRPr lang="en-US" b="0" i="1" dirty="0">
                        <a:solidFill>
                          <a:schemeClr val="tx1"/>
                        </a:solidFill>
                        <a:effectLst/>
                      </a:endParaRPr>
                    </a:p>
                  </a:txBody>
                  <a:tcPr marL="38100" marR="38100" marT="7620" anchor="ctr"/>
                </a:tc>
                <a:tc>
                  <a:txBody>
                    <a:bodyPr/>
                    <a:lstStyle/>
                    <a:p>
                      <a:pPr rtl="0" fontAlgn="ctr"/>
                      <a:r>
                        <a:rPr lang="en-US" sz="1100" b="0" i="0" u="none" strike="noStrike" dirty="0">
                          <a:solidFill>
                            <a:schemeClr val="tx1"/>
                          </a:solidFill>
                          <a:effectLst/>
                          <a:latin typeface="Calibri" panose="020F0502020204030204" pitchFamily="34" charset="0"/>
                        </a:rPr>
                        <a:t>• Recommend Vitamin B12 and folate supplementation. Include dark green leafy vegetables, Vitamin B12 rich foods (Eggs, Fish, seafood).</a:t>
                      </a:r>
                      <a:endParaRPr lang="en-US" b="0" dirty="0">
                        <a:solidFill>
                          <a:schemeClr val="tx1"/>
                        </a:solidFill>
                        <a:effectLst/>
                      </a:endParaRPr>
                    </a:p>
                  </a:txBody>
                  <a:tcPr marL="38100" marR="38100" marT="7620" anchor="ctr"/>
                </a:tc>
                <a:extLst>
                  <a:ext uri="{0D108BD9-81ED-4DB2-BD59-A6C34878D82A}">
                    <a16:rowId xmlns:a16="http://schemas.microsoft.com/office/drawing/2014/main" val="10001"/>
                  </a:ext>
                </a:extLst>
              </a:tr>
              <a:tr h="439400">
                <a:tc>
                  <a:txBody>
                    <a:bodyPr/>
                    <a:lstStyle/>
                    <a:p>
                      <a:pPr rtl="0" fontAlgn="ctr"/>
                      <a:r>
                        <a:rPr lang="en-US" sz="1100" b="0" i="1" u="none" strike="noStrike">
                          <a:solidFill>
                            <a:srgbClr val="000000"/>
                          </a:solidFill>
                          <a:effectLst/>
                          <a:latin typeface="Calibri" panose="020F0502020204030204" pitchFamily="34" charset="0"/>
                        </a:rPr>
                        <a:t>AGA</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Include Calcium rich foods.</a:t>
                      </a:r>
                      <a:endParaRPr lang="en-US">
                        <a:effectLst/>
                      </a:endParaRPr>
                    </a:p>
                  </a:txBody>
                  <a:tcPr marL="38100" marR="38100" marT="7620" anchor="ctr"/>
                </a:tc>
                <a:extLst>
                  <a:ext uri="{0D108BD9-81ED-4DB2-BD59-A6C34878D82A}">
                    <a16:rowId xmlns:a16="http://schemas.microsoft.com/office/drawing/2014/main" val="10002"/>
                  </a:ext>
                </a:extLst>
              </a:tr>
              <a:tr h="439400">
                <a:tc>
                  <a:txBody>
                    <a:bodyPr/>
                    <a:lstStyle/>
                    <a:p>
                      <a:pPr rtl="0" fontAlgn="ctr"/>
                      <a:r>
                        <a:rPr lang="en-US" sz="1100" b="0" i="1" u="none" strike="noStrike">
                          <a:solidFill>
                            <a:srgbClr val="000000"/>
                          </a:solidFill>
                          <a:effectLst/>
                          <a:latin typeface="Calibri" panose="020F0502020204030204" pitchFamily="34" charset="0"/>
                        </a:rPr>
                        <a:t>COQ4</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Include foods like oranges, strawberries, soybeans, lentils, peanuts.</a:t>
                      </a:r>
                      <a:endParaRPr lang="en-US">
                        <a:effectLst/>
                      </a:endParaRPr>
                    </a:p>
                  </a:txBody>
                  <a:tcPr marL="38100" marR="38100" marT="7620" anchor="ctr"/>
                </a:tc>
                <a:extLst>
                  <a:ext uri="{0D108BD9-81ED-4DB2-BD59-A6C34878D82A}">
                    <a16:rowId xmlns:a16="http://schemas.microsoft.com/office/drawing/2014/main" val="10003"/>
                  </a:ext>
                </a:extLst>
              </a:tr>
              <a:tr h="439400">
                <a:tc>
                  <a:txBody>
                    <a:bodyPr/>
                    <a:lstStyle/>
                    <a:p>
                      <a:pPr rtl="0" fontAlgn="ctr"/>
                      <a:r>
                        <a:rPr lang="en-US" sz="1100" b="0" i="1" u="none" strike="noStrike">
                          <a:solidFill>
                            <a:srgbClr val="000000"/>
                          </a:solidFill>
                          <a:effectLst/>
                          <a:latin typeface="Calibri" panose="020F0502020204030204" pitchFamily="34" charset="0"/>
                        </a:rPr>
                        <a:t>ACADS, GATM</a:t>
                      </a:r>
                      <a:endParaRPr lang="en-US" i="1">
                        <a:effectLst/>
                      </a:endParaRPr>
                    </a:p>
                  </a:txBody>
                  <a:tcPr marL="38100" marR="38100" marT="7620" anchor="ctr"/>
                </a:tc>
                <a:tc>
                  <a:txBody>
                    <a:bodyPr/>
                    <a:lstStyle/>
                    <a:p>
                      <a:pPr rtl="0" fontAlgn="ctr"/>
                      <a:r>
                        <a:rPr lang="en-US" sz="1100" b="0" i="0" u="none" strike="noStrike" dirty="0">
                          <a:solidFill>
                            <a:srgbClr val="000000"/>
                          </a:solidFill>
                          <a:effectLst/>
                          <a:latin typeface="Calibri" panose="020F0502020204030204" pitchFamily="34" charset="0"/>
                        </a:rPr>
                        <a:t>• Do brisk walk. Include a diet rich in complex carbohydrate. </a:t>
                      </a:r>
                      <a:endParaRPr lang="en-US" dirty="0">
                        <a:effectLst/>
                      </a:endParaRPr>
                    </a:p>
                    <a:p>
                      <a:pPr rtl="0" fontAlgn="ctr"/>
                      <a:r>
                        <a:rPr lang="en-US" sz="1100" b="0" i="0" u="none" strike="noStrike" dirty="0">
                          <a:solidFill>
                            <a:srgbClr val="000000"/>
                          </a:solidFill>
                          <a:effectLst/>
                          <a:latin typeface="Calibri" panose="020F0502020204030204" pitchFamily="34" charset="0"/>
                        </a:rPr>
                        <a:t>• Avoid heavy workouts. Please ensure to include foods like Pumpkin seeds, Walnuts, Peanuts, Almonds, Eggs, Buttermilk.</a:t>
                      </a:r>
                      <a:endParaRPr lang="en-US" dirty="0">
                        <a:effectLst/>
                      </a:endParaRPr>
                    </a:p>
                  </a:txBody>
                  <a:tcPr marL="38100" marR="38100" marT="7620" anchor="ctr"/>
                </a:tc>
                <a:extLst>
                  <a:ext uri="{0D108BD9-81ED-4DB2-BD59-A6C34878D82A}">
                    <a16:rowId xmlns:a16="http://schemas.microsoft.com/office/drawing/2014/main" val="10004"/>
                  </a:ext>
                </a:extLst>
              </a:tr>
              <a:tr h="439400">
                <a:tc>
                  <a:txBody>
                    <a:bodyPr/>
                    <a:lstStyle/>
                    <a:p>
                      <a:pPr rtl="0" fontAlgn="ctr"/>
                      <a:r>
                        <a:rPr lang="en-US" sz="1100" b="0" i="1" u="none" strike="noStrike">
                          <a:solidFill>
                            <a:srgbClr val="000000"/>
                          </a:solidFill>
                          <a:effectLst/>
                          <a:latin typeface="Calibri" panose="020F0502020204030204" pitchFamily="34" charset="0"/>
                        </a:rPr>
                        <a:t>CDH23</a:t>
                      </a:r>
                      <a:endParaRPr lang="en-US" i="1">
                        <a:effectLst/>
                      </a:endParaRPr>
                    </a:p>
                  </a:txBody>
                  <a:tcPr marL="38100" marR="38100" marT="7620" anchor="ctr"/>
                </a:tc>
                <a:tc>
                  <a:txBody>
                    <a:bodyPr/>
                    <a:lstStyle/>
                    <a:p>
                      <a:pPr rtl="0" fontAlgn="ctr"/>
                      <a:r>
                        <a:rPr lang="en-US" sz="1100" b="0" i="0" u="none" strike="noStrike" dirty="0">
                          <a:solidFill>
                            <a:srgbClr val="000000"/>
                          </a:solidFill>
                          <a:effectLst/>
                          <a:latin typeface="Calibri" panose="020F0502020204030204" pitchFamily="34" charset="0"/>
                        </a:rPr>
                        <a:t>• Recommend yearly eye exam and hearing tests after age 50</a:t>
                      </a:r>
                      <a:endParaRPr lang="en-US" dirty="0">
                        <a:effectLst/>
                      </a:endParaRPr>
                    </a:p>
                  </a:txBody>
                  <a:tcPr marL="38100" marR="38100" marT="7620" anchor="ctr"/>
                </a:tc>
                <a:extLst>
                  <a:ext uri="{0D108BD9-81ED-4DB2-BD59-A6C34878D82A}">
                    <a16:rowId xmlns:a16="http://schemas.microsoft.com/office/drawing/2014/main" val="10005"/>
                  </a:ext>
                </a:extLst>
              </a:tr>
              <a:tr h="439400">
                <a:tc>
                  <a:txBody>
                    <a:bodyPr/>
                    <a:lstStyle/>
                    <a:p>
                      <a:pPr rtl="0" fontAlgn="ctr"/>
                      <a:r>
                        <a:rPr lang="en-US" sz="1100" b="0" i="1" u="none" strike="noStrike">
                          <a:solidFill>
                            <a:srgbClr val="000000"/>
                          </a:solidFill>
                          <a:effectLst/>
                          <a:latin typeface="Calibri" panose="020F0502020204030204" pitchFamily="34" charset="0"/>
                        </a:rPr>
                        <a:t>CHIT1, LEPR</a:t>
                      </a:r>
                      <a:endParaRPr lang="en-US" i="1">
                        <a:effectLst/>
                      </a:endParaRPr>
                    </a:p>
                  </a:txBody>
                  <a:tcPr marL="38100" marR="38100" marT="7620" anchor="ctr"/>
                </a:tc>
                <a:tc>
                  <a:txBody>
                    <a:bodyPr/>
                    <a:lstStyle/>
                    <a:p>
                      <a:pPr rtl="0" fontAlgn="ctr"/>
                      <a:r>
                        <a:rPr lang="en-US" sz="1100" b="0" i="0" u="none" strike="noStrike" dirty="0">
                          <a:solidFill>
                            <a:srgbClr val="000000"/>
                          </a:solidFill>
                          <a:effectLst/>
                          <a:latin typeface="Calibri" panose="020F0502020204030204" pitchFamily="34" charset="0"/>
                        </a:rPr>
                        <a:t>• Can cause weight gain with high fat diet. Avoid excessive fatty foods like fried foods, cheese. </a:t>
                      </a:r>
                      <a:endParaRPr lang="en-US" dirty="0">
                        <a:effectLst/>
                      </a:endParaRPr>
                    </a:p>
                    <a:p>
                      <a:pPr rtl="0" fontAlgn="ctr"/>
                      <a:r>
                        <a:rPr lang="en-US" sz="1100" b="0" i="0" u="none" strike="noStrike" dirty="0">
                          <a:solidFill>
                            <a:srgbClr val="000000"/>
                          </a:solidFill>
                          <a:effectLst/>
                          <a:latin typeface="Calibri" panose="020F0502020204030204" pitchFamily="34" charset="0"/>
                        </a:rPr>
                        <a:t>• Monitor CBC every year. Reduce fat content in the diet.</a:t>
                      </a:r>
                      <a:endParaRPr lang="en-US" dirty="0">
                        <a:effectLst/>
                      </a:endParaRPr>
                    </a:p>
                  </a:txBody>
                  <a:tcPr marL="38100" marR="38100" marT="7620" anchor="ctr"/>
                </a:tc>
                <a:extLst>
                  <a:ext uri="{0D108BD9-81ED-4DB2-BD59-A6C34878D82A}">
                    <a16:rowId xmlns:a16="http://schemas.microsoft.com/office/drawing/2014/main" val="10006"/>
                  </a:ext>
                </a:extLst>
              </a:tr>
              <a:tr h="439400">
                <a:tc>
                  <a:txBody>
                    <a:bodyPr/>
                    <a:lstStyle/>
                    <a:p>
                      <a:pPr rtl="0" fontAlgn="ctr"/>
                      <a:r>
                        <a:rPr lang="en-US" sz="1100" b="0" i="1" u="none" strike="noStrike">
                          <a:solidFill>
                            <a:srgbClr val="000000"/>
                          </a:solidFill>
                          <a:effectLst/>
                          <a:latin typeface="Calibri" panose="020F0502020204030204" pitchFamily="34" charset="0"/>
                        </a:rPr>
                        <a:t>PEX16, PEX2, PEX6</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Can cause neuropathy, tingling, numbness, shooting pains. Include Fish Oil supplements.</a:t>
                      </a:r>
                      <a:endParaRPr lang="en-US">
                        <a:effectLst/>
                      </a:endParaRPr>
                    </a:p>
                  </a:txBody>
                  <a:tcPr marL="38100" marR="38100" marT="7620" anchor="ctr"/>
                </a:tc>
                <a:extLst>
                  <a:ext uri="{0D108BD9-81ED-4DB2-BD59-A6C34878D82A}">
                    <a16:rowId xmlns:a16="http://schemas.microsoft.com/office/drawing/2014/main" val="10007"/>
                  </a:ext>
                </a:extLst>
              </a:tr>
              <a:tr h="439400">
                <a:tc>
                  <a:txBody>
                    <a:bodyPr/>
                    <a:lstStyle/>
                    <a:p>
                      <a:pPr rtl="0" fontAlgn="ctr"/>
                      <a:r>
                        <a:rPr lang="en-US" sz="1100" b="0" i="1" u="none" strike="noStrike">
                          <a:solidFill>
                            <a:srgbClr val="000000"/>
                          </a:solidFill>
                          <a:effectLst/>
                          <a:latin typeface="Calibri" panose="020F0502020204030204" pitchFamily="34" charset="0"/>
                        </a:rPr>
                        <a:t>ASNS</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Avoid high protein diets.Include diet rich in complex carbohydrates.</a:t>
                      </a:r>
                      <a:endParaRPr lang="en-US">
                        <a:effectLst/>
                      </a:endParaRPr>
                    </a:p>
                  </a:txBody>
                  <a:tcPr marL="38100" marR="38100" marT="7620" anchor="ctr"/>
                </a:tc>
                <a:extLst>
                  <a:ext uri="{0D108BD9-81ED-4DB2-BD59-A6C34878D82A}">
                    <a16:rowId xmlns:a16="http://schemas.microsoft.com/office/drawing/2014/main" val="10008"/>
                  </a:ext>
                </a:extLst>
              </a:tr>
              <a:tr h="439400">
                <a:tc>
                  <a:txBody>
                    <a:bodyPr/>
                    <a:lstStyle/>
                    <a:p>
                      <a:pPr rtl="0" fontAlgn="ctr"/>
                      <a:r>
                        <a:rPr lang="en-US" sz="1100" b="0" i="1" u="none" strike="noStrike">
                          <a:solidFill>
                            <a:srgbClr val="000000"/>
                          </a:solidFill>
                          <a:effectLst/>
                          <a:latin typeface="Calibri" panose="020F0502020204030204" pitchFamily="34" charset="0"/>
                        </a:rPr>
                        <a:t>FLVCR1</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Include foods which improve iron stores like dates, legumes, dark green vegetables. Poor oral absorption of iron seen with this mutation. Recommend monitoring CBC and Iron profile yearly.</a:t>
                      </a:r>
                      <a:endParaRPr lang="en-US">
                        <a:effectLst/>
                      </a:endParaRPr>
                    </a:p>
                  </a:txBody>
                  <a:tcPr marL="38100" marR="38100" marT="7620" anchor="ctr"/>
                </a:tc>
                <a:extLst>
                  <a:ext uri="{0D108BD9-81ED-4DB2-BD59-A6C34878D82A}">
                    <a16:rowId xmlns:a16="http://schemas.microsoft.com/office/drawing/2014/main" val="10009"/>
                  </a:ext>
                </a:extLst>
              </a:tr>
              <a:tr h="439400">
                <a:tc>
                  <a:txBody>
                    <a:bodyPr/>
                    <a:lstStyle/>
                    <a:p>
                      <a:pPr rtl="0" fontAlgn="ctr"/>
                      <a:r>
                        <a:rPr lang="en-US" sz="1100" b="0" i="1" u="none" strike="noStrike" dirty="0">
                          <a:solidFill>
                            <a:srgbClr val="000000"/>
                          </a:solidFill>
                          <a:effectLst/>
                          <a:latin typeface="Calibri" panose="020F0502020204030204" pitchFamily="34" charset="0"/>
                        </a:rPr>
                        <a:t>FBP1</a:t>
                      </a:r>
                      <a:endParaRPr lang="en-US" i="1" dirty="0">
                        <a:effectLst/>
                      </a:endParaRPr>
                    </a:p>
                  </a:txBody>
                  <a:tcPr marL="38100" marR="38100" marT="7620" anchor="ctr"/>
                </a:tc>
                <a:tc>
                  <a:txBody>
                    <a:bodyPr/>
                    <a:lstStyle/>
                    <a:p>
                      <a:pPr rtl="0" fontAlgn="ctr"/>
                      <a:r>
                        <a:rPr lang="en-US" sz="1100" b="0" i="0" u="none" strike="noStrike" dirty="0">
                          <a:solidFill>
                            <a:srgbClr val="000000"/>
                          </a:solidFill>
                          <a:effectLst/>
                          <a:latin typeface="Calibri" panose="020F0502020204030204" pitchFamily="34" charset="0"/>
                        </a:rPr>
                        <a:t>• Avoid prolonged periods of fasting. Fructose overload with processed drinks and artificially sweetened foods can cause malabsorption and change of the gut bacterial flora. This can lead to decreased immunity, allergies.</a:t>
                      </a:r>
                      <a:endParaRPr lang="en-US" dirty="0">
                        <a:effectLst/>
                      </a:endParaRPr>
                    </a:p>
                  </a:txBody>
                  <a:tcPr marL="38100" marR="38100" marT="7620" anchor="ctr"/>
                </a:tc>
                <a:extLst>
                  <a:ext uri="{0D108BD9-81ED-4DB2-BD59-A6C34878D82A}">
                    <a16:rowId xmlns:a16="http://schemas.microsoft.com/office/drawing/2014/main" val="10010"/>
                  </a:ext>
                </a:extLst>
              </a:tr>
            </a:tbl>
          </a:graphicData>
        </a:graphic>
      </p:graphicFrame>
      <p:sp>
        <p:nvSpPr>
          <p:cNvPr id="10" name="Google Shape;70;p99">
            <a:extLst>
              <a:ext uri="{FF2B5EF4-FFF2-40B4-BE49-F238E27FC236}">
                <a16:creationId xmlns:a16="http://schemas.microsoft.com/office/drawing/2014/main" id="{8D92E4CD-4BF1-615C-859B-015E354826CB}"/>
              </a:ext>
            </a:extLst>
          </p:cNvPr>
          <p:cNvSpPr txBox="1"/>
          <p:nvPr/>
        </p:nvSpPr>
        <p:spPr>
          <a:xfrm>
            <a:off x="466724" y="1104397"/>
            <a:ext cx="5228619" cy="536004"/>
          </a:xfrm>
          <a:prstGeom prst="rect">
            <a:avLst/>
          </a:prstGeom>
          <a:noFill/>
          <a:ln>
            <a:noFill/>
          </a:ln>
        </p:spPr>
        <p:txBody>
          <a:bodyPr spcFirstLastPara="1" wrap="square" lIns="91425" tIns="45700" rIns="91425" bIns="45700" anchor="t" anchorCtr="0">
            <a:spAutoFit/>
          </a:bodyPr>
          <a:lstStyle/>
          <a:p>
            <a:pPr marL="12700">
              <a:lnSpc>
                <a:spcPct val="100000"/>
              </a:lnSpc>
              <a:spcBef>
                <a:spcPts val="114"/>
              </a:spcBef>
            </a:pPr>
            <a:r>
              <a:rPr lang="en-IN" sz="2800" b="1" dirty="0">
                <a:solidFill>
                  <a:srgbClr val="262261"/>
                </a:solidFill>
                <a:latin typeface="Bitter" pitchFamily="2" charset="0"/>
                <a:cs typeface="Book Antiqua"/>
              </a:rPr>
              <a:t>Your</a:t>
            </a:r>
            <a:r>
              <a:rPr lang="en-IN" sz="2800" b="1" spc="40" dirty="0">
                <a:solidFill>
                  <a:srgbClr val="262261"/>
                </a:solidFill>
                <a:latin typeface="Bitter" pitchFamily="2" charset="0"/>
                <a:cs typeface="Book Antiqua"/>
              </a:rPr>
              <a:t> </a:t>
            </a:r>
            <a:r>
              <a:rPr lang="en-IN" sz="2800" b="1" dirty="0">
                <a:solidFill>
                  <a:srgbClr val="262261"/>
                </a:solidFill>
                <a:latin typeface="Bitter" pitchFamily="2" charset="0"/>
                <a:cs typeface="Book Antiqua"/>
              </a:rPr>
              <a:t>Fitness and Nutrition Genes</a:t>
            </a:r>
            <a:endParaRPr lang="en-IN" sz="2800" dirty="0">
              <a:latin typeface="Bitter" pitchFamily="2" charset="0"/>
              <a:cs typeface="Book Antiqua"/>
            </a:endParaRPr>
          </a:p>
        </p:txBody>
      </p:sp>
      <p:sp>
        <p:nvSpPr>
          <p:cNvPr id="11" name="Google Shape;71;p99">
            <a:extLst>
              <a:ext uri="{FF2B5EF4-FFF2-40B4-BE49-F238E27FC236}">
                <a16:creationId xmlns:a16="http://schemas.microsoft.com/office/drawing/2014/main" id="{CFDCB712-E4CF-D5EE-9A05-2E43F2ABE711}"/>
              </a:ext>
            </a:extLst>
          </p:cNvPr>
          <p:cNvSpPr txBox="1"/>
          <p:nvPr/>
        </p:nvSpPr>
        <p:spPr>
          <a:xfrm>
            <a:off x="-306388" y="1601775"/>
            <a:ext cx="7510463" cy="530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1500"/>
              </a:spcAft>
              <a:buClr>
                <a:srgbClr val="000000"/>
              </a:buClr>
              <a:buSzPts val="1800"/>
              <a:buFont typeface="Arial"/>
              <a:buNone/>
            </a:pPr>
            <a:r>
              <a:rPr lang="en-US" sz="1600" b="1" i="0" u="none" strike="noStrike" cap="none" dirty="0">
                <a:solidFill>
                  <a:srgbClr val="17365D"/>
                </a:solidFill>
                <a:latin typeface="DM Sans" pitchFamily="2" charset="0"/>
                <a:ea typeface="Calibri"/>
                <a:cs typeface="Calibri"/>
                <a:sym typeface="Calibri"/>
              </a:rPr>
              <a:t>Carbohydrate , Lipid , Protein, Musculoskeletal Metabolism</a:t>
            </a:r>
            <a:endParaRPr sz="1600" b="1" i="0" u="none" strike="noStrike" cap="none" dirty="0">
              <a:solidFill>
                <a:srgbClr val="17365D"/>
              </a:solidFill>
              <a:latin typeface="DM Sans" pitchFamily="2" charset="0"/>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EBB6A-2DC3-51A1-504A-DDD5FB882AB8}"/>
            </a:ext>
          </a:extLst>
        </p:cNvPr>
        <p:cNvGrpSpPr/>
        <p:nvPr/>
      </p:nvGrpSpPr>
      <p:grpSpPr>
        <a:xfrm>
          <a:off x="0" y="0"/>
          <a:ext cx="0" cy="0"/>
          <a:chOff x="0" y="0"/>
          <a:chExt cx="0" cy="0"/>
        </a:xfrm>
      </p:grpSpPr>
      <p:graphicFrame>
        <p:nvGraphicFramePr>
          <p:cNvPr id="7" name="Google Shape;72;p99">
            <a:extLst>
              <a:ext uri="{FF2B5EF4-FFF2-40B4-BE49-F238E27FC236}">
                <a16:creationId xmlns:a16="http://schemas.microsoft.com/office/drawing/2014/main" id="{FB4CC2B4-57D7-76CC-85AB-3F565384A93D}"/>
              </a:ext>
            </a:extLst>
          </p:cNvPr>
          <p:cNvGraphicFramePr/>
          <p:nvPr>
            <p:extLst>
              <p:ext uri="{D42A27DB-BD31-4B8C-83A1-F6EECF244321}">
                <p14:modId xmlns:p14="http://schemas.microsoft.com/office/powerpoint/2010/main" val="3452360371"/>
              </p:ext>
            </p:extLst>
          </p:nvPr>
        </p:nvGraphicFramePr>
        <p:xfrm>
          <a:off x="466724" y="1917700"/>
          <a:ext cx="6626225" cy="4974110"/>
        </p:xfrm>
        <a:graphic>
          <a:graphicData uri="http://schemas.openxmlformats.org/drawingml/2006/table">
            <a:tbl>
              <a:tblPr firstRow="1" bandRow="1">
                <a:tableStyleId>{F5AB1C69-6EDB-4FF4-983F-18BD219EF322}</a:tableStyleId>
              </a:tblPr>
              <a:tblGrid>
                <a:gridCol w="2333625">
                  <a:extLst>
                    <a:ext uri="{9D8B030D-6E8A-4147-A177-3AD203B41FA5}">
                      <a16:colId xmlns:a16="http://schemas.microsoft.com/office/drawing/2014/main" val="20000"/>
                    </a:ext>
                  </a:extLst>
                </a:gridCol>
                <a:gridCol w="4292600">
                  <a:extLst>
                    <a:ext uri="{9D8B030D-6E8A-4147-A177-3AD203B41FA5}">
                      <a16:colId xmlns:a16="http://schemas.microsoft.com/office/drawing/2014/main" val="20001"/>
                    </a:ext>
                  </a:extLst>
                </a:gridCol>
              </a:tblGrid>
              <a:tr h="333650">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dirty="0">
                          <a:latin typeface="DM Sans" pitchFamily="2" charset="0"/>
                        </a:rPr>
                        <a:t>MUTATIONS SEEN  IN GENES</a:t>
                      </a:r>
                      <a:endParaRPr sz="1200" b="1" u="none" strike="noStrike" cap="none" dirty="0">
                        <a:latin typeface="DM Sans" pitchFamily="2" charset="0"/>
                        <a:ea typeface="Calibri"/>
                        <a:cs typeface="Calibri"/>
                        <a:sym typeface="Calibri"/>
                      </a:endParaRPr>
                    </a:p>
                  </a:txBody>
                  <a:tcPr marL="26750" marR="26750" marT="6700" marB="0" anchor="ctr"/>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DM Sans" pitchFamily="2" charset="0"/>
                        </a:rPr>
                        <a:t>RECOMMENDATIONS</a:t>
                      </a:r>
                      <a:endParaRPr sz="1200" b="1" u="none" strike="noStrike" cap="none">
                        <a:latin typeface="DM Sans" pitchFamily="2" charset="0"/>
                        <a:ea typeface="Calibri"/>
                        <a:cs typeface="Calibri"/>
                        <a:sym typeface="Calibri"/>
                      </a:endParaRPr>
                    </a:p>
                  </a:txBody>
                  <a:tcPr marL="26750" marR="26750" marT="6700" marB="0" anchor="ctr"/>
                </a:tc>
                <a:extLst>
                  <a:ext uri="{0D108BD9-81ED-4DB2-BD59-A6C34878D82A}">
                    <a16:rowId xmlns:a16="http://schemas.microsoft.com/office/drawing/2014/main" val="10000"/>
                  </a:ext>
                </a:extLst>
              </a:tr>
              <a:tr h="439400">
                <a:tc>
                  <a:txBody>
                    <a:bodyPr/>
                    <a:lstStyle/>
                    <a:p>
                      <a:pPr rtl="0" fontAlgn="ctr"/>
                      <a:r>
                        <a:rPr lang="en-US" sz="1100" b="0" i="1" u="none" strike="noStrike">
                          <a:solidFill>
                            <a:schemeClr val="tx1"/>
                          </a:solidFill>
                          <a:effectLst/>
                          <a:latin typeface="Calibri" panose="020F0502020204030204" pitchFamily="34" charset="0"/>
                        </a:rPr>
                        <a:t>SI</a:t>
                      </a:r>
                      <a:endParaRPr lang="en-US" b="0" i="1">
                        <a:solidFill>
                          <a:schemeClr val="tx1"/>
                        </a:solidFill>
                        <a:effectLst/>
                      </a:endParaRPr>
                    </a:p>
                  </a:txBody>
                  <a:tcPr marL="38100" marR="38100" marT="7620" anchor="ctr"/>
                </a:tc>
                <a:tc>
                  <a:txBody>
                    <a:bodyPr/>
                    <a:lstStyle/>
                    <a:p>
                      <a:pPr rtl="0" fontAlgn="ctr"/>
                      <a:r>
                        <a:rPr lang="en-US" sz="1100" b="0" i="0" u="none" strike="noStrike" dirty="0">
                          <a:solidFill>
                            <a:schemeClr val="tx1"/>
                          </a:solidFill>
                          <a:effectLst/>
                          <a:latin typeface="Calibri" panose="020F0502020204030204" pitchFamily="34" charset="0"/>
                        </a:rPr>
                        <a:t>• Intake of sugary drinks (high in fructose corn syrup) like cold drinks, coke products, bottled fruit juices can cause bloating, diarrhea. Try to avoid them as much as possible.</a:t>
                      </a:r>
                      <a:endParaRPr lang="en-US" b="0" dirty="0">
                        <a:solidFill>
                          <a:schemeClr val="tx1"/>
                        </a:solidFill>
                        <a:effectLst/>
                      </a:endParaRPr>
                    </a:p>
                  </a:txBody>
                  <a:tcPr marL="38100" marR="38100" marT="7620" anchor="ctr"/>
                </a:tc>
                <a:extLst>
                  <a:ext uri="{0D108BD9-81ED-4DB2-BD59-A6C34878D82A}">
                    <a16:rowId xmlns:a16="http://schemas.microsoft.com/office/drawing/2014/main" val="10001"/>
                  </a:ext>
                </a:extLst>
              </a:tr>
              <a:tr h="439400">
                <a:tc>
                  <a:txBody>
                    <a:bodyPr/>
                    <a:lstStyle/>
                    <a:p>
                      <a:pPr rtl="0" fontAlgn="ctr"/>
                      <a:r>
                        <a:rPr lang="en-US" sz="1100" b="0" i="1" u="none" strike="noStrike">
                          <a:solidFill>
                            <a:srgbClr val="000000"/>
                          </a:solidFill>
                          <a:effectLst/>
                          <a:latin typeface="Calibri" panose="020F0502020204030204" pitchFamily="34" charset="0"/>
                        </a:rPr>
                        <a:t>BCKDHA, PDHX</a:t>
                      </a:r>
                      <a:endParaRPr lang="en-US" i="1">
                        <a:effectLst/>
                      </a:endParaRPr>
                    </a:p>
                  </a:txBody>
                  <a:tcPr marL="38100" marR="38100" marT="7620" anchor="ctr"/>
                </a:tc>
                <a:tc>
                  <a:txBody>
                    <a:bodyPr/>
                    <a:lstStyle/>
                    <a:p>
                      <a:pPr rtl="0" fontAlgn="ctr"/>
                      <a:r>
                        <a:rPr lang="en-US" sz="1100" b="0" i="0" u="none" strike="noStrike" dirty="0">
                          <a:solidFill>
                            <a:srgbClr val="000000"/>
                          </a:solidFill>
                          <a:effectLst/>
                          <a:latin typeface="Calibri" panose="020F0502020204030204" pitchFamily="34" charset="0"/>
                        </a:rPr>
                        <a:t>• Avoid artificial protein powders. </a:t>
                      </a:r>
                    </a:p>
                    <a:p>
                      <a:pPr rtl="0" fontAlgn="ctr"/>
                      <a:r>
                        <a:rPr lang="en-US" sz="1100" b="0" i="0" u="none" strike="noStrike" dirty="0">
                          <a:solidFill>
                            <a:srgbClr val="000000"/>
                          </a:solidFill>
                          <a:effectLst/>
                          <a:latin typeface="Calibri" panose="020F0502020204030204" pitchFamily="34" charset="0"/>
                        </a:rPr>
                        <a:t>• Include thiamine rich foods like brown rice, legumes, whole grains</a:t>
                      </a:r>
                      <a:endParaRPr lang="en-US" dirty="0">
                        <a:effectLst/>
                      </a:endParaRPr>
                    </a:p>
                  </a:txBody>
                  <a:tcPr marL="38100" marR="38100" marT="7620" anchor="ctr"/>
                </a:tc>
                <a:extLst>
                  <a:ext uri="{0D108BD9-81ED-4DB2-BD59-A6C34878D82A}">
                    <a16:rowId xmlns:a16="http://schemas.microsoft.com/office/drawing/2014/main" val="10002"/>
                  </a:ext>
                </a:extLst>
              </a:tr>
              <a:tr h="439400">
                <a:tc>
                  <a:txBody>
                    <a:bodyPr/>
                    <a:lstStyle/>
                    <a:p>
                      <a:pPr rtl="0" fontAlgn="ctr"/>
                      <a:r>
                        <a:rPr lang="en-US" sz="1100" b="0" i="1" u="none" strike="noStrike">
                          <a:solidFill>
                            <a:srgbClr val="000000"/>
                          </a:solidFill>
                          <a:effectLst/>
                          <a:latin typeface="Calibri" panose="020F0502020204030204" pitchFamily="34" charset="0"/>
                        </a:rPr>
                        <a:t>AKAP9, D2HGDH, RBM20, TMEM43</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Prefer exercises like brisk walking, strength training with lesser weights. Avoid Fasting</a:t>
                      </a:r>
                      <a:endParaRPr lang="en-US">
                        <a:effectLst/>
                      </a:endParaRPr>
                    </a:p>
                  </a:txBody>
                  <a:tcPr marL="38100" marR="38100" marT="7620" anchor="ctr"/>
                </a:tc>
                <a:extLst>
                  <a:ext uri="{0D108BD9-81ED-4DB2-BD59-A6C34878D82A}">
                    <a16:rowId xmlns:a16="http://schemas.microsoft.com/office/drawing/2014/main" val="10003"/>
                  </a:ext>
                </a:extLst>
              </a:tr>
              <a:tr h="439400">
                <a:tc>
                  <a:txBody>
                    <a:bodyPr/>
                    <a:lstStyle/>
                    <a:p>
                      <a:pPr rtl="0" fontAlgn="ctr"/>
                      <a:r>
                        <a:rPr lang="en-US" sz="1100" b="0" i="1" u="none" strike="noStrike">
                          <a:solidFill>
                            <a:srgbClr val="000000"/>
                          </a:solidFill>
                          <a:effectLst/>
                          <a:latin typeface="Calibri" panose="020F0502020204030204" pitchFamily="34" charset="0"/>
                        </a:rPr>
                        <a:t>ENO3, GBE1, GYG2</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Need a pre workout snack rich in complex carbohydrates as glucose may not be readily available during work outs. Ideas for snacks include a banana, idli with peanut chutney, pomegranate, Avocado toast, oatmeal, almonds, walnuts. Make sure to eat the snack at least 45 minutes before work out.</a:t>
                      </a:r>
                      <a:endParaRPr lang="en-US">
                        <a:effectLst/>
                      </a:endParaRPr>
                    </a:p>
                  </a:txBody>
                  <a:tcPr marL="38100" marR="38100" marT="7620" anchor="ctr"/>
                </a:tc>
                <a:extLst>
                  <a:ext uri="{0D108BD9-81ED-4DB2-BD59-A6C34878D82A}">
                    <a16:rowId xmlns:a16="http://schemas.microsoft.com/office/drawing/2014/main" val="10004"/>
                  </a:ext>
                </a:extLst>
              </a:tr>
              <a:tr h="439400">
                <a:tc>
                  <a:txBody>
                    <a:bodyPr/>
                    <a:lstStyle/>
                    <a:p>
                      <a:pPr rtl="0" fontAlgn="ctr"/>
                      <a:r>
                        <a:rPr lang="en-US" sz="1100" b="0" i="1" u="none" strike="noStrike">
                          <a:solidFill>
                            <a:srgbClr val="000000"/>
                          </a:solidFill>
                          <a:effectLst/>
                          <a:latin typeface="Calibri" panose="020F0502020204030204" pitchFamily="34" charset="0"/>
                        </a:rPr>
                        <a:t>COG4, SLC35C1</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After work out, include a meal rich in complex carbohydrates and proteins.</a:t>
                      </a:r>
                      <a:endParaRPr lang="en-US">
                        <a:effectLst/>
                      </a:endParaRPr>
                    </a:p>
                  </a:txBody>
                  <a:tcPr marL="38100" marR="38100" marT="7620" anchor="ctr"/>
                </a:tc>
                <a:extLst>
                  <a:ext uri="{0D108BD9-81ED-4DB2-BD59-A6C34878D82A}">
                    <a16:rowId xmlns:a16="http://schemas.microsoft.com/office/drawing/2014/main" val="10005"/>
                  </a:ext>
                </a:extLst>
              </a:tr>
              <a:tr h="439400">
                <a:tc>
                  <a:txBody>
                    <a:bodyPr/>
                    <a:lstStyle/>
                    <a:p>
                      <a:pPr rtl="0" fontAlgn="ctr"/>
                      <a:r>
                        <a:rPr lang="en-US" sz="1100" b="0" i="1" u="none" strike="noStrike">
                          <a:solidFill>
                            <a:srgbClr val="000000"/>
                          </a:solidFill>
                          <a:effectLst/>
                          <a:latin typeface="Calibri" panose="020F0502020204030204" pitchFamily="34" charset="0"/>
                        </a:rPr>
                        <a:t>VDR</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Include phosphate rich foods like sunflower seeds, pumpkin seeds, buttermilk, aged cheese, green leafy vegetables, beans</a:t>
                      </a:r>
                      <a:endParaRPr lang="en-US">
                        <a:effectLst/>
                      </a:endParaRPr>
                    </a:p>
                  </a:txBody>
                  <a:tcPr marL="38100" marR="38100" marT="7620" anchor="ctr"/>
                </a:tc>
                <a:extLst>
                  <a:ext uri="{0D108BD9-81ED-4DB2-BD59-A6C34878D82A}">
                    <a16:rowId xmlns:a16="http://schemas.microsoft.com/office/drawing/2014/main" val="10006"/>
                  </a:ext>
                </a:extLst>
              </a:tr>
              <a:tr h="439400">
                <a:tc>
                  <a:txBody>
                    <a:bodyPr/>
                    <a:lstStyle/>
                    <a:p>
                      <a:pPr rtl="0" fontAlgn="ctr"/>
                      <a:r>
                        <a:rPr lang="en-US" sz="1100" b="0" i="1" u="none" strike="noStrike">
                          <a:solidFill>
                            <a:srgbClr val="000000"/>
                          </a:solidFill>
                          <a:effectLst/>
                          <a:latin typeface="Calibri" panose="020F0502020204030204" pitchFamily="34" charset="0"/>
                        </a:rPr>
                        <a:t>COL6A1, COL6A2, COL6A3, NEB</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To avoid muscle cramps after strenuous workouts, include foods like bone broth, nuts, beans, fish, broccoli, whole grains.</a:t>
                      </a:r>
                      <a:endParaRPr lang="en-US">
                        <a:effectLst/>
                      </a:endParaRPr>
                    </a:p>
                  </a:txBody>
                  <a:tcPr marL="38100" marR="38100" marT="7620" anchor="ctr"/>
                </a:tc>
                <a:extLst>
                  <a:ext uri="{0D108BD9-81ED-4DB2-BD59-A6C34878D82A}">
                    <a16:rowId xmlns:a16="http://schemas.microsoft.com/office/drawing/2014/main" val="10007"/>
                  </a:ext>
                </a:extLst>
              </a:tr>
              <a:tr h="439400">
                <a:tc>
                  <a:txBody>
                    <a:bodyPr/>
                    <a:lstStyle/>
                    <a:p>
                      <a:pPr rtl="0" fontAlgn="ctr"/>
                      <a:r>
                        <a:rPr lang="en-US" sz="1100" b="0" i="1" u="none" strike="noStrike">
                          <a:solidFill>
                            <a:srgbClr val="000000"/>
                          </a:solidFill>
                          <a:effectLst/>
                          <a:latin typeface="Calibri" panose="020F0502020204030204" pitchFamily="34" charset="0"/>
                        </a:rPr>
                        <a:t>TRPM6</a:t>
                      </a:r>
                      <a:endParaRPr lang="en-US" i="1">
                        <a:effectLst/>
                      </a:endParaRPr>
                    </a:p>
                  </a:txBody>
                  <a:tcPr marL="38100" marR="38100" marT="7620" anchor="ctr"/>
                </a:tc>
                <a:tc>
                  <a:txBody>
                    <a:bodyPr/>
                    <a:lstStyle/>
                    <a:p>
                      <a:pPr rtl="0" fontAlgn="ctr"/>
                      <a:r>
                        <a:rPr lang="en-US" sz="1100" b="0" i="0" u="none" strike="noStrike">
                          <a:solidFill>
                            <a:srgbClr val="000000"/>
                          </a:solidFill>
                          <a:effectLst/>
                          <a:latin typeface="Calibri" panose="020F0502020204030204" pitchFamily="34" charset="0"/>
                        </a:rPr>
                        <a:t>• Recommend daily magnesium supplementation</a:t>
                      </a:r>
                      <a:endParaRPr lang="en-US">
                        <a:effectLst/>
                      </a:endParaRPr>
                    </a:p>
                  </a:txBody>
                  <a:tcPr marL="38100" marR="38100" marT="7620" anchor="ctr"/>
                </a:tc>
                <a:extLst>
                  <a:ext uri="{0D108BD9-81ED-4DB2-BD59-A6C34878D82A}">
                    <a16:rowId xmlns:a16="http://schemas.microsoft.com/office/drawing/2014/main" val="10008"/>
                  </a:ext>
                </a:extLst>
              </a:tr>
              <a:tr h="439400">
                <a:tc>
                  <a:txBody>
                    <a:bodyPr/>
                    <a:lstStyle/>
                    <a:p>
                      <a:pPr rtl="0" fontAlgn="ctr"/>
                      <a:r>
                        <a:rPr lang="en-US" sz="1100" b="0" i="1" u="none" strike="noStrike" dirty="0">
                          <a:solidFill>
                            <a:srgbClr val="000000"/>
                          </a:solidFill>
                          <a:effectLst/>
                          <a:latin typeface="Calibri" panose="020F0502020204030204" pitchFamily="34" charset="0"/>
                        </a:rPr>
                        <a:t>CDH23, LCT</a:t>
                      </a:r>
                      <a:endParaRPr lang="en-US" i="1" dirty="0">
                        <a:effectLst/>
                      </a:endParaRPr>
                    </a:p>
                  </a:txBody>
                  <a:tcPr marL="38100" marR="38100" marT="7620" anchor="ctr"/>
                </a:tc>
                <a:tc>
                  <a:txBody>
                    <a:bodyPr/>
                    <a:lstStyle/>
                    <a:p>
                      <a:pPr rtl="0" fontAlgn="ctr"/>
                      <a:r>
                        <a:rPr lang="en-US" sz="1100" b="0" i="0" u="none" strike="noStrike" dirty="0">
                          <a:solidFill>
                            <a:srgbClr val="000000"/>
                          </a:solidFill>
                          <a:effectLst/>
                          <a:latin typeface="Calibri" panose="020F0502020204030204" pitchFamily="34" charset="0"/>
                        </a:rPr>
                        <a:t>• Milk, fresh cheeses, fresh milk cream can cause symptoms of bloating, malabsorption. Avoid fresh dairy. Can include buttermilk, aged cheeses. Increase consumption of fruits.</a:t>
                      </a:r>
                      <a:endParaRPr lang="en-US" dirty="0">
                        <a:effectLst/>
                      </a:endParaRPr>
                    </a:p>
                  </a:txBody>
                  <a:tcPr marL="38100" marR="38100" marT="7620" anchor="ctr"/>
                </a:tc>
                <a:extLst>
                  <a:ext uri="{0D108BD9-81ED-4DB2-BD59-A6C34878D82A}">
                    <a16:rowId xmlns:a16="http://schemas.microsoft.com/office/drawing/2014/main" val="10009"/>
                  </a:ext>
                </a:extLst>
              </a:tr>
            </a:tbl>
          </a:graphicData>
        </a:graphic>
      </p:graphicFrame>
      <p:sp>
        <p:nvSpPr>
          <p:cNvPr id="10" name="Google Shape;70;p99">
            <a:extLst>
              <a:ext uri="{FF2B5EF4-FFF2-40B4-BE49-F238E27FC236}">
                <a16:creationId xmlns:a16="http://schemas.microsoft.com/office/drawing/2014/main" id="{5109741F-D69B-494A-7E22-CDBC3B28ECA0}"/>
              </a:ext>
            </a:extLst>
          </p:cNvPr>
          <p:cNvSpPr txBox="1"/>
          <p:nvPr/>
        </p:nvSpPr>
        <p:spPr>
          <a:xfrm>
            <a:off x="466724" y="1104397"/>
            <a:ext cx="5228619" cy="536004"/>
          </a:xfrm>
          <a:prstGeom prst="rect">
            <a:avLst/>
          </a:prstGeom>
          <a:noFill/>
          <a:ln>
            <a:noFill/>
          </a:ln>
        </p:spPr>
        <p:txBody>
          <a:bodyPr spcFirstLastPara="1" wrap="square" lIns="91425" tIns="45700" rIns="91425" bIns="45700" anchor="t" anchorCtr="0">
            <a:spAutoFit/>
          </a:bodyPr>
          <a:lstStyle/>
          <a:p>
            <a:pPr marL="12700">
              <a:lnSpc>
                <a:spcPct val="100000"/>
              </a:lnSpc>
              <a:spcBef>
                <a:spcPts val="114"/>
              </a:spcBef>
            </a:pPr>
            <a:r>
              <a:rPr lang="en-IN" sz="2800" b="1" dirty="0">
                <a:solidFill>
                  <a:srgbClr val="262261"/>
                </a:solidFill>
                <a:latin typeface="Bitter" pitchFamily="2" charset="0"/>
                <a:cs typeface="Book Antiqua"/>
              </a:rPr>
              <a:t>Your</a:t>
            </a:r>
            <a:r>
              <a:rPr lang="en-IN" sz="2800" b="1" spc="40" dirty="0">
                <a:solidFill>
                  <a:srgbClr val="262261"/>
                </a:solidFill>
                <a:latin typeface="Bitter" pitchFamily="2" charset="0"/>
                <a:cs typeface="Book Antiqua"/>
              </a:rPr>
              <a:t> </a:t>
            </a:r>
            <a:r>
              <a:rPr lang="en-IN" sz="2800" b="1" dirty="0">
                <a:solidFill>
                  <a:srgbClr val="262261"/>
                </a:solidFill>
                <a:latin typeface="Bitter" pitchFamily="2" charset="0"/>
                <a:cs typeface="Book Antiqua"/>
              </a:rPr>
              <a:t>Fitness and Nutrition Genes</a:t>
            </a:r>
            <a:endParaRPr lang="en-IN" sz="2800" dirty="0">
              <a:latin typeface="Bitter" pitchFamily="2" charset="0"/>
              <a:cs typeface="Book Antiqua"/>
            </a:endParaRPr>
          </a:p>
        </p:txBody>
      </p:sp>
      <p:sp>
        <p:nvSpPr>
          <p:cNvPr id="11" name="Google Shape;71;p99">
            <a:extLst>
              <a:ext uri="{FF2B5EF4-FFF2-40B4-BE49-F238E27FC236}">
                <a16:creationId xmlns:a16="http://schemas.microsoft.com/office/drawing/2014/main" id="{C7C1B74D-1430-23BF-0A6E-8DD023388435}"/>
              </a:ext>
            </a:extLst>
          </p:cNvPr>
          <p:cNvSpPr txBox="1"/>
          <p:nvPr/>
        </p:nvSpPr>
        <p:spPr>
          <a:xfrm>
            <a:off x="-306388" y="1601775"/>
            <a:ext cx="7510463" cy="530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1500"/>
              </a:spcAft>
              <a:buClr>
                <a:srgbClr val="000000"/>
              </a:buClr>
              <a:buSzPts val="1800"/>
              <a:buFont typeface="Arial"/>
              <a:buNone/>
            </a:pPr>
            <a:r>
              <a:rPr lang="en-US" sz="1600" b="1" i="0" u="none" strike="noStrike" cap="none" dirty="0">
                <a:solidFill>
                  <a:srgbClr val="17365D"/>
                </a:solidFill>
                <a:latin typeface="DM Sans" pitchFamily="2" charset="0"/>
                <a:ea typeface="Calibri"/>
                <a:cs typeface="Calibri"/>
                <a:sym typeface="Calibri"/>
              </a:rPr>
              <a:t>Carbohydrate , Lipid , Protein, Musculoskeletal Metabolism</a:t>
            </a:r>
            <a:endParaRPr sz="1600" b="1" i="0" u="none" strike="noStrike" cap="none" dirty="0">
              <a:solidFill>
                <a:srgbClr val="17365D"/>
              </a:solidFill>
              <a:latin typeface="DM Sans" pitchFamily="2" charset="0"/>
              <a:ea typeface="Calibri"/>
              <a:cs typeface="Calibri"/>
              <a:sym typeface="Calibri"/>
            </a:endParaRPr>
          </a:p>
        </p:txBody>
      </p:sp>
    </p:spTree>
    <p:extLst>
      <p:ext uri="{BB962C8B-B14F-4D97-AF65-F5344CB8AC3E}">
        <p14:creationId xmlns:p14="http://schemas.microsoft.com/office/powerpoint/2010/main" val="3760089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2" y="1530488"/>
            <a:ext cx="6430677" cy="453328"/>
          </a:xfrm>
          <a:prstGeom prst="rect">
            <a:avLst/>
          </a:prstGeom>
        </p:spPr>
        <p:txBody>
          <a:bodyPr vert="horz" wrap="square" lIns="0" tIns="14604" rIns="0" bIns="0" rtlCol="0">
            <a:spAutoFit/>
          </a:bodyPr>
          <a:lstStyle/>
          <a:p>
            <a:pPr marL="12700">
              <a:lnSpc>
                <a:spcPct val="100000"/>
              </a:lnSpc>
              <a:spcBef>
                <a:spcPts val="114"/>
              </a:spcBef>
            </a:pPr>
            <a:r>
              <a:rPr sz="2850" b="1" dirty="0">
                <a:solidFill>
                  <a:srgbClr val="262261"/>
                </a:solidFill>
                <a:latin typeface="DM Sans" pitchFamily="2" charset="0"/>
                <a:cs typeface="Book Antiqua"/>
              </a:rPr>
              <a:t>Your</a:t>
            </a:r>
            <a:r>
              <a:rPr sz="2850" b="1" spc="-120" dirty="0">
                <a:solidFill>
                  <a:srgbClr val="262261"/>
                </a:solidFill>
                <a:latin typeface="DM Sans" pitchFamily="2" charset="0"/>
                <a:cs typeface="Book Antiqua"/>
              </a:rPr>
              <a:t> </a:t>
            </a:r>
            <a:r>
              <a:rPr sz="2850" b="1" dirty="0">
                <a:solidFill>
                  <a:srgbClr val="262261"/>
                </a:solidFill>
                <a:latin typeface="DM Sans" pitchFamily="2" charset="0"/>
                <a:cs typeface="Book Antiqua"/>
              </a:rPr>
              <a:t>Gene</a:t>
            </a:r>
            <a:r>
              <a:rPr sz="2850" b="1" spc="-114" dirty="0">
                <a:solidFill>
                  <a:srgbClr val="262261"/>
                </a:solidFill>
                <a:latin typeface="DM Sans" pitchFamily="2" charset="0"/>
                <a:cs typeface="Book Antiqua"/>
              </a:rPr>
              <a:t> </a:t>
            </a:r>
            <a:r>
              <a:rPr sz="2850" b="1" dirty="0">
                <a:solidFill>
                  <a:srgbClr val="262261"/>
                </a:solidFill>
                <a:latin typeface="DM Sans" pitchFamily="2" charset="0"/>
                <a:cs typeface="Book Antiqua"/>
              </a:rPr>
              <a:t>guide</a:t>
            </a:r>
            <a:r>
              <a:rPr sz="2850" b="1" spc="-120" dirty="0">
                <a:solidFill>
                  <a:srgbClr val="262261"/>
                </a:solidFill>
                <a:latin typeface="DM Sans" pitchFamily="2" charset="0"/>
                <a:cs typeface="Book Antiqua"/>
              </a:rPr>
              <a:t> </a:t>
            </a:r>
            <a:r>
              <a:rPr sz="2850" b="1" spc="70" dirty="0">
                <a:solidFill>
                  <a:srgbClr val="262261"/>
                </a:solidFill>
                <a:latin typeface="DM Sans" pitchFamily="2" charset="0"/>
                <a:cs typeface="Book Antiqua"/>
              </a:rPr>
              <a:t>for</a:t>
            </a:r>
            <a:r>
              <a:rPr sz="2850" b="1" spc="-114" dirty="0">
                <a:solidFill>
                  <a:srgbClr val="262261"/>
                </a:solidFill>
                <a:latin typeface="DM Sans" pitchFamily="2" charset="0"/>
                <a:cs typeface="Book Antiqua"/>
              </a:rPr>
              <a:t> </a:t>
            </a:r>
            <a:r>
              <a:rPr sz="2850" b="1" spc="55" dirty="0">
                <a:solidFill>
                  <a:srgbClr val="262261"/>
                </a:solidFill>
                <a:latin typeface="DM Sans" pitchFamily="2" charset="0"/>
                <a:cs typeface="Book Antiqua"/>
              </a:rPr>
              <a:t>healthy</a:t>
            </a:r>
            <a:r>
              <a:rPr sz="2850" b="1" spc="-120" dirty="0">
                <a:solidFill>
                  <a:srgbClr val="262261"/>
                </a:solidFill>
                <a:latin typeface="DM Sans" pitchFamily="2" charset="0"/>
                <a:cs typeface="Book Antiqua"/>
              </a:rPr>
              <a:t> </a:t>
            </a:r>
            <a:r>
              <a:rPr sz="2850" b="1" spc="-10" dirty="0">
                <a:solidFill>
                  <a:srgbClr val="262261"/>
                </a:solidFill>
                <a:latin typeface="DM Sans" pitchFamily="2" charset="0"/>
                <a:cs typeface="Book Antiqua"/>
              </a:rPr>
              <a:t>living</a:t>
            </a:r>
            <a:endParaRPr sz="2850" dirty="0">
              <a:latin typeface="DM Sans" pitchFamily="2" charset="0"/>
              <a:cs typeface="Book Antiqua"/>
            </a:endParaRPr>
          </a:p>
        </p:txBody>
      </p:sp>
      <p:sp>
        <p:nvSpPr>
          <p:cNvPr id="11" name="object 11"/>
          <p:cNvSpPr/>
          <p:nvPr/>
        </p:nvSpPr>
        <p:spPr>
          <a:xfrm>
            <a:off x="139242" y="2197316"/>
            <a:ext cx="7281545" cy="3239135"/>
          </a:xfrm>
          <a:custGeom>
            <a:avLst/>
            <a:gdLst/>
            <a:ahLst/>
            <a:cxnLst/>
            <a:rect l="l" t="t" r="r" b="b"/>
            <a:pathLst>
              <a:path w="7281545" h="3239135">
                <a:moveTo>
                  <a:pt x="7281506" y="3239046"/>
                </a:moveTo>
                <a:lnTo>
                  <a:pt x="0" y="3239046"/>
                </a:lnTo>
                <a:lnTo>
                  <a:pt x="0" y="0"/>
                </a:lnTo>
                <a:lnTo>
                  <a:pt x="7281506" y="0"/>
                </a:lnTo>
                <a:lnTo>
                  <a:pt x="7281506" y="3239046"/>
                </a:lnTo>
                <a:close/>
              </a:path>
            </a:pathLst>
          </a:custGeom>
          <a:ln w="11823">
            <a:solidFill>
              <a:srgbClr val="000000"/>
            </a:solidFill>
          </a:ln>
        </p:spPr>
        <p:txBody>
          <a:bodyPr wrap="square" lIns="0" tIns="0" rIns="0" bIns="0" rtlCol="0"/>
          <a:lstStyle/>
          <a:p>
            <a:endParaRPr/>
          </a:p>
        </p:txBody>
      </p:sp>
      <p:sp>
        <p:nvSpPr>
          <p:cNvPr id="12" name="object 12"/>
          <p:cNvSpPr/>
          <p:nvPr/>
        </p:nvSpPr>
        <p:spPr>
          <a:xfrm>
            <a:off x="139242" y="5585701"/>
            <a:ext cx="7281545" cy="4196080"/>
          </a:xfrm>
          <a:custGeom>
            <a:avLst/>
            <a:gdLst/>
            <a:ahLst/>
            <a:cxnLst/>
            <a:rect l="l" t="t" r="r" b="b"/>
            <a:pathLst>
              <a:path w="7281545" h="4196080">
                <a:moveTo>
                  <a:pt x="7281506" y="4195953"/>
                </a:moveTo>
                <a:lnTo>
                  <a:pt x="0" y="4195953"/>
                </a:lnTo>
                <a:lnTo>
                  <a:pt x="0" y="0"/>
                </a:lnTo>
                <a:lnTo>
                  <a:pt x="7281506" y="0"/>
                </a:lnTo>
                <a:lnTo>
                  <a:pt x="7281506" y="4195953"/>
                </a:lnTo>
                <a:close/>
              </a:path>
            </a:pathLst>
          </a:custGeom>
          <a:ln w="13462">
            <a:solidFill>
              <a:srgbClr val="000000"/>
            </a:solidFill>
          </a:ln>
        </p:spPr>
        <p:txBody>
          <a:bodyPr wrap="square" lIns="0" tIns="0" rIns="0" bIns="0" rtlCol="0"/>
          <a:lstStyle/>
          <a:p>
            <a:endParaRPr/>
          </a:p>
        </p:txBody>
      </p:sp>
      <p:sp>
        <p:nvSpPr>
          <p:cNvPr id="13" name="object 13"/>
          <p:cNvSpPr txBox="1"/>
          <p:nvPr/>
        </p:nvSpPr>
        <p:spPr>
          <a:xfrm>
            <a:off x="408209" y="2354256"/>
            <a:ext cx="1882775" cy="1704313"/>
          </a:xfrm>
          <a:prstGeom prst="rect">
            <a:avLst/>
          </a:prstGeom>
        </p:spPr>
        <p:txBody>
          <a:bodyPr vert="horz" wrap="square" lIns="0" tIns="13970" rIns="0" bIns="0" rtlCol="0">
            <a:spAutoFit/>
          </a:bodyPr>
          <a:lstStyle/>
          <a:p>
            <a:pPr>
              <a:lnSpc>
                <a:spcPct val="100000"/>
              </a:lnSpc>
              <a:spcBef>
                <a:spcPts val="110"/>
              </a:spcBef>
            </a:pPr>
            <a:r>
              <a:rPr sz="4650" b="1" spc="-10" dirty="0">
                <a:solidFill>
                  <a:srgbClr val="E32476"/>
                </a:solidFill>
                <a:latin typeface="DM Sans"/>
                <a:cs typeface="DM Sans"/>
              </a:rPr>
              <a:t>Avoid</a:t>
            </a:r>
            <a:endParaRPr sz="4650" dirty="0">
              <a:latin typeface="DM Sans"/>
              <a:cs typeface="DM Sans"/>
            </a:endParaRPr>
          </a:p>
          <a:p>
            <a:pPr marR="5080">
              <a:lnSpc>
                <a:spcPct val="100000"/>
              </a:lnSpc>
              <a:spcBef>
                <a:spcPts val="3960"/>
              </a:spcBef>
            </a:pPr>
            <a:r>
              <a:rPr lang="en-US" sz="1000" dirty="0"/>
              <a:t>Excessive workouts and heavy weight training; prefer moderate exercise.</a:t>
            </a:r>
            <a:endParaRPr lang="en-IN" sz="1000" dirty="0">
              <a:latin typeface="DM Sans"/>
              <a:cs typeface="DM Sans"/>
            </a:endParaRPr>
          </a:p>
        </p:txBody>
      </p:sp>
      <p:sp>
        <p:nvSpPr>
          <p:cNvPr id="14" name="object 14"/>
          <p:cNvSpPr txBox="1"/>
          <p:nvPr/>
        </p:nvSpPr>
        <p:spPr>
          <a:xfrm>
            <a:off x="2870485" y="8625040"/>
            <a:ext cx="1378585" cy="628377"/>
          </a:xfrm>
          <a:prstGeom prst="rect">
            <a:avLst/>
          </a:prstGeom>
        </p:spPr>
        <p:txBody>
          <a:bodyPr vert="horz" wrap="square" lIns="0" tIns="12700" rIns="0" bIns="0" rtlCol="0">
            <a:spAutoFit/>
          </a:bodyPr>
          <a:lstStyle/>
          <a:p>
            <a:pPr marR="5080">
              <a:lnSpc>
                <a:spcPct val="100000"/>
              </a:lnSpc>
              <a:spcBef>
                <a:spcPts val="100"/>
              </a:spcBef>
            </a:pPr>
            <a:r>
              <a:rPr lang="en-US" sz="1000" dirty="0"/>
              <a:t>Iron-rich foods like dates, legumes, and dark green vegetables to improve iron stores.</a:t>
            </a:r>
            <a:endParaRPr sz="1000" dirty="0">
              <a:latin typeface="DM Sans"/>
              <a:cs typeface="DM Sans"/>
            </a:endParaRPr>
          </a:p>
        </p:txBody>
      </p:sp>
      <p:sp>
        <p:nvSpPr>
          <p:cNvPr id="15" name="object 15"/>
          <p:cNvSpPr txBox="1"/>
          <p:nvPr/>
        </p:nvSpPr>
        <p:spPr>
          <a:xfrm>
            <a:off x="5227351" y="8625040"/>
            <a:ext cx="1782445" cy="628377"/>
          </a:xfrm>
          <a:prstGeom prst="rect">
            <a:avLst/>
          </a:prstGeom>
        </p:spPr>
        <p:txBody>
          <a:bodyPr vert="horz" wrap="square" lIns="0" tIns="12700" rIns="0" bIns="0" rtlCol="0">
            <a:spAutoFit/>
          </a:bodyPr>
          <a:lstStyle/>
          <a:p>
            <a:pPr marR="104775">
              <a:lnSpc>
                <a:spcPct val="100000"/>
              </a:lnSpc>
              <a:spcBef>
                <a:spcPts val="100"/>
              </a:spcBef>
            </a:pPr>
            <a:r>
              <a:rPr lang="en-US" sz="1000" dirty="0"/>
              <a:t>Phosphate-rich foods such as sunflower seeds, pumpkin seeds, aged cheese, and beans.</a:t>
            </a:r>
            <a:endParaRPr sz="1000" dirty="0">
              <a:latin typeface="DM Sans"/>
              <a:cs typeface="DM Sans"/>
            </a:endParaRPr>
          </a:p>
        </p:txBody>
      </p:sp>
      <p:sp>
        <p:nvSpPr>
          <p:cNvPr id="16" name="object 16"/>
          <p:cNvSpPr txBox="1"/>
          <p:nvPr/>
        </p:nvSpPr>
        <p:spPr>
          <a:xfrm>
            <a:off x="408209" y="8625040"/>
            <a:ext cx="1854200" cy="628377"/>
          </a:xfrm>
          <a:prstGeom prst="rect">
            <a:avLst/>
          </a:prstGeom>
        </p:spPr>
        <p:txBody>
          <a:bodyPr vert="horz" wrap="square" lIns="0" tIns="12700" rIns="0" bIns="0" rtlCol="0">
            <a:spAutoFit/>
          </a:bodyPr>
          <a:lstStyle/>
          <a:p>
            <a:pPr marR="5080">
              <a:lnSpc>
                <a:spcPct val="100000"/>
              </a:lnSpc>
              <a:spcBef>
                <a:spcPts val="100"/>
              </a:spcBef>
            </a:pPr>
            <a:r>
              <a:rPr lang="en-US" sz="1000" dirty="0"/>
              <a:t>A pre-workout snack (banana, oatmeal, almonds, walnuts, avocado toast) for sustained energy.</a:t>
            </a:r>
            <a:endParaRPr sz="1000" dirty="0">
              <a:latin typeface="DM Sans"/>
              <a:cs typeface="DM Sans"/>
            </a:endParaRPr>
          </a:p>
        </p:txBody>
      </p:sp>
      <p:sp>
        <p:nvSpPr>
          <p:cNvPr id="17" name="object 17"/>
          <p:cNvSpPr txBox="1"/>
          <p:nvPr/>
        </p:nvSpPr>
        <p:spPr>
          <a:xfrm>
            <a:off x="5227351" y="6961087"/>
            <a:ext cx="1816735" cy="474489"/>
          </a:xfrm>
          <a:prstGeom prst="rect">
            <a:avLst/>
          </a:prstGeom>
        </p:spPr>
        <p:txBody>
          <a:bodyPr vert="horz" wrap="square" lIns="0" tIns="12700" rIns="0" bIns="0" rtlCol="0">
            <a:spAutoFit/>
          </a:bodyPr>
          <a:lstStyle/>
          <a:p>
            <a:pPr marR="5080">
              <a:lnSpc>
                <a:spcPct val="100000"/>
              </a:lnSpc>
              <a:spcBef>
                <a:spcPts val="100"/>
              </a:spcBef>
            </a:pPr>
            <a:r>
              <a:rPr lang="en-US" sz="1000" dirty="0"/>
              <a:t>Complex carbohydrate-rich foods like whole wheat, brown rice, legumes, and millets.</a:t>
            </a:r>
            <a:endParaRPr sz="1000" dirty="0">
              <a:latin typeface="DM Sans"/>
              <a:cs typeface="DM Sans"/>
            </a:endParaRPr>
          </a:p>
        </p:txBody>
      </p:sp>
      <p:sp>
        <p:nvSpPr>
          <p:cNvPr id="18" name="object 18"/>
          <p:cNvSpPr txBox="1"/>
          <p:nvPr/>
        </p:nvSpPr>
        <p:spPr>
          <a:xfrm>
            <a:off x="2870358" y="6961087"/>
            <a:ext cx="1560830" cy="635000"/>
          </a:xfrm>
          <a:prstGeom prst="rect">
            <a:avLst/>
          </a:prstGeom>
        </p:spPr>
        <p:txBody>
          <a:bodyPr vert="horz" wrap="square" lIns="0" tIns="12700" rIns="0" bIns="0" rtlCol="0">
            <a:spAutoFit/>
          </a:bodyPr>
          <a:lstStyle/>
          <a:p>
            <a:pPr marR="5080">
              <a:lnSpc>
                <a:spcPct val="100000"/>
              </a:lnSpc>
              <a:spcBef>
                <a:spcPts val="100"/>
              </a:spcBef>
            </a:pPr>
            <a:r>
              <a:rPr lang="en-US" sz="1000" dirty="0"/>
              <a:t>Magnesium-rich foods (nuts, beans, fish, whole grains) to prevent muscle cramps.</a:t>
            </a:r>
            <a:endParaRPr sz="1000" dirty="0">
              <a:latin typeface="DM Sans"/>
              <a:cs typeface="DM Sans"/>
            </a:endParaRPr>
          </a:p>
        </p:txBody>
      </p:sp>
      <p:sp>
        <p:nvSpPr>
          <p:cNvPr id="19" name="object 19"/>
          <p:cNvSpPr txBox="1"/>
          <p:nvPr/>
        </p:nvSpPr>
        <p:spPr>
          <a:xfrm>
            <a:off x="408209" y="5650843"/>
            <a:ext cx="2179320" cy="1947969"/>
          </a:xfrm>
          <a:prstGeom prst="rect">
            <a:avLst/>
          </a:prstGeom>
        </p:spPr>
        <p:txBody>
          <a:bodyPr vert="horz" wrap="square" lIns="0" tIns="13970" rIns="0" bIns="0" rtlCol="0">
            <a:spAutoFit/>
          </a:bodyPr>
          <a:lstStyle/>
          <a:p>
            <a:pPr marL="12700">
              <a:lnSpc>
                <a:spcPct val="100000"/>
              </a:lnSpc>
              <a:spcBef>
                <a:spcPts val="110"/>
              </a:spcBef>
            </a:pPr>
            <a:r>
              <a:rPr sz="4650" b="1" spc="-10" dirty="0">
                <a:solidFill>
                  <a:srgbClr val="37B34A"/>
                </a:solidFill>
                <a:latin typeface="DM Sans"/>
                <a:cs typeface="DM Sans"/>
              </a:rPr>
              <a:t>Include</a:t>
            </a:r>
            <a:endParaRPr lang="en-AS" sz="4650" b="1" spc="-10" dirty="0">
              <a:solidFill>
                <a:srgbClr val="37B34A"/>
              </a:solidFill>
              <a:latin typeface="DM Sans"/>
              <a:cs typeface="DM Sans"/>
            </a:endParaRPr>
          </a:p>
          <a:p>
            <a:pPr marR="308610">
              <a:lnSpc>
                <a:spcPct val="100000"/>
              </a:lnSpc>
              <a:spcBef>
                <a:spcPts val="4725"/>
              </a:spcBef>
            </a:pPr>
            <a:r>
              <a:rPr lang="en-US" sz="1000" dirty="0"/>
              <a:t>Dark green leafy vegetables and Vitamin B12-rich foods (Eggs, Fish, Seafood) for nutrient support.</a:t>
            </a:r>
            <a:endParaRPr lang="en-US" sz="1000" dirty="0">
              <a:latin typeface="DM Sans"/>
              <a:cs typeface="DM Sans"/>
            </a:endParaRPr>
          </a:p>
        </p:txBody>
      </p:sp>
      <p:sp>
        <p:nvSpPr>
          <p:cNvPr id="21" name="object 21"/>
          <p:cNvSpPr txBox="1"/>
          <p:nvPr/>
        </p:nvSpPr>
        <p:spPr>
          <a:xfrm>
            <a:off x="2870358" y="3567265"/>
            <a:ext cx="1804035" cy="482600"/>
          </a:xfrm>
          <a:prstGeom prst="rect">
            <a:avLst/>
          </a:prstGeom>
        </p:spPr>
        <p:txBody>
          <a:bodyPr vert="horz" wrap="square" lIns="0" tIns="12700" rIns="0" bIns="0" rtlCol="0">
            <a:spAutoFit/>
          </a:bodyPr>
          <a:lstStyle/>
          <a:p>
            <a:pPr marR="5080">
              <a:lnSpc>
                <a:spcPct val="100000"/>
              </a:lnSpc>
              <a:spcBef>
                <a:spcPts val="100"/>
              </a:spcBef>
            </a:pPr>
            <a:r>
              <a:rPr lang="en-US" sz="1000" dirty="0"/>
              <a:t>High-fat foods like fried foods and cheese to prevent weight gain.</a:t>
            </a:r>
            <a:endParaRPr sz="1000" dirty="0">
              <a:latin typeface="DM Sans"/>
              <a:cs typeface="DM Sans"/>
            </a:endParaRPr>
          </a:p>
        </p:txBody>
      </p:sp>
      <p:sp>
        <p:nvSpPr>
          <p:cNvPr id="22" name="object 22"/>
          <p:cNvSpPr txBox="1"/>
          <p:nvPr/>
        </p:nvSpPr>
        <p:spPr>
          <a:xfrm>
            <a:off x="5227224" y="3567265"/>
            <a:ext cx="1750060" cy="320601"/>
          </a:xfrm>
          <a:prstGeom prst="rect">
            <a:avLst/>
          </a:prstGeom>
        </p:spPr>
        <p:txBody>
          <a:bodyPr vert="horz" wrap="square" lIns="0" tIns="12700" rIns="0" bIns="0" rtlCol="0">
            <a:spAutoFit/>
          </a:bodyPr>
          <a:lstStyle/>
          <a:p>
            <a:pPr marR="5080">
              <a:lnSpc>
                <a:spcPct val="100000"/>
              </a:lnSpc>
              <a:spcBef>
                <a:spcPts val="100"/>
              </a:spcBef>
            </a:pPr>
            <a:r>
              <a:rPr lang="en-US" sz="1000" dirty="0"/>
              <a:t>Artificial protein powders and prolonged fasting.</a:t>
            </a:r>
            <a:endParaRPr sz="1000" dirty="0">
              <a:latin typeface="DM Sans"/>
              <a:cs typeface="DM Sans"/>
            </a:endParaRPr>
          </a:p>
        </p:txBody>
      </p:sp>
      <p:grpSp>
        <p:nvGrpSpPr>
          <p:cNvPr id="23" name="object 23"/>
          <p:cNvGrpSpPr/>
          <p:nvPr/>
        </p:nvGrpSpPr>
        <p:grpSpPr>
          <a:xfrm>
            <a:off x="408484" y="3246084"/>
            <a:ext cx="5170170" cy="1435100"/>
            <a:chOff x="408484" y="3246084"/>
            <a:chExt cx="5170170" cy="1435100"/>
          </a:xfrm>
        </p:grpSpPr>
        <p:pic>
          <p:nvPicPr>
            <p:cNvPr id="24" name="object 24"/>
            <p:cNvPicPr/>
            <p:nvPr/>
          </p:nvPicPr>
          <p:blipFill>
            <a:blip r:embed="rId2" cstate="print"/>
            <a:stretch>
              <a:fillRect/>
            </a:stretch>
          </p:blipFill>
          <p:spPr>
            <a:xfrm>
              <a:off x="5227336" y="3246135"/>
              <a:ext cx="350774" cy="312419"/>
            </a:xfrm>
            <a:prstGeom prst="rect">
              <a:avLst/>
            </a:prstGeom>
          </p:spPr>
        </p:pic>
        <p:sp>
          <p:nvSpPr>
            <p:cNvPr id="25" name="object 25"/>
            <p:cNvSpPr/>
            <p:nvPr/>
          </p:nvSpPr>
          <p:spPr>
            <a:xfrm>
              <a:off x="2876582" y="3246084"/>
              <a:ext cx="231775" cy="313055"/>
            </a:xfrm>
            <a:custGeom>
              <a:avLst/>
              <a:gdLst/>
              <a:ahLst/>
              <a:cxnLst/>
              <a:rect l="l" t="t" r="r" b="b"/>
              <a:pathLst>
                <a:path w="231775" h="313054">
                  <a:moveTo>
                    <a:pt x="115061" y="178752"/>
                  </a:moveTo>
                  <a:lnTo>
                    <a:pt x="58292" y="178752"/>
                  </a:lnTo>
                  <a:lnTo>
                    <a:pt x="43545" y="182466"/>
                  </a:lnTo>
                  <a:lnTo>
                    <a:pt x="43711" y="182466"/>
                  </a:lnTo>
                  <a:lnTo>
                    <a:pt x="30338" y="191795"/>
                  </a:lnTo>
                  <a:lnTo>
                    <a:pt x="19682" y="204475"/>
                  </a:lnTo>
                  <a:lnTo>
                    <a:pt x="13474" y="218160"/>
                  </a:lnTo>
                  <a:lnTo>
                    <a:pt x="12966" y="220154"/>
                  </a:lnTo>
                  <a:lnTo>
                    <a:pt x="12116" y="227584"/>
                  </a:lnTo>
                  <a:lnTo>
                    <a:pt x="12090" y="227812"/>
                  </a:lnTo>
                  <a:lnTo>
                    <a:pt x="11506" y="228625"/>
                  </a:lnTo>
                  <a:lnTo>
                    <a:pt x="8204" y="229971"/>
                  </a:lnTo>
                  <a:lnTo>
                    <a:pt x="3200" y="233553"/>
                  </a:lnTo>
                  <a:lnTo>
                    <a:pt x="1409" y="237121"/>
                  </a:lnTo>
                  <a:lnTo>
                    <a:pt x="0" y="241617"/>
                  </a:lnTo>
                  <a:lnTo>
                    <a:pt x="0" y="247116"/>
                  </a:lnTo>
                  <a:lnTo>
                    <a:pt x="1206" y="250799"/>
                  </a:lnTo>
                  <a:lnTo>
                    <a:pt x="2400" y="253568"/>
                  </a:lnTo>
                  <a:lnTo>
                    <a:pt x="4997" y="256679"/>
                  </a:lnTo>
                  <a:lnTo>
                    <a:pt x="4822" y="256679"/>
                  </a:lnTo>
                  <a:lnTo>
                    <a:pt x="2793" y="259588"/>
                  </a:lnTo>
                  <a:lnTo>
                    <a:pt x="1234" y="262325"/>
                  </a:lnTo>
                  <a:lnTo>
                    <a:pt x="1130" y="262509"/>
                  </a:lnTo>
                  <a:lnTo>
                    <a:pt x="0" y="266026"/>
                  </a:lnTo>
                  <a:lnTo>
                    <a:pt x="118" y="272503"/>
                  </a:lnTo>
                  <a:lnTo>
                    <a:pt x="1943" y="278193"/>
                  </a:lnTo>
                  <a:lnTo>
                    <a:pt x="5803" y="283235"/>
                  </a:lnTo>
                  <a:lnTo>
                    <a:pt x="12115" y="285051"/>
                  </a:lnTo>
                  <a:lnTo>
                    <a:pt x="15710" y="296247"/>
                  </a:lnTo>
                  <a:lnTo>
                    <a:pt x="22582" y="304423"/>
                  </a:lnTo>
                  <a:lnTo>
                    <a:pt x="32095" y="309606"/>
                  </a:lnTo>
                  <a:lnTo>
                    <a:pt x="43611" y="311823"/>
                  </a:lnTo>
                  <a:lnTo>
                    <a:pt x="66659" y="312473"/>
                  </a:lnTo>
                  <a:lnTo>
                    <a:pt x="90203" y="312110"/>
                  </a:lnTo>
                  <a:lnTo>
                    <a:pt x="113768" y="311406"/>
                  </a:lnTo>
                  <a:lnTo>
                    <a:pt x="136880" y="311035"/>
                  </a:lnTo>
                  <a:lnTo>
                    <a:pt x="144743" y="308412"/>
                  </a:lnTo>
                  <a:lnTo>
                    <a:pt x="151395" y="303982"/>
                  </a:lnTo>
                  <a:lnTo>
                    <a:pt x="152437" y="302791"/>
                  </a:lnTo>
                  <a:lnTo>
                    <a:pt x="63412" y="302791"/>
                  </a:lnTo>
                  <a:lnTo>
                    <a:pt x="39954" y="302069"/>
                  </a:lnTo>
                  <a:lnTo>
                    <a:pt x="30860" y="301383"/>
                  </a:lnTo>
                  <a:lnTo>
                    <a:pt x="23329" y="294360"/>
                  </a:lnTo>
                  <a:lnTo>
                    <a:pt x="23244" y="293979"/>
                  </a:lnTo>
                  <a:lnTo>
                    <a:pt x="23119" y="293420"/>
                  </a:lnTo>
                  <a:lnTo>
                    <a:pt x="67970" y="293420"/>
                  </a:lnTo>
                  <a:lnTo>
                    <a:pt x="67784" y="293293"/>
                  </a:lnTo>
                  <a:lnTo>
                    <a:pt x="23091" y="293293"/>
                  </a:lnTo>
                  <a:lnTo>
                    <a:pt x="21361" y="285559"/>
                  </a:lnTo>
                  <a:lnTo>
                    <a:pt x="79150" y="285559"/>
                  </a:lnTo>
                  <a:lnTo>
                    <a:pt x="84388" y="281876"/>
                  </a:lnTo>
                  <a:lnTo>
                    <a:pt x="67449" y="281876"/>
                  </a:lnTo>
                  <a:lnTo>
                    <a:pt x="59792" y="276402"/>
                  </a:lnTo>
                  <a:lnTo>
                    <a:pt x="14147" y="276402"/>
                  </a:lnTo>
                  <a:lnTo>
                    <a:pt x="11582" y="274358"/>
                  </a:lnTo>
                  <a:lnTo>
                    <a:pt x="11264" y="273989"/>
                  </a:lnTo>
                  <a:lnTo>
                    <a:pt x="9176" y="268678"/>
                  </a:lnTo>
                  <a:lnTo>
                    <a:pt x="9100" y="268483"/>
                  </a:lnTo>
                  <a:lnTo>
                    <a:pt x="11368" y="263790"/>
                  </a:lnTo>
                  <a:lnTo>
                    <a:pt x="16467" y="261161"/>
                  </a:lnTo>
                  <a:lnTo>
                    <a:pt x="153322" y="261161"/>
                  </a:lnTo>
                  <a:lnTo>
                    <a:pt x="158584" y="258864"/>
                  </a:lnTo>
                  <a:lnTo>
                    <a:pt x="169905" y="258864"/>
                  </a:lnTo>
                  <a:lnTo>
                    <a:pt x="168554" y="256679"/>
                  </a:lnTo>
                  <a:lnTo>
                    <a:pt x="171254" y="252006"/>
                  </a:lnTo>
                  <a:lnTo>
                    <a:pt x="16154" y="252006"/>
                  </a:lnTo>
                  <a:lnTo>
                    <a:pt x="7550" y="250329"/>
                  </a:lnTo>
                  <a:lnTo>
                    <a:pt x="7292" y="250329"/>
                  </a:lnTo>
                  <a:lnTo>
                    <a:pt x="6942" y="243093"/>
                  </a:lnTo>
                  <a:lnTo>
                    <a:pt x="6871" y="241617"/>
                  </a:lnTo>
                  <a:lnTo>
                    <a:pt x="6794" y="240030"/>
                  </a:lnTo>
                  <a:lnTo>
                    <a:pt x="15074" y="236867"/>
                  </a:lnTo>
                  <a:lnTo>
                    <a:pt x="171459" y="236715"/>
                  </a:lnTo>
                  <a:lnTo>
                    <a:pt x="171404" y="236537"/>
                  </a:lnTo>
                  <a:lnTo>
                    <a:pt x="166331" y="230632"/>
                  </a:lnTo>
                  <a:lnTo>
                    <a:pt x="164972" y="229514"/>
                  </a:lnTo>
                  <a:lnTo>
                    <a:pt x="162712" y="229222"/>
                  </a:lnTo>
                  <a:lnTo>
                    <a:pt x="161769" y="227584"/>
                  </a:lnTo>
                  <a:lnTo>
                    <a:pt x="21361" y="227584"/>
                  </a:lnTo>
                  <a:lnTo>
                    <a:pt x="25169" y="213230"/>
                  </a:lnTo>
                  <a:lnTo>
                    <a:pt x="25259" y="212892"/>
                  </a:lnTo>
                  <a:lnTo>
                    <a:pt x="34132" y="200547"/>
                  </a:lnTo>
                  <a:lnTo>
                    <a:pt x="46609" y="191795"/>
                  </a:lnTo>
                  <a:lnTo>
                    <a:pt x="61172" y="187921"/>
                  </a:lnTo>
                  <a:lnTo>
                    <a:pt x="60523" y="187921"/>
                  </a:lnTo>
                  <a:lnTo>
                    <a:pt x="73363" y="187303"/>
                  </a:lnTo>
                  <a:lnTo>
                    <a:pt x="87329" y="187074"/>
                  </a:lnTo>
                  <a:lnTo>
                    <a:pt x="136427" y="187074"/>
                  </a:lnTo>
                  <a:lnTo>
                    <a:pt x="129951" y="182466"/>
                  </a:lnTo>
                  <a:lnTo>
                    <a:pt x="115061" y="178752"/>
                  </a:lnTo>
                  <a:close/>
                </a:path>
                <a:path w="231775" h="313054">
                  <a:moveTo>
                    <a:pt x="111518" y="301624"/>
                  </a:moveTo>
                  <a:lnTo>
                    <a:pt x="63412" y="302791"/>
                  </a:lnTo>
                  <a:lnTo>
                    <a:pt x="152437" y="302791"/>
                  </a:lnTo>
                  <a:lnTo>
                    <a:pt x="153069" y="302069"/>
                  </a:lnTo>
                  <a:lnTo>
                    <a:pt x="142135" y="302069"/>
                  </a:lnTo>
                  <a:lnTo>
                    <a:pt x="111518" y="301624"/>
                  </a:lnTo>
                  <a:close/>
                </a:path>
                <a:path w="231775" h="313054">
                  <a:moveTo>
                    <a:pt x="161426" y="285559"/>
                  </a:moveTo>
                  <a:lnTo>
                    <a:pt x="151993" y="285559"/>
                  </a:lnTo>
                  <a:lnTo>
                    <a:pt x="150838" y="293293"/>
                  </a:lnTo>
                  <a:lnTo>
                    <a:pt x="150736" y="293979"/>
                  </a:lnTo>
                  <a:lnTo>
                    <a:pt x="143243" y="300443"/>
                  </a:lnTo>
                  <a:lnTo>
                    <a:pt x="134600" y="302069"/>
                  </a:lnTo>
                  <a:lnTo>
                    <a:pt x="153069" y="302069"/>
                  </a:lnTo>
                  <a:lnTo>
                    <a:pt x="156663" y="297964"/>
                  </a:lnTo>
                  <a:lnTo>
                    <a:pt x="160375" y="290576"/>
                  </a:lnTo>
                  <a:lnTo>
                    <a:pt x="160921" y="289052"/>
                  </a:lnTo>
                  <a:lnTo>
                    <a:pt x="160896" y="286232"/>
                  </a:lnTo>
                  <a:lnTo>
                    <a:pt x="161426" y="285559"/>
                  </a:lnTo>
                  <a:close/>
                </a:path>
                <a:path w="231775" h="313054">
                  <a:moveTo>
                    <a:pt x="79150" y="285559"/>
                  </a:moveTo>
                  <a:lnTo>
                    <a:pt x="56464" y="285559"/>
                  </a:lnTo>
                  <a:lnTo>
                    <a:pt x="67970" y="293420"/>
                  </a:lnTo>
                  <a:lnTo>
                    <a:pt x="79150" y="285559"/>
                  </a:lnTo>
                  <a:close/>
                </a:path>
                <a:path w="231775" h="313054">
                  <a:moveTo>
                    <a:pt x="150838" y="293293"/>
                  </a:moveTo>
                  <a:lnTo>
                    <a:pt x="68151" y="293293"/>
                  </a:lnTo>
                  <a:lnTo>
                    <a:pt x="67970" y="293420"/>
                  </a:lnTo>
                  <a:lnTo>
                    <a:pt x="150819" y="293420"/>
                  </a:lnTo>
                  <a:close/>
                </a:path>
                <a:path w="231775" h="313054">
                  <a:moveTo>
                    <a:pt x="104505" y="280035"/>
                  </a:moveTo>
                  <a:lnTo>
                    <a:pt x="87007" y="280035"/>
                  </a:lnTo>
                  <a:lnTo>
                    <a:pt x="107124" y="293293"/>
                  </a:lnTo>
                  <a:lnTo>
                    <a:pt x="118109" y="285559"/>
                  </a:lnTo>
                  <a:lnTo>
                    <a:pt x="161426" y="285559"/>
                  </a:lnTo>
                  <a:lnTo>
                    <a:pt x="162407" y="284314"/>
                  </a:lnTo>
                  <a:lnTo>
                    <a:pt x="167106" y="282448"/>
                  </a:lnTo>
                  <a:lnTo>
                    <a:pt x="167657" y="281876"/>
                  </a:lnTo>
                  <a:lnTo>
                    <a:pt x="107137" y="281876"/>
                  </a:lnTo>
                  <a:lnTo>
                    <a:pt x="104505" y="280035"/>
                  </a:lnTo>
                  <a:close/>
                </a:path>
                <a:path w="231775" h="313054">
                  <a:moveTo>
                    <a:pt x="77536" y="261161"/>
                  </a:moveTo>
                  <a:lnTo>
                    <a:pt x="61356" y="261161"/>
                  </a:lnTo>
                  <a:lnTo>
                    <a:pt x="78739" y="273672"/>
                  </a:lnTo>
                  <a:lnTo>
                    <a:pt x="79044" y="274878"/>
                  </a:lnTo>
                  <a:lnTo>
                    <a:pt x="69291" y="281203"/>
                  </a:lnTo>
                  <a:lnTo>
                    <a:pt x="67449" y="281876"/>
                  </a:lnTo>
                  <a:lnTo>
                    <a:pt x="84388" y="281876"/>
                  </a:lnTo>
                  <a:lnTo>
                    <a:pt x="87007" y="280035"/>
                  </a:lnTo>
                  <a:lnTo>
                    <a:pt x="104505" y="280035"/>
                  </a:lnTo>
                  <a:lnTo>
                    <a:pt x="77536" y="261161"/>
                  </a:lnTo>
                  <a:close/>
                </a:path>
                <a:path w="231775" h="313054">
                  <a:moveTo>
                    <a:pt x="153322" y="261161"/>
                  </a:moveTo>
                  <a:lnTo>
                    <a:pt x="136102" y="261161"/>
                  </a:lnTo>
                  <a:lnTo>
                    <a:pt x="107137" y="281876"/>
                  </a:lnTo>
                  <a:lnTo>
                    <a:pt x="167657" y="281876"/>
                  </a:lnTo>
                  <a:lnTo>
                    <a:pt x="168795" y="280695"/>
                  </a:lnTo>
                  <a:lnTo>
                    <a:pt x="171500" y="276402"/>
                  </a:lnTo>
                  <a:lnTo>
                    <a:pt x="131851" y="276402"/>
                  </a:lnTo>
                  <a:lnTo>
                    <a:pt x="151760" y="261848"/>
                  </a:lnTo>
                  <a:lnTo>
                    <a:pt x="153322" y="261161"/>
                  </a:lnTo>
                  <a:close/>
                </a:path>
                <a:path w="231775" h="313054">
                  <a:moveTo>
                    <a:pt x="38471" y="261161"/>
                  </a:moveTo>
                  <a:lnTo>
                    <a:pt x="16467" y="261161"/>
                  </a:lnTo>
                  <a:lnTo>
                    <a:pt x="22796" y="261848"/>
                  </a:lnTo>
                  <a:lnTo>
                    <a:pt x="25679" y="263105"/>
                  </a:lnTo>
                  <a:lnTo>
                    <a:pt x="38557" y="272503"/>
                  </a:lnTo>
                  <a:lnTo>
                    <a:pt x="41935" y="275336"/>
                  </a:lnTo>
                  <a:lnTo>
                    <a:pt x="42659" y="275742"/>
                  </a:lnTo>
                  <a:lnTo>
                    <a:pt x="42722" y="276402"/>
                  </a:lnTo>
                  <a:lnTo>
                    <a:pt x="59792" y="276402"/>
                  </a:lnTo>
                  <a:lnTo>
                    <a:pt x="38471" y="261161"/>
                  </a:lnTo>
                  <a:close/>
                </a:path>
                <a:path w="231775" h="313054">
                  <a:moveTo>
                    <a:pt x="169905" y="258864"/>
                  </a:moveTo>
                  <a:lnTo>
                    <a:pt x="158584" y="258864"/>
                  </a:lnTo>
                  <a:lnTo>
                    <a:pt x="166954" y="264858"/>
                  </a:lnTo>
                  <a:lnTo>
                    <a:pt x="163017" y="273240"/>
                  </a:lnTo>
                  <a:lnTo>
                    <a:pt x="159791" y="276402"/>
                  </a:lnTo>
                  <a:lnTo>
                    <a:pt x="171500" y="276402"/>
                  </a:lnTo>
                  <a:lnTo>
                    <a:pt x="172362" y="275035"/>
                  </a:lnTo>
                  <a:lnTo>
                    <a:pt x="173380" y="268678"/>
                  </a:lnTo>
                  <a:lnTo>
                    <a:pt x="172210" y="263105"/>
                  </a:lnTo>
                  <a:lnTo>
                    <a:pt x="172084" y="262509"/>
                  </a:lnTo>
                  <a:lnTo>
                    <a:pt x="172046" y="262325"/>
                  </a:lnTo>
                  <a:lnTo>
                    <a:pt x="169905" y="258864"/>
                  </a:lnTo>
                  <a:close/>
                </a:path>
                <a:path w="231775" h="313054">
                  <a:moveTo>
                    <a:pt x="171459" y="236715"/>
                  </a:moveTo>
                  <a:lnTo>
                    <a:pt x="157200" y="236715"/>
                  </a:lnTo>
                  <a:lnTo>
                    <a:pt x="166484" y="238353"/>
                  </a:lnTo>
                  <a:lnTo>
                    <a:pt x="166560" y="250329"/>
                  </a:lnTo>
                  <a:lnTo>
                    <a:pt x="157200" y="252006"/>
                  </a:lnTo>
                  <a:lnTo>
                    <a:pt x="171254" y="252006"/>
                  </a:lnTo>
                  <a:lnTo>
                    <a:pt x="172454" y="249930"/>
                  </a:lnTo>
                  <a:lnTo>
                    <a:pt x="173424" y="243093"/>
                  </a:lnTo>
                  <a:lnTo>
                    <a:pt x="171584" y="237121"/>
                  </a:lnTo>
                  <a:lnTo>
                    <a:pt x="171459" y="236715"/>
                  </a:lnTo>
                  <a:close/>
                </a:path>
                <a:path w="231775" h="313054">
                  <a:moveTo>
                    <a:pt x="136427" y="187074"/>
                  </a:moveTo>
                  <a:lnTo>
                    <a:pt x="87329" y="187074"/>
                  </a:lnTo>
                  <a:lnTo>
                    <a:pt x="104681" y="187303"/>
                  </a:lnTo>
                  <a:lnTo>
                    <a:pt x="102080" y="187303"/>
                  </a:lnTo>
                  <a:lnTo>
                    <a:pt x="139693" y="200956"/>
                  </a:lnTo>
                  <a:lnTo>
                    <a:pt x="152603" y="227584"/>
                  </a:lnTo>
                  <a:lnTo>
                    <a:pt x="161769" y="227584"/>
                  </a:lnTo>
                  <a:lnTo>
                    <a:pt x="160921" y="226110"/>
                  </a:lnTo>
                  <a:lnTo>
                    <a:pt x="160883" y="221437"/>
                  </a:lnTo>
                  <a:lnTo>
                    <a:pt x="160235" y="219036"/>
                  </a:lnTo>
                  <a:lnTo>
                    <a:pt x="153925" y="205000"/>
                  </a:lnTo>
                  <a:lnTo>
                    <a:pt x="143424" y="192081"/>
                  </a:lnTo>
                  <a:lnTo>
                    <a:pt x="143063" y="191795"/>
                  </a:lnTo>
                  <a:lnTo>
                    <a:pt x="136427" y="187074"/>
                  </a:lnTo>
                  <a:close/>
                </a:path>
                <a:path w="231775" h="313054">
                  <a:moveTo>
                    <a:pt x="76911" y="117119"/>
                  </a:moveTo>
                  <a:lnTo>
                    <a:pt x="67754" y="117119"/>
                  </a:lnTo>
                  <a:lnTo>
                    <a:pt x="72021" y="178752"/>
                  </a:lnTo>
                  <a:lnTo>
                    <a:pt x="81178" y="178752"/>
                  </a:lnTo>
                  <a:lnTo>
                    <a:pt x="76911" y="117119"/>
                  </a:lnTo>
                  <a:close/>
                </a:path>
                <a:path w="231775" h="313054">
                  <a:moveTo>
                    <a:pt x="222135" y="86664"/>
                  </a:moveTo>
                  <a:lnTo>
                    <a:pt x="62928" y="86664"/>
                  </a:lnTo>
                  <a:lnTo>
                    <a:pt x="53720" y="117119"/>
                  </a:lnTo>
                  <a:lnTo>
                    <a:pt x="231343" y="117119"/>
                  </a:lnTo>
                  <a:lnTo>
                    <a:pt x="228574" y="107962"/>
                  </a:lnTo>
                  <a:lnTo>
                    <a:pt x="65925" y="107962"/>
                  </a:lnTo>
                  <a:lnTo>
                    <a:pt x="69964" y="95719"/>
                  </a:lnTo>
                  <a:lnTo>
                    <a:pt x="224873" y="95719"/>
                  </a:lnTo>
                  <a:lnTo>
                    <a:pt x="222135" y="86664"/>
                  </a:lnTo>
                  <a:close/>
                </a:path>
                <a:path w="231775" h="313054">
                  <a:moveTo>
                    <a:pt x="224873" y="95719"/>
                  </a:moveTo>
                  <a:lnTo>
                    <a:pt x="215099" y="95719"/>
                  </a:lnTo>
                  <a:lnTo>
                    <a:pt x="219138" y="107962"/>
                  </a:lnTo>
                  <a:lnTo>
                    <a:pt x="228574" y="107962"/>
                  </a:lnTo>
                  <a:lnTo>
                    <a:pt x="224873" y="95719"/>
                  </a:lnTo>
                  <a:close/>
                </a:path>
                <a:path w="231775" h="313054">
                  <a:moveTo>
                    <a:pt x="205104" y="65849"/>
                  </a:moveTo>
                  <a:lnTo>
                    <a:pt x="79959" y="65849"/>
                  </a:lnTo>
                  <a:lnTo>
                    <a:pt x="73761" y="86664"/>
                  </a:lnTo>
                  <a:lnTo>
                    <a:pt x="83610" y="86664"/>
                  </a:lnTo>
                  <a:lnTo>
                    <a:pt x="87045" y="74968"/>
                  </a:lnTo>
                  <a:lnTo>
                    <a:pt x="207819" y="74968"/>
                  </a:lnTo>
                  <a:lnTo>
                    <a:pt x="205104" y="65849"/>
                  </a:lnTo>
                  <a:close/>
                </a:path>
                <a:path w="231775" h="313054">
                  <a:moveTo>
                    <a:pt x="207819" y="74968"/>
                  </a:moveTo>
                  <a:lnTo>
                    <a:pt x="198018" y="74968"/>
                  </a:lnTo>
                  <a:lnTo>
                    <a:pt x="201453" y="86664"/>
                  </a:lnTo>
                  <a:lnTo>
                    <a:pt x="211302" y="86664"/>
                  </a:lnTo>
                  <a:lnTo>
                    <a:pt x="207819" y="74968"/>
                  </a:lnTo>
                  <a:close/>
                </a:path>
                <a:path w="231775" h="313054">
                  <a:moveTo>
                    <a:pt x="176174" y="0"/>
                  </a:moveTo>
                  <a:lnTo>
                    <a:pt x="128803" y="11531"/>
                  </a:lnTo>
                  <a:lnTo>
                    <a:pt x="128803" y="65849"/>
                  </a:lnTo>
                  <a:lnTo>
                    <a:pt x="137960" y="65849"/>
                  </a:lnTo>
                  <a:lnTo>
                    <a:pt x="137960" y="18859"/>
                  </a:lnTo>
                  <a:lnTo>
                    <a:pt x="179768" y="9080"/>
                  </a:lnTo>
                  <a:lnTo>
                    <a:pt x="191879" y="9080"/>
                  </a:lnTo>
                  <a:lnTo>
                    <a:pt x="187100" y="2093"/>
                  </a:lnTo>
                  <a:lnTo>
                    <a:pt x="176174" y="0"/>
                  </a:lnTo>
                  <a:close/>
                </a:path>
                <a:path w="231775" h="313054">
                  <a:moveTo>
                    <a:pt x="191879" y="9080"/>
                  </a:moveTo>
                  <a:lnTo>
                    <a:pt x="184384" y="9080"/>
                  </a:lnTo>
                  <a:lnTo>
                    <a:pt x="185229" y="16129"/>
                  </a:lnTo>
                  <a:lnTo>
                    <a:pt x="181470" y="18122"/>
                  </a:lnTo>
                  <a:lnTo>
                    <a:pt x="147104" y="26187"/>
                  </a:lnTo>
                  <a:lnTo>
                    <a:pt x="147104" y="65849"/>
                  </a:lnTo>
                  <a:lnTo>
                    <a:pt x="156260" y="65849"/>
                  </a:lnTo>
                  <a:lnTo>
                    <a:pt x="156260" y="33502"/>
                  </a:lnTo>
                  <a:lnTo>
                    <a:pt x="162895" y="31836"/>
                  </a:lnTo>
                  <a:lnTo>
                    <a:pt x="192643" y="10196"/>
                  </a:lnTo>
                  <a:lnTo>
                    <a:pt x="191879" y="9080"/>
                  </a:lnTo>
                  <a:close/>
                </a:path>
              </a:pathLst>
            </a:custGeom>
            <a:solidFill>
              <a:srgbClr val="E32476"/>
            </a:solidFill>
          </p:spPr>
          <p:txBody>
            <a:bodyPr wrap="square" lIns="0" tIns="0" rIns="0" bIns="0" rtlCol="0"/>
            <a:lstStyle/>
            <a:p>
              <a:endParaRPr/>
            </a:p>
          </p:txBody>
        </p:sp>
        <p:pic>
          <p:nvPicPr>
            <p:cNvPr id="26" name="object 26"/>
            <p:cNvPicPr/>
            <p:nvPr/>
          </p:nvPicPr>
          <p:blipFill>
            <a:blip r:embed="rId3" cstate="print"/>
            <a:stretch>
              <a:fillRect/>
            </a:stretch>
          </p:blipFill>
          <p:spPr>
            <a:xfrm>
              <a:off x="2930905" y="3365644"/>
              <a:ext cx="258653" cy="192277"/>
            </a:xfrm>
            <a:prstGeom prst="rect">
              <a:avLst/>
            </a:prstGeom>
          </p:spPr>
        </p:pic>
        <p:sp>
          <p:nvSpPr>
            <p:cNvPr id="27" name="object 27"/>
            <p:cNvSpPr/>
            <p:nvPr/>
          </p:nvSpPr>
          <p:spPr>
            <a:xfrm>
              <a:off x="408482" y="3318979"/>
              <a:ext cx="313055" cy="1362075"/>
            </a:xfrm>
            <a:custGeom>
              <a:avLst/>
              <a:gdLst/>
              <a:ahLst/>
              <a:cxnLst/>
              <a:rect l="l" t="t" r="r" b="b"/>
              <a:pathLst>
                <a:path w="313055" h="1362075">
                  <a:moveTo>
                    <a:pt x="86868" y="1106639"/>
                  </a:moveTo>
                  <a:lnTo>
                    <a:pt x="83566" y="1103160"/>
                  </a:lnTo>
                  <a:lnTo>
                    <a:pt x="79336" y="1098689"/>
                  </a:lnTo>
                  <a:lnTo>
                    <a:pt x="72847" y="1105916"/>
                  </a:lnTo>
                  <a:lnTo>
                    <a:pt x="82054" y="1113637"/>
                  </a:lnTo>
                  <a:lnTo>
                    <a:pt x="86868" y="1106639"/>
                  </a:lnTo>
                  <a:close/>
                </a:path>
                <a:path w="313055" h="1362075">
                  <a:moveTo>
                    <a:pt x="97536" y="1102055"/>
                  </a:moveTo>
                  <a:lnTo>
                    <a:pt x="97193" y="1101382"/>
                  </a:lnTo>
                  <a:lnTo>
                    <a:pt x="95135" y="1097457"/>
                  </a:lnTo>
                  <a:lnTo>
                    <a:pt x="93510" y="1094346"/>
                  </a:lnTo>
                  <a:lnTo>
                    <a:pt x="88963" y="1091234"/>
                  </a:lnTo>
                  <a:lnTo>
                    <a:pt x="88963" y="1108659"/>
                  </a:lnTo>
                  <a:lnTo>
                    <a:pt x="85318" y="1113764"/>
                  </a:lnTo>
                  <a:lnTo>
                    <a:pt x="79070" y="1118057"/>
                  </a:lnTo>
                  <a:lnTo>
                    <a:pt x="69913" y="1112494"/>
                  </a:lnTo>
                  <a:lnTo>
                    <a:pt x="72009" y="1101382"/>
                  </a:lnTo>
                  <a:lnTo>
                    <a:pt x="74879" y="1098080"/>
                  </a:lnTo>
                  <a:lnTo>
                    <a:pt x="78511" y="1097457"/>
                  </a:lnTo>
                  <a:lnTo>
                    <a:pt x="84759" y="1098524"/>
                  </a:lnTo>
                  <a:lnTo>
                    <a:pt x="88519" y="1102931"/>
                  </a:lnTo>
                  <a:lnTo>
                    <a:pt x="88963" y="1108659"/>
                  </a:lnTo>
                  <a:lnTo>
                    <a:pt x="88963" y="1091234"/>
                  </a:lnTo>
                  <a:lnTo>
                    <a:pt x="86372" y="1089456"/>
                  </a:lnTo>
                  <a:lnTo>
                    <a:pt x="77241" y="1088605"/>
                  </a:lnTo>
                  <a:lnTo>
                    <a:pt x="67818" y="1093330"/>
                  </a:lnTo>
                  <a:lnTo>
                    <a:pt x="62953" y="1102055"/>
                  </a:lnTo>
                  <a:lnTo>
                    <a:pt x="63195" y="1108659"/>
                  </a:lnTo>
                  <a:lnTo>
                    <a:pt x="63309" y="1112050"/>
                  </a:lnTo>
                  <a:lnTo>
                    <a:pt x="69608" y="1120609"/>
                  </a:lnTo>
                  <a:lnTo>
                    <a:pt x="77711" y="1123924"/>
                  </a:lnTo>
                  <a:lnTo>
                    <a:pt x="85991" y="1123188"/>
                  </a:lnTo>
                  <a:lnTo>
                    <a:pt x="93014" y="1118806"/>
                  </a:lnTo>
                  <a:lnTo>
                    <a:pt x="93446" y="1118057"/>
                  </a:lnTo>
                  <a:lnTo>
                    <a:pt x="97345" y="1111250"/>
                  </a:lnTo>
                  <a:lnTo>
                    <a:pt x="97396" y="1108659"/>
                  </a:lnTo>
                  <a:lnTo>
                    <a:pt x="97510" y="1102931"/>
                  </a:lnTo>
                  <a:lnTo>
                    <a:pt x="97536" y="1102055"/>
                  </a:lnTo>
                  <a:close/>
                </a:path>
                <a:path w="313055" h="1362075">
                  <a:moveTo>
                    <a:pt x="252590" y="1260995"/>
                  </a:moveTo>
                  <a:lnTo>
                    <a:pt x="252501" y="1169555"/>
                  </a:lnTo>
                  <a:lnTo>
                    <a:pt x="251993" y="1169555"/>
                  </a:lnTo>
                  <a:lnTo>
                    <a:pt x="251993" y="1167015"/>
                  </a:lnTo>
                  <a:lnTo>
                    <a:pt x="244767" y="1167015"/>
                  </a:lnTo>
                  <a:lnTo>
                    <a:pt x="244767" y="1169555"/>
                  </a:lnTo>
                  <a:lnTo>
                    <a:pt x="243890" y="1169555"/>
                  </a:lnTo>
                  <a:lnTo>
                    <a:pt x="243890" y="1260995"/>
                  </a:lnTo>
                  <a:lnTo>
                    <a:pt x="244055" y="1260995"/>
                  </a:lnTo>
                  <a:lnTo>
                    <a:pt x="244055" y="1262265"/>
                  </a:lnTo>
                  <a:lnTo>
                    <a:pt x="245071" y="1262265"/>
                  </a:lnTo>
                  <a:lnTo>
                    <a:pt x="245071" y="1266075"/>
                  </a:lnTo>
                  <a:lnTo>
                    <a:pt x="252425" y="1266075"/>
                  </a:lnTo>
                  <a:lnTo>
                    <a:pt x="252425" y="1262265"/>
                  </a:lnTo>
                  <a:lnTo>
                    <a:pt x="252590" y="1262265"/>
                  </a:lnTo>
                  <a:lnTo>
                    <a:pt x="252590" y="1260995"/>
                  </a:lnTo>
                  <a:close/>
                </a:path>
                <a:path w="313055" h="1362075">
                  <a:moveTo>
                    <a:pt x="274142" y="1315364"/>
                  </a:moveTo>
                  <a:lnTo>
                    <a:pt x="270738" y="1314119"/>
                  </a:lnTo>
                  <a:lnTo>
                    <a:pt x="269735" y="1306156"/>
                  </a:lnTo>
                  <a:lnTo>
                    <a:pt x="271830" y="1293164"/>
                  </a:lnTo>
                  <a:lnTo>
                    <a:pt x="266827" y="1288300"/>
                  </a:lnTo>
                  <a:lnTo>
                    <a:pt x="262394" y="1288732"/>
                  </a:lnTo>
                  <a:lnTo>
                    <a:pt x="260261" y="1295882"/>
                  </a:lnTo>
                  <a:lnTo>
                    <a:pt x="262483" y="1305674"/>
                  </a:lnTo>
                  <a:lnTo>
                    <a:pt x="261226" y="1312125"/>
                  </a:lnTo>
                  <a:lnTo>
                    <a:pt x="259842" y="1312875"/>
                  </a:lnTo>
                  <a:lnTo>
                    <a:pt x="258813" y="1316215"/>
                  </a:lnTo>
                  <a:lnTo>
                    <a:pt x="259232" y="1317917"/>
                  </a:lnTo>
                  <a:lnTo>
                    <a:pt x="258813" y="1319517"/>
                  </a:lnTo>
                  <a:lnTo>
                    <a:pt x="256667" y="1323505"/>
                  </a:lnTo>
                  <a:lnTo>
                    <a:pt x="253555" y="1328458"/>
                  </a:lnTo>
                  <a:lnTo>
                    <a:pt x="252006" y="1333246"/>
                  </a:lnTo>
                  <a:lnTo>
                    <a:pt x="254558" y="1336738"/>
                  </a:lnTo>
                  <a:lnTo>
                    <a:pt x="257162" y="1337932"/>
                  </a:lnTo>
                  <a:lnTo>
                    <a:pt x="259308" y="1336128"/>
                  </a:lnTo>
                  <a:lnTo>
                    <a:pt x="262547" y="1331658"/>
                  </a:lnTo>
                  <a:lnTo>
                    <a:pt x="265010" y="1325003"/>
                  </a:lnTo>
                  <a:lnTo>
                    <a:pt x="266725" y="1323314"/>
                  </a:lnTo>
                  <a:lnTo>
                    <a:pt x="267766" y="1322285"/>
                  </a:lnTo>
                  <a:lnTo>
                    <a:pt x="269913" y="1322146"/>
                  </a:lnTo>
                  <a:lnTo>
                    <a:pt x="274142" y="1315364"/>
                  </a:lnTo>
                  <a:close/>
                </a:path>
                <a:path w="313055" h="1362075">
                  <a:moveTo>
                    <a:pt x="311848" y="1322463"/>
                  </a:moveTo>
                  <a:lnTo>
                    <a:pt x="308356" y="1299603"/>
                  </a:lnTo>
                  <a:lnTo>
                    <a:pt x="302285" y="1291678"/>
                  </a:lnTo>
                  <a:lnTo>
                    <a:pt x="302285" y="1311033"/>
                  </a:lnTo>
                  <a:lnTo>
                    <a:pt x="297764" y="1337703"/>
                  </a:lnTo>
                  <a:lnTo>
                    <a:pt x="274167" y="1354213"/>
                  </a:lnTo>
                  <a:lnTo>
                    <a:pt x="243192" y="1347863"/>
                  </a:lnTo>
                  <a:lnTo>
                    <a:pt x="229171" y="1322463"/>
                  </a:lnTo>
                  <a:lnTo>
                    <a:pt x="230657" y="1314843"/>
                  </a:lnTo>
                  <a:lnTo>
                    <a:pt x="232384" y="1305953"/>
                  </a:lnTo>
                  <a:lnTo>
                    <a:pt x="234607" y="1294523"/>
                  </a:lnTo>
                  <a:lnTo>
                    <a:pt x="262001" y="1279283"/>
                  </a:lnTo>
                  <a:lnTo>
                    <a:pt x="289699" y="1288173"/>
                  </a:lnTo>
                  <a:lnTo>
                    <a:pt x="302285" y="1311033"/>
                  </a:lnTo>
                  <a:lnTo>
                    <a:pt x="302285" y="1291678"/>
                  </a:lnTo>
                  <a:lnTo>
                    <a:pt x="293763" y="1280553"/>
                  </a:lnTo>
                  <a:lnTo>
                    <a:pt x="290410" y="1279283"/>
                  </a:lnTo>
                  <a:lnTo>
                    <a:pt x="270357" y="1271663"/>
                  </a:lnTo>
                  <a:lnTo>
                    <a:pt x="270294" y="1167523"/>
                  </a:lnTo>
                  <a:lnTo>
                    <a:pt x="269201" y="1163713"/>
                  </a:lnTo>
                  <a:lnTo>
                    <a:pt x="261531" y="1150620"/>
                  </a:lnTo>
                  <a:lnTo>
                    <a:pt x="261531" y="1168793"/>
                  </a:lnTo>
                  <a:lnTo>
                    <a:pt x="261416" y="1270393"/>
                  </a:lnTo>
                  <a:lnTo>
                    <a:pt x="260438" y="1271663"/>
                  </a:lnTo>
                  <a:lnTo>
                    <a:pt x="246722" y="1274203"/>
                  </a:lnTo>
                  <a:lnTo>
                    <a:pt x="235102" y="1281823"/>
                  </a:lnTo>
                  <a:lnTo>
                    <a:pt x="226148" y="1293253"/>
                  </a:lnTo>
                  <a:lnTo>
                    <a:pt x="220408" y="1305953"/>
                  </a:lnTo>
                  <a:lnTo>
                    <a:pt x="203301" y="1305953"/>
                  </a:lnTo>
                  <a:lnTo>
                    <a:pt x="202806" y="1297063"/>
                  </a:lnTo>
                  <a:lnTo>
                    <a:pt x="202742" y="1295793"/>
                  </a:lnTo>
                  <a:lnTo>
                    <a:pt x="199745" y="1285633"/>
                  </a:lnTo>
                  <a:lnTo>
                    <a:pt x="194437" y="1276794"/>
                  </a:lnTo>
                  <a:lnTo>
                    <a:pt x="194437" y="1304683"/>
                  </a:lnTo>
                  <a:lnTo>
                    <a:pt x="190982" y="1322463"/>
                  </a:lnTo>
                  <a:lnTo>
                    <a:pt x="182841" y="1338973"/>
                  </a:lnTo>
                  <a:lnTo>
                    <a:pt x="169900" y="1350403"/>
                  </a:lnTo>
                  <a:lnTo>
                    <a:pt x="152069" y="1349133"/>
                  </a:lnTo>
                  <a:lnTo>
                    <a:pt x="149263" y="1347863"/>
                  </a:lnTo>
                  <a:lnTo>
                    <a:pt x="146443" y="1345323"/>
                  </a:lnTo>
                  <a:lnTo>
                    <a:pt x="141630" y="1346593"/>
                  </a:lnTo>
                  <a:lnTo>
                    <a:pt x="138379" y="1349133"/>
                  </a:lnTo>
                  <a:lnTo>
                    <a:pt x="136232" y="1349133"/>
                  </a:lnTo>
                  <a:lnTo>
                    <a:pt x="118491" y="1350403"/>
                  </a:lnTo>
                  <a:lnTo>
                    <a:pt x="105549" y="1338973"/>
                  </a:lnTo>
                  <a:lnTo>
                    <a:pt x="97332" y="1322463"/>
                  </a:lnTo>
                  <a:lnTo>
                    <a:pt x="93840" y="1305953"/>
                  </a:lnTo>
                  <a:lnTo>
                    <a:pt x="94107" y="1303413"/>
                  </a:lnTo>
                  <a:lnTo>
                    <a:pt x="94792" y="1297063"/>
                  </a:lnTo>
                  <a:lnTo>
                    <a:pt x="94932" y="1295793"/>
                  </a:lnTo>
                  <a:lnTo>
                    <a:pt x="95211" y="1293253"/>
                  </a:lnTo>
                  <a:lnTo>
                    <a:pt x="126276" y="1269123"/>
                  </a:lnTo>
                  <a:lnTo>
                    <a:pt x="131292" y="1270393"/>
                  </a:lnTo>
                  <a:lnTo>
                    <a:pt x="138417" y="1272933"/>
                  </a:lnTo>
                  <a:lnTo>
                    <a:pt x="141706" y="1275473"/>
                  </a:lnTo>
                  <a:lnTo>
                    <a:pt x="146900" y="1275473"/>
                  </a:lnTo>
                  <a:lnTo>
                    <a:pt x="152527" y="1270393"/>
                  </a:lnTo>
                  <a:lnTo>
                    <a:pt x="156972" y="1270393"/>
                  </a:lnTo>
                  <a:lnTo>
                    <a:pt x="171780" y="1271663"/>
                  </a:lnTo>
                  <a:lnTo>
                    <a:pt x="184035" y="1279283"/>
                  </a:lnTo>
                  <a:lnTo>
                    <a:pt x="192125" y="1290713"/>
                  </a:lnTo>
                  <a:lnTo>
                    <a:pt x="194437" y="1304683"/>
                  </a:lnTo>
                  <a:lnTo>
                    <a:pt x="194437" y="1276794"/>
                  </a:lnTo>
                  <a:lnTo>
                    <a:pt x="188099" y="1270393"/>
                  </a:lnTo>
                  <a:lnTo>
                    <a:pt x="186842" y="1269123"/>
                  </a:lnTo>
                  <a:lnTo>
                    <a:pt x="186842" y="1267853"/>
                  </a:lnTo>
                  <a:lnTo>
                    <a:pt x="186842" y="1264043"/>
                  </a:lnTo>
                  <a:lnTo>
                    <a:pt x="186969" y="1181493"/>
                  </a:lnTo>
                  <a:lnTo>
                    <a:pt x="186994" y="1168793"/>
                  </a:lnTo>
                  <a:lnTo>
                    <a:pt x="197002" y="1151013"/>
                  </a:lnTo>
                  <a:lnTo>
                    <a:pt x="210121" y="1153553"/>
                  </a:lnTo>
                  <a:lnTo>
                    <a:pt x="223227" y="1152283"/>
                  </a:lnTo>
                  <a:lnTo>
                    <a:pt x="229806" y="1151013"/>
                  </a:lnTo>
                  <a:lnTo>
                    <a:pt x="236397" y="1149743"/>
                  </a:lnTo>
                  <a:lnTo>
                    <a:pt x="249694" y="1148473"/>
                  </a:lnTo>
                  <a:lnTo>
                    <a:pt x="261531" y="1168793"/>
                  </a:lnTo>
                  <a:lnTo>
                    <a:pt x="261531" y="1150620"/>
                  </a:lnTo>
                  <a:lnTo>
                    <a:pt x="260273" y="1148473"/>
                  </a:lnTo>
                  <a:lnTo>
                    <a:pt x="258051" y="1144663"/>
                  </a:lnTo>
                  <a:lnTo>
                    <a:pt x="245173" y="1122667"/>
                  </a:lnTo>
                  <a:lnTo>
                    <a:pt x="245173" y="1139583"/>
                  </a:lnTo>
                  <a:lnTo>
                    <a:pt x="244424" y="1139583"/>
                  </a:lnTo>
                  <a:lnTo>
                    <a:pt x="212471" y="1144663"/>
                  </a:lnTo>
                  <a:lnTo>
                    <a:pt x="202018" y="1142123"/>
                  </a:lnTo>
                  <a:lnTo>
                    <a:pt x="203606" y="1138313"/>
                  </a:lnTo>
                  <a:lnTo>
                    <a:pt x="213423" y="1125613"/>
                  </a:lnTo>
                  <a:lnTo>
                    <a:pt x="213423" y="1074813"/>
                  </a:lnTo>
                  <a:lnTo>
                    <a:pt x="234924" y="1074813"/>
                  </a:lnTo>
                  <a:lnTo>
                    <a:pt x="234924" y="1124343"/>
                  </a:lnTo>
                  <a:lnTo>
                    <a:pt x="245173" y="1139583"/>
                  </a:lnTo>
                  <a:lnTo>
                    <a:pt x="245173" y="1122667"/>
                  </a:lnTo>
                  <a:lnTo>
                    <a:pt x="243928" y="1120533"/>
                  </a:lnTo>
                  <a:lnTo>
                    <a:pt x="243801" y="1087513"/>
                  </a:lnTo>
                  <a:lnTo>
                    <a:pt x="243763" y="1076083"/>
                  </a:lnTo>
                  <a:lnTo>
                    <a:pt x="244995" y="1074813"/>
                  </a:lnTo>
                  <a:lnTo>
                    <a:pt x="249910" y="1069733"/>
                  </a:lnTo>
                  <a:lnTo>
                    <a:pt x="250431" y="1065923"/>
                  </a:lnTo>
                  <a:lnTo>
                    <a:pt x="250952" y="1062113"/>
                  </a:lnTo>
                  <a:lnTo>
                    <a:pt x="249821" y="1059573"/>
                  </a:lnTo>
                  <a:lnTo>
                    <a:pt x="247535" y="1054493"/>
                  </a:lnTo>
                  <a:lnTo>
                    <a:pt x="242519" y="1051852"/>
                  </a:lnTo>
                  <a:lnTo>
                    <a:pt x="242519" y="1060843"/>
                  </a:lnTo>
                  <a:lnTo>
                    <a:pt x="241833" y="1064653"/>
                  </a:lnTo>
                  <a:lnTo>
                    <a:pt x="241884" y="1065923"/>
                  </a:lnTo>
                  <a:lnTo>
                    <a:pt x="206463" y="1065923"/>
                  </a:lnTo>
                  <a:lnTo>
                    <a:pt x="206387" y="1060843"/>
                  </a:lnTo>
                  <a:lnTo>
                    <a:pt x="206095" y="1060843"/>
                  </a:lnTo>
                  <a:lnTo>
                    <a:pt x="211175" y="1059573"/>
                  </a:lnTo>
                  <a:lnTo>
                    <a:pt x="239547" y="1059573"/>
                  </a:lnTo>
                  <a:lnTo>
                    <a:pt x="242519" y="1060843"/>
                  </a:lnTo>
                  <a:lnTo>
                    <a:pt x="242519" y="1051852"/>
                  </a:lnTo>
                  <a:lnTo>
                    <a:pt x="240309" y="1050683"/>
                  </a:lnTo>
                  <a:lnTo>
                    <a:pt x="208038" y="1050683"/>
                  </a:lnTo>
                  <a:lnTo>
                    <a:pt x="200799" y="1054493"/>
                  </a:lnTo>
                  <a:lnTo>
                    <a:pt x="197383" y="1062113"/>
                  </a:lnTo>
                  <a:lnTo>
                    <a:pt x="198437" y="1069733"/>
                  </a:lnTo>
                  <a:lnTo>
                    <a:pt x="204584" y="1076083"/>
                  </a:lnTo>
                  <a:lnTo>
                    <a:pt x="204520" y="1119263"/>
                  </a:lnTo>
                  <a:lnTo>
                    <a:pt x="177990" y="1166253"/>
                  </a:lnTo>
                  <a:lnTo>
                    <a:pt x="177990" y="1264043"/>
                  </a:lnTo>
                  <a:lnTo>
                    <a:pt x="174523" y="1262773"/>
                  </a:lnTo>
                  <a:lnTo>
                    <a:pt x="171043" y="1261503"/>
                  </a:lnTo>
                  <a:lnTo>
                    <a:pt x="156616" y="1261503"/>
                  </a:lnTo>
                  <a:lnTo>
                    <a:pt x="149529" y="1262773"/>
                  </a:lnTo>
                  <a:lnTo>
                    <a:pt x="147853" y="1261503"/>
                  </a:lnTo>
                  <a:lnTo>
                    <a:pt x="158546" y="1247533"/>
                  </a:lnTo>
                  <a:lnTo>
                    <a:pt x="159639" y="1241183"/>
                  </a:lnTo>
                  <a:lnTo>
                    <a:pt x="154889" y="1238643"/>
                  </a:lnTo>
                  <a:lnTo>
                    <a:pt x="146888" y="1244993"/>
                  </a:lnTo>
                  <a:lnTo>
                    <a:pt x="141439" y="1257693"/>
                  </a:lnTo>
                  <a:lnTo>
                    <a:pt x="140030" y="1264043"/>
                  </a:lnTo>
                  <a:lnTo>
                    <a:pt x="130924" y="1261503"/>
                  </a:lnTo>
                  <a:lnTo>
                    <a:pt x="121615" y="1261503"/>
                  </a:lnTo>
                  <a:lnTo>
                    <a:pt x="112496" y="1264043"/>
                  </a:lnTo>
                  <a:lnTo>
                    <a:pt x="103987" y="1267853"/>
                  </a:lnTo>
                  <a:lnTo>
                    <a:pt x="90068" y="1241183"/>
                  </a:lnTo>
                  <a:lnTo>
                    <a:pt x="124942" y="1214513"/>
                  </a:lnTo>
                  <a:lnTo>
                    <a:pt x="145757" y="1175143"/>
                  </a:lnTo>
                  <a:lnTo>
                    <a:pt x="152336" y="1144663"/>
                  </a:lnTo>
                  <a:lnTo>
                    <a:pt x="151447" y="1135773"/>
                  </a:lnTo>
                  <a:lnTo>
                    <a:pt x="145935" y="1125613"/>
                  </a:lnTo>
                  <a:lnTo>
                    <a:pt x="143891" y="1123823"/>
                  </a:lnTo>
                  <a:lnTo>
                    <a:pt x="143891" y="1142123"/>
                  </a:lnTo>
                  <a:lnTo>
                    <a:pt x="142862" y="1151013"/>
                  </a:lnTo>
                  <a:lnTo>
                    <a:pt x="125996" y="1198003"/>
                  </a:lnTo>
                  <a:lnTo>
                    <a:pt x="91960" y="1231023"/>
                  </a:lnTo>
                  <a:lnTo>
                    <a:pt x="94881" y="1225943"/>
                  </a:lnTo>
                  <a:lnTo>
                    <a:pt x="98704" y="1219593"/>
                  </a:lnTo>
                  <a:lnTo>
                    <a:pt x="101777" y="1213243"/>
                  </a:lnTo>
                  <a:lnTo>
                    <a:pt x="116179" y="1177683"/>
                  </a:lnTo>
                  <a:lnTo>
                    <a:pt x="120421" y="1152283"/>
                  </a:lnTo>
                  <a:lnTo>
                    <a:pt x="120535" y="1149743"/>
                  </a:lnTo>
                  <a:lnTo>
                    <a:pt x="120650" y="1147203"/>
                  </a:lnTo>
                  <a:lnTo>
                    <a:pt x="120777" y="1133233"/>
                  </a:lnTo>
                  <a:lnTo>
                    <a:pt x="118516" y="1125613"/>
                  </a:lnTo>
                  <a:lnTo>
                    <a:pt x="118516" y="1119263"/>
                  </a:lnTo>
                  <a:lnTo>
                    <a:pt x="119367" y="1119263"/>
                  </a:lnTo>
                  <a:lnTo>
                    <a:pt x="126949" y="1121803"/>
                  </a:lnTo>
                  <a:lnTo>
                    <a:pt x="134962" y="1128153"/>
                  </a:lnTo>
                  <a:lnTo>
                    <a:pt x="141300" y="1134503"/>
                  </a:lnTo>
                  <a:lnTo>
                    <a:pt x="143891" y="1142123"/>
                  </a:lnTo>
                  <a:lnTo>
                    <a:pt x="143891" y="1123823"/>
                  </a:lnTo>
                  <a:lnTo>
                    <a:pt x="138722" y="1119263"/>
                  </a:lnTo>
                  <a:lnTo>
                    <a:pt x="137274" y="1117993"/>
                  </a:lnTo>
                  <a:lnTo>
                    <a:pt x="126873" y="1112913"/>
                  </a:lnTo>
                  <a:lnTo>
                    <a:pt x="116141" y="1110373"/>
                  </a:lnTo>
                  <a:lnTo>
                    <a:pt x="112090" y="1097673"/>
                  </a:lnTo>
                  <a:lnTo>
                    <a:pt x="111569" y="1096378"/>
                  </a:lnTo>
                  <a:lnTo>
                    <a:pt x="111569" y="1131963"/>
                  </a:lnTo>
                  <a:lnTo>
                    <a:pt x="111493" y="1134503"/>
                  </a:lnTo>
                  <a:lnTo>
                    <a:pt x="110782" y="1161173"/>
                  </a:lnTo>
                  <a:lnTo>
                    <a:pt x="103555" y="1187843"/>
                  </a:lnTo>
                  <a:lnTo>
                    <a:pt x="91960" y="1213243"/>
                  </a:lnTo>
                  <a:lnTo>
                    <a:pt x="78041" y="1237373"/>
                  </a:lnTo>
                  <a:lnTo>
                    <a:pt x="77812" y="1238643"/>
                  </a:lnTo>
                  <a:lnTo>
                    <a:pt x="78333" y="1239913"/>
                  </a:lnTo>
                  <a:lnTo>
                    <a:pt x="78740" y="1239913"/>
                  </a:lnTo>
                  <a:lnTo>
                    <a:pt x="82321" y="1247533"/>
                  </a:lnTo>
                  <a:lnTo>
                    <a:pt x="86906" y="1255153"/>
                  </a:lnTo>
                  <a:lnTo>
                    <a:pt x="91592" y="1262773"/>
                  </a:lnTo>
                  <a:lnTo>
                    <a:pt x="95465" y="1269123"/>
                  </a:lnTo>
                  <a:lnTo>
                    <a:pt x="96024" y="1270393"/>
                  </a:lnTo>
                  <a:lnTo>
                    <a:pt x="96469" y="1271663"/>
                  </a:lnTo>
                  <a:lnTo>
                    <a:pt x="96735" y="1272933"/>
                  </a:lnTo>
                  <a:lnTo>
                    <a:pt x="89547" y="1283093"/>
                  </a:lnTo>
                  <a:lnTo>
                    <a:pt x="85636" y="1291983"/>
                  </a:lnTo>
                  <a:lnTo>
                    <a:pt x="85636" y="1276743"/>
                  </a:lnTo>
                  <a:lnTo>
                    <a:pt x="80530" y="1275473"/>
                  </a:lnTo>
                  <a:lnTo>
                    <a:pt x="77939" y="1278013"/>
                  </a:lnTo>
                  <a:lnTo>
                    <a:pt x="76771" y="1280553"/>
                  </a:lnTo>
                  <a:lnTo>
                    <a:pt x="76771" y="1295793"/>
                  </a:lnTo>
                  <a:lnTo>
                    <a:pt x="67919" y="1295793"/>
                  </a:lnTo>
                  <a:lnTo>
                    <a:pt x="67919" y="1257693"/>
                  </a:lnTo>
                  <a:lnTo>
                    <a:pt x="64731" y="1256423"/>
                  </a:lnTo>
                  <a:lnTo>
                    <a:pt x="62077" y="1256423"/>
                  </a:lnTo>
                  <a:lnTo>
                    <a:pt x="59067" y="1257693"/>
                  </a:lnTo>
                  <a:lnTo>
                    <a:pt x="59067" y="1295793"/>
                  </a:lnTo>
                  <a:lnTo>
                    <a:pt x="57607" y="1294523"/>
                  </a:lnTo>
                  <a:lnTo>
                    <a:pt x="49580" y="1297063"/>
                  </a:lnTo>
                  <a:lnTo>
                    <a:pt x="49580" y="1294523"/>
                  </a:lnTo>
                  <a:lnTo>
                    <a:pt x="49580" y="1276743"/>
                  </a:lnTo>
                  <a:lnTo>
                    <a:pt x="44183" y="1275473"/>
                  </a:lnTo>
                  <a:lnTo>
                    <a:pt x="42138" y="1276743"/>
                  </a:lnTo>
                  <a:lnTo>
                    <a:pt x="42011" y="1278013"/>
                  </a:lnTo>
                  <a:lnTo>
                    <a:pt x="40716" y="1279283"/>
                  </a:lnTo>
                  <a:lnTo>
                    <a:pt x="40716" y="1294523"/>
                  </a:lnTo>
                  <a:lnTo>
                    <a:pt x="34975" y="1293253"/>
                  </a:lnTo>
                  <a:lnTo>
                    <a:pt x="30581" y="1288173"/>
                  </a:lnTo>
                  <a:lnTo>
                    <a:pt x="29235" y="1281823"/>
                  </a:lnTo>
                  <a:lnTo>
                    <a:pt x="29324" y="1280553"/>
                  </a:lnTo>
                  <a:lnTo>
                    <a:pt x="29413" y="1279283"/>
                  </a:lnTo>
                  <a:lnTo>
                    <a:pt x="29502" y="1278013"/>
                  </a:lnTo>
                  <a:lnTo>
                    <a:pt x="29603" y="1276743"/>
                  </a:lnTo>
                  <a:lnTo>
                    <a:pt x="29692" y="1275473"/>
                  </a:lnTo>
                  <a:lnTo>
                    <a:pt x="29781" y="1274203"/>
                  </a:lnTo>
                  <a:lnTo>
                    <a:pt x="29870" y="1272933"/>
                  </a:lnTo>
                  <a:lnTo>
                    <a:pt x="29972" y="1271663"/>
                  </a:lnTo>
                  <a:lnTo>
                    <a:pt x="34912" y="1261503"/>
                  </a:lnTo>
                  <a:lnTo>
                    <a:pt x="41186" y="1250073"/>
                  </a:lnTo>
                  <a:lnTo>
                    <a:pt x="45923" y="1241183"/>
                  </a:lnTo>
                  <a:lnTo>
                    <a:pt x="46202" y="1239913"/>
                  </a:lnTo>
                  <a:lnTo>
                    <a:pt x="46647" y="1238643"/>
                  </a:lnTo>
                  <a:lnTo>
                    <a:pt x="46304" y="1238643"/>
                  </a:lnTo>
                  <a:lnTo>
                    <a:pt x="31711" y="1214513"/>
                  </a:lnTo>
                  <a:lnTo>
                    <a:pt x="19202" y="1191653"/>
                  </a:lnTo>
                  <a:lnTo>
                    <a:pt x="10769" y="1164983"/>
                  </a:lnTo>
                  <a:lnTo>
                    <a:pt x="8750" y="1142123"/>
                  </a:lnTo>
                  <a:lnTo>
                    <a:pt x="8839" y="1130693"/>
                  </a:lnTo>
                  <a:lnTo>
                    <a:pt x="9359" y="1129423"/>
                  </a:lnTo>
                  <a:lnTo>
                    <a:pt x="10045" y="1128153"/>
                  </a:lnTo>
                  <a:lnTo>
                    <a:pt x="10350" y="1128153"/>
                  </a:lnTo>
                  <a:lnTo>
                    <a:pt x="13944" y="1134503"/>
                  </a:lnTo>
                  <a:lnTo>
                    <a:pt x="18732" y="1140853"/>
                  </a:lnTo>
                  <a:lnTo>
                    <a:pt x="24384" y="1145933"/>
                  </a:lnTo>
                  <a:lnTo>
                    <a:pt x="30556" y="1149743"/>
                  </a:lnTo>
                  <a:lnTo>
                    <a:pt x="26479" y="1159903"/>
                  </a:lnTo>
                  <a:lnTo>
                    <a:pt x="21755" y="1170063"/>
                  </a:lnTo>
                  <a:lnTo>
                    <a:pt x="19304" y="1181493"/>
                  </a:lnTo>
                  <a:lnTo>
                    <a:pt x="22098" y="1190383"/>
                  </a:lnTo>
                  <a:lnTo>
                    <a:pt x="23939" y="1194193"/>
                  </a:lnTo>
                  <a:lnTo>
                    <a:pt x="27940" y="1196733"/>
                  </a:lnTo>
                  <a:lnTo>
                    <a:pt x="34594" y="1198003"/>
                  </a:lnTo>
                  <a:lnTo>
                    <a:pt x="47409" y="1199273"/>
                  </a:lnTo>
                  <a:lnTo>
                    <a:pt x="55130" y="1198003"/>
                  </a:lnTo>
                  <a:lnTo>
                    <a:pt x="58940" y="1196733"/>
                  </a:lnTo>
                  <a:lnTo>
                    <a:pt x="61607" y="1192923"/>
                  </a:lnTo>
                  <a:lnTo>
                    <a:pt x="62763" y="1190383"/>
                  </a:lnTo>
                  <a:lnTo>
                    <a:pt x="65671" y="1184033"/>
                  </a:lnTo>
                  <a:lnTo>
                    <a:pt x="65024" y="1175143"/>
                  </a:lnTo>
                  <a:lnTo>
                    <a:pt x="59690" y="1156093"/>
                  </a:lnTo>
                  <a:lnTo>
                    <a:pt x="64198" y="1154823"/>
                  </a:lnTo>
                  <a:lnTo>
                    <a:pt x="79362" y="1154823"/>
                  </a:lnTo>
                  <a:lnTo>
                    <a:pt x="79273" y="1152283"/>
                  </a:lnTo>
                  <a:lnTo>
                    <a:pt x="79184" y="1149743"/>
                  </a:lnTo>
                  <a:lnTo>
                    <a:pt x="79095" y="1147203"/>
                  </a:lnTo>
                  <a:lnTo>
                    <a:pt x="79019" y="1144663"/>
                  </a:lnTo>
                  <a:lnTo>
                    <a:pt x="78930" y="1142123"/>
                  </a:lnTo>
                  <a:lnTo>
                    <a:pt x="78892" y="1140853"/>
                  </a:lnTo>
                  <a:lnTo>
                    <a:pt x="65976" y="1145933"/>
                  </a:lnTo>
                  <a:lnTo>
                    <a:pt x="61264" y="1147203"/>
                  </a:lnTo>
                  <a:lnTo>
                    <a:pt x="57226" y="1146670"/>
                  </a:lnTo>
                  <a:lnTo>
                    <a:pt x="57226" y="1177683"/>
                  </a:lnTo>
                  <a:lnTo>
                    <a:pt x="57200" y="1184033"/>
                  </a:lnTo>
                  <a:lnTo>
                    <a:pt x="55181" y="1187843"/>
                  </a:lnTo>
                  <a:lnTo>
                    <a:pt x="48628" y="1190383"/>
                  </a:lnTo>
                  <a:lnTo>
                    <a:pt x="47028" y="1189113"/>
                  </a:lnTo>
                  <a:lnTo>
                    <a:pt x="37261" y="1189113"/>
                  </a:lnTo>
                  <a:lnTo>
                    <a:pt x="27266" y="1190383"/>
                  </a:lnTo>
                  <a:lnTo>
                    <a:pt x="27749" y="1184033"/>
                  </a:lnTo>
                  <a:lnTo>
                    <a:pt x="27838" y="1182763"/>
                  </a:lnTo>
                  <a:lnTo>
                    <a:pt x="27940" y="1181493"/>
                  </a:lnTo>
                  <a:lnTo>
                    <a:pt x="28041" y="1180223"/>
                  </a:lnTo>
                  <a:lnTo>
                    <a:pt x="29438" y="1175143"/>
                  </a:lnTo>
                  <a:lnTo>
                    <a:pt x="32435" y="1167523"/>
                  </a:lnTo>
                  <a:lnTo>
                    <a:pt x="35763" y="1159903"/>
                  </a:lnTo>
                  <a:lnTo>
                    <a:pt x="38163" y="1154823"/>
                  </a:lnTo>
                  <a:lnTo>
                    <a:pt x="38658" y="1153553"/>
                  </a:lnTo>
                  <a:lnTo>
                    <a:pt x="38684" y="1152283"/>
                  </a:lnTo>
                  <a:lnTo>
                    <a:pt x="40081" y="1153553"/>
                  </a:lnTo>
                  <a:lnTo>
                    <a:pt x="40551" y="1157363"/>
                  </a:lnTo>
                  <a:lnTo>
                    <a:pt x="36055" y="1168793"/>
                  </a:lnTo>
                  <a:lnTo>
                    <a:pt x="49199" y="1172603"/>
                  </a:lnTo>
                  <a:lnTo>
                    <a:pt x="48945" y="1170063"/>
                  </a:lnTo>
                  <a:lnTo>
                    <a:pt x="48818" y="1168793"/>
                  </a:lnTo>
                  <a:lnTo>
                    <a:pt x="48691" y="1167523"/>
                  </a:lnTo>
                  <a:lnTo>
                    <a:pt x="48577" y="1166253"/>
                  </a:lnTo>
                  <a:lnTo>
                    <a:pt x="47942" y="1159903"/>
                  </a:lnTo>
                  <a:lnTo>
                    <a:pt x="47828" y="1158633"/>
                  </a:lnTo>
                  <a:lnTo>
                    <a:pt x="48945" y="1154823"/>
                  </a:lnTo>
                  <a:lnTo>
                    <a:pt x="49784" y="1154823"/>
                  </a:lnTo>
                  <a:lnTo>
                    <a:pt x="52031" y="1159903"/>
                  </a:lnTo>
                  <a:lnTo>
                    <a:pt x="57226" y="1177683"/>
                  </a:lnTo>
                  <a:lnTo>
                    <a:pt x="57226" y="1146670"/>
                  </a:lnTo>
                  <a:lnTo>
                    <a:pt x="42100" y="1144663"/>
                  </a:lnTo>
                  <a:lnTo>
                    <a:pt x="26111" y="1135773"/>
                  </a:lnTo>
                  <a:lnTo>
                    <a:pt x="21234" y="1128153"/>
                  </a:lnTo>
                  <a:lnTo>
                    <a:pt x="16357" y="1120533"/>
                  </a:lnTo>
                  <a:lnTo>
                    <a:pt x="16306" y="1117993"/>
                  </a:lnTo>
                  <a:lnTo>
                    <a:pt x="16192" y="1112913"/>
                  </a:lnTo>
                  <a:lnTo>
                    <a:pt x="16141" y="1110373"/>
                  </a:lnTo>
                  <a:lnTo>
                    <a:pt x="16052" y="1106563"/>
                  </a:lnTo>
                  <a:lnTo>
                    <a:pt x="15951" y="1101483"/>
                  </a:lnTo>
                  <a:lnTo>
                    <a:pt x="18821" y="1093863"/>
                  </a:lnTo>
                  <a:lnTo>
                    <a:pt x="24295" y="1081163"/>
                  </a:lnTo>
                  <a:lnTo>
                    <a:pt x="29959" y="1068463"/>
                  </a:lnTo>
                  <a:lnTo>
                    <a:pt x="33439" y="1063383"/>
                  </a:lnTo>
                  <a:lnTo>
                    <a:pt x="57137" y="1086243"/>
                  </a:lnTo>
                  <a:lnTo>
                    <a:pt x="59016" y="1087513"/>
                  </a:lnTo>
                  <a:lnTo>
                    <a:pt x="61036" y="1086243"/>
                  </a:lnTo>
                  <a:lnTo>
                    <a:pt x="62547" y="1084973"/>
                  </a:lnTo>
                  <a:lnTo>
                    <a:pt x="67640" y="1079893"/>
                  </a:lnTo>
                  <a:lnTo>
                    <a:pt x="71564" y="1076083"/>
                  </a:lnTo>
                  <a:lnTo>
                    <a:pt x="72859" y="1074813"/>
                  </a:lnTo>
                  <a:lnTo>
                    <a:pt x="78143" y="1068463"/>
                  </a:lnTo>
                  <a:lnTo>
                    <a:pt x="83400" y="1063383"/>
                  </a:lnTo>
                  <a:lnTo>
                    <a:pt x="84988" y="1063383"/>
                  </a:lnTo>
                  <a:lnTo>
                    <a:pt x="94081" y="1079893"/>
                  </a:lnTo>
                  <a:lnTo>
                    <a:pt x="101993" y="1096403"/>
                  </a:lnTo>
                  <a:lnTo>
                    <a:pt x="108038" y="1114183"/>
                  </a:lnTo>
                  <a:lnTo>
                    <a:pt x="111569" y="1131963"/>
                  </a:lnTo>
                  <a:lnTo>
                    <a:pt x="111569" y="1096378"/>
                  </a:lnTo>
                  <a:lnTo>
                    <a:pt x="107505" y="1086243"/>
                  </a:lnTo>
                  <a:lnTo>
                    <a:pt x="102273" y="1076083"/>
                  </a:lnTo>
                  <a:lnTo>
                    <a:pt x="96266" y="1064653"/>
                  </a:lnTo>
                  <a:lnTo>
                    <a:pt x="95465" y="1063383"/>
                  </a:lnTo>
                  <a:lnTo>
                    <a:pt x="93103" y="1059573"/>
                  </a:lnTo>
                  <a:lnTo>
                    <a:pt x="88709" y="1049413"/>
                  </a:lnTo>
                  <a:lnTo>
                    <a:pt x="80975" y="1053223"/>
                  </a:lnTo>
                  <a:lnTo>
                    <a:pt x="59296" y="1076083"/>
                  </a:lnTo>
                  <a:lnTo>
                    <a:pt x="56032" y="1073543"/>
                  </a:lnTo>
                  <a:lnTo>
                    <a:pt x="52666" y="1069733"/>
                  </a:lnTo>
                  <a:lnTo>
                    <a:pt x="49568" y="1067193"/>
                  </a:lnTo>
                  <a:lnTo>
                    <a:pt x="46240" y="1063383"/>
                  </a:lnTo>
                  <a:lnTo>
                    <a:pt x="45135" y="1062113"/>
                  </a:lnTo>
                  <a:lnTo>
                    <a:pt x="39700" y="1057033"/>
                  </a:lnTo>
                  <a:lnTo>
                    <a:pt x="33820" y="1054493"/>
                  </a:lnTo>
                  <a:lnTo>
                    <a:pt x="28041" y="1055763"/>
                  </a:lnTo>
                  <a:lnTo>
                    <a:pt x="25158" y="1058303"/>
                  </a:lnTo>
                  <a:lnTo>
                    <a:pt x="18719" y="1071003"/>
                  </a:lnTo>
                  <a:lnTo>
                    <a:pt x="4991" y="1106563"/>
                  </a:lnTo>
                  <a:lnTo>
                    <a:pt x="165" y="1135773"/>
                  </a:lnTo>
                  <a:lnTo>
                    <a:pt x="241" y="1140853"/>
                  </a:lnTo>
                  <a:lnTo>
                    <a:pt x="546" y="1144663"/>
                  </a:lnTo>
                  <a:lnTo>
                    <a:pt x="635" y="1145933"/>
                  </a:lnTo>
                  <a:lnTo>
                    <a:pt x="736" y="1147203"/>
                  </a:lnTo>
                  <a:lnTo>
                    <a:pt x="838" y="1148473"/>
                  </a:lnTo>
                  <a:lnTo>
                    <a:pt x="939" y="1149743"/>
                  </a:lnTo>
                  <a:lnTo>
                    <a:pt x="1028" y="1151013"/>
                  </a:lnTo>
                  <a:lnTo>
                    <a:pt x="1130" y="1152283"/>
                  </a:lnTo>
                  <a:lnTo>
                    <a:pt x="1231" y="1153553"/>
                  </a:lnTo>
                  <a:lnTo>
                    <a:pt x="1333" y="1154823"/>
                  </a:lnTo>
                  <a:lnTo>
                    <a:pt x="1422" y="1156093"/>
                  </a:lnTo>
                  <a:lnTo>
                    <a:pt x="1524" y="1157363"/>
                  </a:lnTo>
                  <a:lnTo>
                    <a:pt x="1625" y="1158633"/>
                  </a:lnTo>
                  <a:lnTo>
                    <a:pt x="1727" y="1159903"/>
                  </a:lnTo>
                  <a:lnTo>
                    <a:pt x="1828" y="1161173"/>
                  </a:lnTo>
                  <a:lnTo>
                    <a:pt x="1917" y="1162443"/>
                  </a:lnTo>
                  <a:lnTo>
                    <a:pt x="2019" y="1163713"/>
                  </a:lnTo>
                  <a:lnTo>
                    <a:pt x="2120" y="1164983"/>
                  </a:lnTo>
                  <a:lnTo>
                    <a:pt x="2222" y="1166253"/>
                  </a:lnTo>
                  <a:lnTo>
                    <a:pt x="2311" y="1167523"/>
                  </a:lnTo>
                  <a:lnTo>
                    <a:pt x="12776" y="1199273"/>
                  </a:lnTo>
                  <a:lnTo>
                    <a:pt x="18110" y="1209433"/>
                  </a:lnTo>
                  <a:lnTo>
                    <a:pt x="24091" y="1219593"/>
                  </a:lnTo>
                  <a:lnTo>
                    <a:pt x="36703" y="1239913"/>
                  </a:lnTo>
                  <a:lnTo>
                    <a:pt x="30327" y="1251343"/>
                  </a:lnTo>
                  <a:lnTo>
                    <a:pt x="23609" y="1264043"/>
                  </a:lnTo>
                  <a:lnTo>
                    <a:pt x="19939" y="1276743"/>
                  </a:lnTo>
                  <a:lnTo>
                    <a:pt x="22669" y="1290713"/>
                  </a:lnTo>
                  <a:lnTo>
                    <a:pt x="27965" y="1297063"/>
                  </a:lnTo>
                  <a:lnTo>
                    <a:pt x="34861" y="1302143"/>
                  </a:lnTo>
                  <a:lnTo>
                    <a:pt x="42938" y="1304683"/>
                  </a:lnTo>
                  <a:lnTo>
                    <a:pt x="77838" y="1304683"/>
                  </a:lnTo>
                  <a:lnTo>
                    <a:pt x="85001" y="1303413"/>
                  </a:lnTo>
                  <a:lnTo>
                    <a:pt x="89319" y="1326273"/>
                  </a:lnTo>
                  <a:lnTo>
                    <a:pt x="99377" y="1346593"/>
                  </a:lnTo>
                  <a:lnTo>
                    <a:pt x="115722" y="1358023"/>
                  </a:lnTo>
                  <a:lnTo>
                    <a:pt x="138938" y="1358023"/>
                  </a:lnTo>
                  <a:lnTo>
                    <a:pt x="140335" y="1356753"/>
                  </a:lnTo>
                  <a:lnTo>
                    <a:pt x="142621" y="1355483"/>
                  </a:lnTo>
                  <a:lnTo>
                    <a:pt x="144703" y="1355483"/>
                  </a:lnTo>
                  <a:lnTo>
                    <a:pt x="150253" y="1358023"/>
                  </a:lnTo>
                  <a:lnTo>
                    <a:pt x="152196" y="1359293"/>
                  </a:lnTo>
                  <a:lnTo>
                    <a:pt x="171831" y="1359293"/>
                  </a:lnTo>
                  <a:lnTo>
                    <a:pt x="201764" y="1314843"/>
                  </a:lnTo>
                  <a:lnTo>
                    <a:pt x="219113" y="1314843"/>
                  </a:lnTo>
                  <a:lnTo>
                    <a:pt x="227368" y="1344053"/>
                  </a:lnTo>
                  <a:lnTo>
                    <a:pt x="249186" y="1360563"/>
                  </a:lnTo>
                  <a:lnTo>
                    <a:pt x="276682" y="1361833"/>
                  </a:lnTo>
                  <a:lnTo>
                    <a:pt x="289318" y="1354213"/>
                  </a:lnTo>
                  <a:lnTo>
                    <a:pt x="301967" y="1346593"/>
                  </a:lnTo>
                  <a:lnTo>
                    <a:pt x="311848" y="1322463"/>
                  </a:lnTo>
                  <a:close/>
                </a:path>
                <a:path w="313055" h="1362075">
                  <a:moveTo>
                    <a:pt x="312953" y="100749"/>
                  </a:moveTo>
                  <a:lnTo>
                    <a:pt x="311480" y="97917"/>
                  </a:lnTo>
                  <a:lnTo>
                    <a:pt x="309740" y="94589"/>
                  </a:lnTo>
                  <a:lnTo>
                    <a:pt x="305104" y="90551"/>
                  </a:lnTo>
                  <a:lnTo>
                    <a:pt x="302983" y="89839"/>
                  </a:lnTo>
                  <a:lnTo>
                    <a:pt x="302983" y="129844"/>
                  </a:lnTo>
                  <a:lnTo>
                    <a:pt x="302475" y="135877"/>
                  </a:lnTo>
                  <a:lnTo>
                    <a:pt x="302437" y="136321"/>
                  </a:lnTo>
                  <a:lnTo>
                    <a:pt x="301510" y="141439"/>
                  </a:lnTo>
                  <a:lnTo>
                    <a:pt x="296227" y="140449"/>
                  </a:lnTo>
                  <a:lnTo>
                    <a:pt x="292201" y="140449"/>
                  </a:lnTo>
                  <a:lnTo>
                    <a:pt x="292201" y="98920"/>
                  </a:lnTo>
                  <a:lnTo>
                    <a:pt x="297332" y="98920"/>
                  </a:lnTo>
                  <a:lnTo>
                    <a:pt x="301993" y="97917"/>
                  </a:lnTo>
                  <a:lnTo>
                    <a:pt x="302615" y="104686"/>
                  </a:lnTo>
                  <a:lnTo>
                    <a:pt x="302971" y="111480"/>
                  </a:lnTo>
                  <a:lnTo>
                    <a:pt x="302983" y="129844"/>
                  </a:lnTo>
                  <a:lnTo>
                    <a:pt x="302983" y="89839"/>
                  </a:lnTo>
                  <a:lnTo>
                    <a:pt x="299212" y="88557"/>
                  </a:lnTo>
                  <a:lnTo>
                    <a:pt x="292201" y="88557"/>
                  </a:lnTo>
                  <a:lnTo>
                    <a:pt x="292011" y="78968"/>
                  </a:lnTo>
                  <a:lnTo>
                    <a:pt x="292315" y="69151"/>
                  </a:lnTo>
                  <a:lnTo>
                    <a:pt x="292519" y="59359"/>
                  </a:lnTo>
                  <a:lnTo>
                    <a:pt x="292531" y="58940"/>
                  </a:lnTo>
                  <a:lnTo>
                    <a:pt x="292188" y="52197"/>
                  </a:lnTo>
                  <a:lnTo>
                    <a:pt x="292061" y="49860"/>
                  </a:lnTo>
                  <a:lnTo>
                    <a:pt x="292036" y="49339"/>
                  </a:lnTo>
                  <a:lnTo>
                    <a:pt x="286969" y="36499"/>
                  </a:lnTo>
                  <a:lnTo>
                    <a:pt x="287147" y="36499"/>
                  </a:lnTo>
                  <a:lnTo>
                    <a:pt x="281813" y="32296"/>
                  </a:lnTo>
                  <a:lnTo>
                    <a:pt x="281813" y="188353"/>
                  </a:lnTo>
                  <a:lnTo>
                    <a:pt x="276352" y="199110"/>
                  </a:lnTo>
                  <a:lnTo>
                    <a:pt x="266344" y="202907"/>
                  </a:lnTo>
                  <a:lnTo>
                    <a:pt x="256273" y="199580"/>
                  </a:lnTo>
                  <a:lnTo>
                    <a:pt x="250659" y="188988"/>
                  </a:lnTo>
                  <a:lnTo>
                    <a:pt x="250748" y="48615"/>
                  </a:lnTo>
                  <a:lnTo>
                    <a:pt x="281673" y="48615"/>
                  </a:lnTo>
                  <a:lnTo>
                    <a:pt x="281711" y="49339"/>
                  </a:lnTo>
                  <a:lnTo>
                    <a:pt x="281813" y="188353"/>
                  </a:lnTo>
                  <a:lnTo>
                    <a:pt x="281813" y="32296"/>
                  </a:lnTo>
                  <a:lnTo>
                    <a:pt x="280377" y="31153"/>
                  </a:lnTo>
                  <a:lnTo>
                    <a:pt x="276593" y="28168"/>
                  </a:lnTo>
                  <a:lnTo>
                    <a:pt x="263677" y="26073"/>
                  </a:lnTo>
                  <a:lnTo>
                    <a:pt x="250698" y="31153"/>
                  </a:lnTo>
                  <a:lnTo>
                    <a:pt x="249453" y="20281"/>
                  </a:lnTo>
                  <a:lnTo>
                    <a:pt x="249351" y="19456"/>
                  </a:lnTo>
                  <a:lnTo>
                    <a:pt x="249301" y="18986"/>
                  </a:lnTo>
                  <a:lnTo>
                    <a:pt x="249199" y="18059"/>
                  </a:lnTo>
                  <a:lnTo>
                    <a:pt x="244678" y="10541"/>
                  </a:lnTo>
                  <a:lnTo>
                    <a:pt x="242912" y="7632"/>
                  </a:lnTo>
                  <a:lnTo>
                    <a:pt x="240245" y="5969"/>
                  </a:lnTo>
                  <a:lnTo>
                    <a:pt x="240245" y="212293"/>
                  </a:lnTo>
                  <a:lnTo>
                    <a:pt x="235356" y="224548"/>
                  </a:lnTo>
                  <a:lnTo>
                    <a:pt x="224878" y="229019"/>
                  </a:lnTo>
                  <a:lnTo>
                    <a:pt x="214172" y="225221"/>
                  </a:lnTo>
                  <a:lnTo>
                    <a:pt x="208661" y="213055"/>
                  </a:lnTo>
                  <a:lnTo>
                    <a:pt x="208559" y="150812"/>
                  </a:lnTo>
                  <a:lnTo>
                    <a:pt x="208559" y="140449"/>
                  </a:lnTo>
                  <a:lnTo>
                    <a:pt x="208559" y="98920"/>
                  </a:lnTo>
                  <a:lnTo>
                    <a:pt x="208559" y="88557"/>
                  </a:lnTo>
                  <a:lnTo>
                    <a:pt x="208648" y="23520"/>
                  </a:lnTo>
                  <a:lnTo>
                    <a:pt x="208775" y="19456"/>
                  </a:lnTo>
                  <a:lnTo>
                    <a:pt x="208788" y="18986"/>
                  </a:lnTo>
                  <a:lnTo>
                    <a:pt x="214096" y="11861"/>
                  </a:lnTo>
                  <a:lnTo>
                    <a:pt x="213525" y="11861"/>
                  </a:lnTo>
                  <a:lnTo>
                    <a:pt x="221221" y="10541"/>
                  </a:lnTo>
                  <a:lnTo>
                    <a:pt x="240245" y="212293"/>
                  </a:lnTo>
                  <a:lnTo>
                    <a:pt x="240245" y="5969"/>
                  </a:lnTo>
                  <a:lnTo>
                    <a:pt x="232727" y="1244"/>
                  </a:lnTo>
                  <a:lnTo>
                    <a:pt x="219519" y="292"/>
                  </a:lnTo>
                  <a:lnTo>
                    <a:pt x="212001" y="3124"/>
                  </a:lnTo>
                  <a:lnTo>
                    <a:pt x="205130" y="8623"/>
                  </a:lnTo>
                  <a:lnTo>
                    <a:pt x="200126" y="15760"/>
                  </a:lnTo>
                  <a:lnTo>
                    <a:pt x="198183" y="23520"/>
                  </a:lnTo>
                  <a:lnTo>
                    <a:pt x="198183" y="88557"/>
                  </a:lnTo>
                  <a:lnTo>
                    <a:pt x="198183" y="98920"/>
                  </a:lnTo>
                  <a:lnTo>
                    <a:pt x="198183" y="140449"/>
                  </a:lnTo>
                  <a:lnTo>
                    <a:pt x="115163" y="140449"/>
                  </a:lnTo>
                  <a:lnTo>
                    <a:pt x="115163" y="98920"/>
                  </a:lnTo>
                  <a:lnTo>
                    <a:pt x="198183" y="98920"/>
                  </a:lnTo>
                  <a:lnTo>
                    <a:pt x="198183" y="88557"/>
                  </a:lnTo>
                  <a:lnTo>
                    <a:pt x="115163" y="88557"/>
                  </a:lnTo>
                  <a:lnTo>
                    <a:pt x="115163" y="23520"/>
                  </a:lnTo>
                  <a:lnTo>
                    <a:pt x="113804" y="17437"/>
                  </a:lnTo>
                  <a:lnTo>
                    <a:pt x="110299" y="11239"/>
                  </a:lnTo>
                  <a:lnTo>
                    <a:pt x="109677" y="10541"/>
                  </a:lnTo>
                  <a:lnTo>
                    <a:pt x="105511" y="5892"/>
                  </a:lnTo>
                  <a:lnTo>
                    <a:pt x="104775" y="5397"/>
                  </a:lnTo>
                  <a:lnTo>
                    <a:pt x="104775" y="213372"/>
                  </a:lnTo>
                  <a:lnTo>
                    <a:pt x="98945" y="225501"/>
                  </a:lnTo>
                  <a:lnTo>
                    <a:pt x="88049" y="228955"/>
                  </a:lnTo>
                  <a:lnTo>
                    <a:pt x="77584" y="224180"/>
                  </a:lnTo>
                  <a:lnTo>
                    <a:pt x="73012" y="211582"/>
                  </a:lnTo>
                  <a:lnTo>
                    <a:pt x="73012" y="208813"/>
                  </a:lnTo>
                  <a:lnTo>
                    <a:pt x="73012" y="202907"/>
                  </a:lnTo>
                  <a:lnTo>
                    <a:pt x="73025" y="36499"/>
                  </a:lnTo>
                  <a:lnTo>
                    <a:pt x="73025" y="19761"/>
                  </a:lnTo>
                  <a:lnTo>
                    <a:pt x="78041" y="11861"/>
                  </a:lnTo>
                  <a:lnTo>
                    <a:pt x="85699" y="10541"/>
                  </a:lnTo>
                  <a:lnTo>
                    <a:pt x="94767" y="10934"/>
                  </a:lnTo>
                  <a:lnTo>
                    <a:pt x="93141" y="10934"/>
                  </a:lnTo>
                  <a:lnTo>
                    <a:pt x="99009" y="14020"/>
                  </a:lnTo>
                  <a:lnTo>
                    <a:pt x="103136" y="19456"/>
                  </a:lnTo>
                  <a:lnTo>
                    <a:pt x="104686" y="26073"/>
                  </a:lnTo>
                  <a:lnTo>
                    <a:pt x="104775" y="213372"/>
                  </a:lnTo>
                  <a:lnTo>
                    <a:pt x="104775" y="5397"/>
                  </a:lnTo>
                  <a:lnTo>
                    <a:pt x="100317" y="2349"/>
                  </a:lnTo>
                  <a:lnTo>
                    <a:pt x="85750" y="0"/>
                  </a:lnTo>
                  <a:lnTo>
                    <a:pt x="73253" y="5219"/>
                  </a:lnTo>
                  <a:lnTo>
                    <a:pt x="64871" y="16052"/>
                  </a:lnTo>
                  <a:lnTo>
                    <a:pt x="62687" y="30378"/>
                  </a:lnTo>
                  <a:lnTo>
                    <a:pt x="62687" y="188988"/>
                  </a:lnTo>
                  <a:lnTo>
                    <a:pt x="57467" y="199377"/>
                  </a:lnTo>
                  <a:lnTo>
                    <a:pt x="47193" y="202907"/>
                  </a:lnTo>
                  <a:lnTo>
                    <a:pt x="37134" y="199110"/>
                  </a:lnTo>
                  <a:lnTo>
                    <a:pt x="36906" y="199110"/>
                  </a:lnTo>
                  <a:lnTo>
                    <a:pt x="31496" y="187159"/>
                  </a:lnTo>
                  <a:lnTo>
                    <a:pt x="31508" y="141439"/>
                  </a:lnTo>
                  <a:lnTo>
                    <a:pt x="31521" y="97917"/>
                  </a:lnTo>
                  <a:lnTo>
                    <a:pt x="31521" y="88557"/>
                  </a:lnTo>
                  <a:lnTo>
                    <a:pt x="31534" y="51003"/>
                  </a:lnTo>
                  <a:lnTo>
                    <a:pt x="32372" y="43535"/>
                  </a:lnTo>
                  <a:lnTo>
                    <a:pt x="32448" y="42849"/>
                  </a:lnTo>
                  <a:lnTo>
                    <a:pt x="38646" y="36499"/>
                  </a:lnTo>
                  <a:lnTo>
                    <a:pt x="54952" y="36499"/>
                  </a:lnTo>
                  <a:lnTo>
                    <a:pt x="60680" y="41376"/>
                  </a:lnTo>
                  <a:lnTo>
                    <a:pt x="62611" y="48615"/>
                  </a:lnTo>
                  <a:lnTo>
                    <a:pt x="62687" y="188988"/>
                  </a:lnTo>
                  <a:lnTo>
                    <a:pt x="62687" y="30378"/>
                  </a:lnTo>
                  <a:lnTo>
                    <a:pt x="62661" y="30543"/>
                  </a:lnTo>
                  <a:lnTo>
                    <a:pt x="60020" y="29476"/>
                  </a:lnTo>
                  <a:lnTo>
                    <a:pt x="57619" y="27851"/>
                  </a:lnTo>
                  <a:lnTo>
                    <a:pt x="54851" y="27063"/>
                  </a:lnTo>
                  <a:lnTo>
                    <a:pt x="43027" y="26339"/>
                  </a:lnTo>
                  <a:lnTo>
                    <a:pt x="32385" y="30543"/>
                  </a:lnTo>
                  <a:lnTo>
                    <a:pt x="32512" y="30543"/>
                  </a:lnTo>
                  <a:lnTo>
                    <a:pt x="24879" y="38595"/>
                  </a:lnTo>
                  <a:lnTo>
                    <a:pt x="21221" y="49860"/>
                  </a:lnTo>
                  <a:lnTo>
                    <a:pt x="20840" y="58940"/>
                  </a:lnTo>
                  <a:lnTo>
                    <a:pt x="20828" y="59359"/>
                  </a:lnTo>
                  <a:lnTo>
                    <a:pt x="21031" y="68872"/>
                  </a:lnTo>
                  <a:lnTo>
                    <a:pt x="21323" y="78968"/>
                  </a:lnTo>
                  <a:lnTo>
                    <a:pt x="21170" y="87160"/>
                  </a:lnTo>
                  <a:lnTo>
                    <a:pt x="21145" y="88557"/>
                  </a:lnTo>
                  <a:lnTo>
                    <a:pt x="21145" y="98920"/>
                  </a:lnTo>
                  <a:lnTo>
                    <a:pt x="21145" y="140449"/>
                  </a:lnTo>
                  <a:lnTo>
                    <a:pt x="17119" y="140449"/>
                  </a:lnTo>
                  <a:lnTo>
                    <a:pt x="11836" y="141439"/>
                  </a:lnTo>
                  <a:lnTo>
                    <a:pt x="10909" y="136321"/>
                  </a:lnTo>
                  <a:lnTo>
                    <a:pt x="10363" y="129844"/>
                  </a:lnTo>
                  <a:lnTo>
                    <a:pt x="10375" y="111480"/>
                  </a:lnTo>
                  <a:lnTo>
                    <a:pt x="10731" y="104686"/>
                  </a:lnTo>
                  <a:lnTo>
                    <a:pt x="11264" y="98920"/>
                  </a:lnTo>
                  <a:lnTo>
                    <a:pt x="11353" y="97917"/>
                  </a:lnTo>
                  <a:lnTo>
                    <a:pt x="16014" y="98920"/>
                  </a:lnTo>
                  <a:lnTo>
                    <a:pt x="21145" y="98920"/>
                  </a:lnTo>
                  <a:lnTo>
                    <a:pt x="21145" y="88557"/>
                  </a:lnTo>
                  <a:lnTo>
                    <a:pt x="12306" y="87160"/>
                  </a:lnTo>
                  <a:lnTo>
                    <a:pt x="2387" y="91236"/>
                  </a:lnTo>
                  <a:lnTo>
                    <a:pt x="660" y="100749"/>
                  </a:lnTo>
                  <a:lnTo>
                    <a:pt x="0" y="108127"/>
                  </a:lnTo>
                  <a:lnTo>
                    <a:pt x="63" y="129844"/>
                  </a:lnTo>
                  <a:lnTo>
                    <a:pt x="368" y="135877"/>
                  </a:lnTo>
                  <a:lnTo>
                    <a:pt x="2489" y="143192"/>
                  </a:lnTo>
                  <a:lnTo>
                    <a:pt x="7099" y="148132"/>
                  </a:lnTo>
                  <a:lnTo>
                    <a:pt x="13868" y="150812"/>
                  </a:lnTo>
                  <a:lnTo>
                    <a:pt x="21145" y="150812"/>
                  </a:lnTo>
                  <a:lnTo>
                    <a:pt x="21336" y="160515"/>
                  </a:lnTo>
                  <a:lnTo>
                    <a:pt x="21031" y="170497"/>
                  </a:lnTo>
                  <a:lnTo>
                    <a:pt x="20815" y="180441"/>
                  </a:lnTo>
                  <a:lnTo>
                    <a:pt x="21158" y="187159"/>
                  </a:lnTo>
                  <a:lnTo>
                    <a:pt x="43167" y="213055"/>
                  </a:lnTo>
                  <a:lnTo>
                    <a:pt x="54851" y="212293"/>
                  </a:lnTo>
                  <a:lnTo>
                    <a:pt x="57353" y="211582"/>
                  </a:lnTo>
                  <a:lnTo>
                    <a:pt x="57505" y="211582"/>
                  </a:lnTo>
                  <a:lnTo>
                    <a:pt x="60020" y="209880"/>
                  </a:lnTo>
                  <a:lnTo>
                    <a:pt x="62661" y="208813"/>
                  </a:lnTo>
                  <a:lnTo>
                    <a:pt x="64655" y="221919"/>
                  </a:lnTo>
                  <a:lnTo>
                    <a:pt x="64782" y="222732"/>
                  </a:lnTo>
                  <a:lnTo>
                    <a:pt x="64858" y="223304"/>
                  </a:lnTo>
                  <a:lnTo>
                    <a:pt x="73266" y="234137"/>
                  </a:lnTo>
                  <a:lnTo>
                    <a:pt x="85775" y="239356"/>
                  </a:lnTo>
                  <a:lnTo>
                    <a:pt x="100317" y="237007"/>
                  </a:lnTo>
                  <a:lnTo>
                    <a:pt x="105511" y="233464"/>
                  </a:lnTo>
                  <a:lnTo>
                    <a:pt x="109486" y="229019"/>
                  </a:lnTo>
                  <a:lnTo>
                    <a:pt x="110299" y="228117"/>
                  </a:lnTo>
                  <a:lnTo>
                    <a:pt x="113728" y="222059"/>
                  </a:lnTo>
                  <a:lnTo>
                    <a:pt x="113804" y="221919"/>
                  </a:lnTo>
                  <a:lnTo>
                    <a:pt x="115163" y="215823"/>
                  </a:lnTo>
                  <a:lnTo>
                    <a:pt x="115163" y="150812"/>
                  </a:lnTo>
                  <a:lnTo>
                    <a:pt x="198183" y="150812"/>
                  </a:lnTo>
                  <a:lnTo>
                    <a:pt x="198183" y="215823"/>
                  </a:lnTo>
                  <a:lnTo>
                    <a:pt x="199555" y="221919"/>
                  </a:lnTo>
                  <a:lnTo>
                    <a:pt x="199580" y="222059"/>
                  </a:lnTo>
                  <a:lnTo>
                    <a:pt x="203085" y="228117"/>
                  </a:lnTo>
                  <a:lnTo>
                    <a:pt x="203187" y="228307"/>
                  </a:lnTo>
                  <a:lnTo>
                    <a:pt x="208102" y="233667"/>
                  </a:lnTo>
                  <a:lnTo>
                    <a:pt x="213448" y="237197"/>
                  </a:lnTo>
                  <a:lnTo>
                    <a:pt x="228041" y="239331"/>
                  </a:lnTo>
                  <a:lnTo>
                    <a:pt x="240474" y="233807"/>
                  </a:lnTo>
                  <a:lnTo>
                    <a:pt x="244017" y="229019"/>
                  </a:lnTo>
                  <a:lnTo>
                    <a:pt x="248691" y="222732"/>
                  </a:lnTo>
                  <a:lnTo>
                    <a:pt x="250469" y="209880"/>
                  </a:lnTo>
                  <a:lnTo>
                    <a:pt x="250583" y="209054"/>
                  </a:lnTo>
                  <a:lnTo>
                    <a:pt x="250698" y="208191"/>
                  </a:lnTo>
                  <a:lnTo>
                    <a:pt x="263677" y="213296"/>
                  </a:lnTo>
                  <a:lnTo>
                    <a:pt x="276593" y="211188"/>
                  </a:lnTo>
                  <a:lnTo>
                    <a:pt x="280377" y="208191"/>
                  </a:lnTo>
                  <a:lnTo>
                    <a:pt x="286893" y="203047"/>
                  </a:lnTo>
                  <a:lnTo>
                    <a:pt x="286943" y="202907"/>
                  </a:lnTo>
                  <a:lnTo>
                    <a:pt x="292036" y="190017"/>
                  </a:lnTo>
                  <a:lnTo>
                    <a:pt x="292531" y="180441"/>
                  </a:lnTo>
                  <a:lnTo>
                    <a:pt x="292328" y="170497"/>
                  </a:lnTo>
                  <a:lnTo>
                    <a:pt x="292011" y="160515"/>
                  </a:lnTo>
                  <a:lnTo>
                    <a:pt x="292201" y="150812"/>
                  </a:lnTo>
                  <a:lnTo>
                    <a:pt x="299173" y="150812"/>
                  </a:lnTo>
                  <a:lnTo>
                    <a:pt x="305104" y="148818"/>
                  </a:lnTo>
                  <a:lnTo>
                    <a:pt x="309740" y="144780"/>
                  </a:lnTo>
                  <a:lnTo>
                    <a:pt x="311480" y="141439"/>
                  </a:lnTo>
                  <a:lnTo>
                    <a:pt x="312953" y="138607"/>
                  </a:lnTo>
                  <a:lnTo>
                    <a:pt x="312953" y="100749"/>
                  </a:lnTo>
                  <a:close/>
                </a:path>
              </a:pathLst>
            </a:custGeom>
            <a:solidFill>
              <a:srgbClr val="E32476"/>
            </a:solidFill>
          </p:spPr>
          <p:txBody>
            <a:bodyPr wrap="square" lIns="0" tIns="0" rIns="0" bIns="0" rtlCol="0"/>
            <a:lstStyle/>
            <a:p>
              <a:endParaRPr dirty="0"/>
            </a:p>
          </p:txBody>
        </p:sp>
      </p:grpSp>
      <p:grpSp>
        <p:nvGrpSpPr>
          <p:cNvPr id="28" name="object 28"/>
          <p:cNvGrpSpPr/>
          <p:nvPr/>
        </p:nvGrpSpPr>
        <p:grpSpPr>
          <a:xfrm>
            <a:off x="420349" y="6646595"/>
            <a:ext cx="5119370" cy="1966595"/>
            <a:chOff x="420349" y="6646595"/>
            <a:chExt cx="5119370" cy="1966595"/>
          </a:xfrm>
        </p:grpSpPr>
        <p:sp>
          <p:nvSpPr>
            <p:cNvPr id="29" name="object 29"/>
            <p:cNvSpPr/>
            <p:nvPr/>
          </p:nvSpPr>
          <p:spPr>
            <a:xfrm>
              <a:off x="2876575" y="8319198"/>
              <a:ext cx="313055" cy="293370"/>
            </a:xfrm>
            <a:custGeom>
              <a:avLst/>
              <a:gdLst/>
              <a:ahLst/>
              <a:cxnLst/>
              <a:rect l="l" t="t" r="r" b="b"/>
              <a:pathLst>
                <a:path w="313055" h="293370">
                  <a:moveTo>
                    <a:pt x="302399" y="96024"/>
                  </a:moveTo>
                  <a:lnTo>
                    <a:pt x="301155" y="83248"/>
                  </a:lnTo>
                  <a:lnTo>
                    <a:pt x="292849" y="84696"/>
                  </a:lnTo>
                  <a:lnTo>
                    <a:pt x="285292" y="86017"/>
                  </a:lnTo>
                  <a:lnTo>
                    <a:pt x="287299" y="97472"/>
                  </a:lnTo>
                  <a:lnTo>
                    <a:pt x="302399" y="96024"/>
                  </a:lnTo>
                  <a:close/>
                </a:path>
                <a:path w="313055" h="293370">
                  <a:moveTo>
                    <a:pt x="312559" y="161150"/>
                  </a:moveTo>
                  <a:lnTo>
                    <a:pt x="307225" y="113385"/>
                  </a:lnTo>
                  <a:lnTo>
                    <a:pt x="305168" y="107340"/>
                  </a:lnTo>
                  <a:lnTo>
                    <a:pt x="297141" y="108153"/>
                  </a:lnTo>
                  <a:lnTo>
                    <a:pt x="294754" y="115646"/>
                  </a:lnTo>
                  <a:lnTo>
                    <a:pt x="297891" y="128866"/>
                  </a:lnTo>
                  <a:lnTo>
                    <a:pt x="298411" y="133184"/>
                  </a:lnTo>
                  <a:lnTo>
                    <a:pt x="299885" y="175717"/>
                  </a:lnTo>
                  <a:lnTo>
                    <a:pt x="292049" y="216077"/>
                  </a:lnTo>
                  <a:lnTo>
                    <a:pt x="271729" y="249961"/>
                  </a:lnTo>
                  <a:lnTo>
                    <a:pt x="235775" y="273037"/>
                  </a:lnTo>
                  <a:lnTo>
                    <a:pt x="210019" y="278460"/>
                  </a:lnTo>
                  <a:lnTo>
                    <a:pt x="197078" y="278257"/>
                  </a:lnTo>
                  <a:lnTo>
                    <a:pt x="183730" y="276237"/>
                  </a:lnTo>
                  <a:lnTo>
                    <a:pt x="187350" y="272783"/>
                  </a:lnTo>
                  <a:lnTo>
                    <a:pt x="191770" y="270281"/>
                  </a:lnTo>
                  <a:lnTo>
                    <a:pt x="195618" y="267081"/>
                  </a:lnTo>
                  <a:lnTo>
                    <a:pt x="225132" y="228523"/>
                  </a:lnTo>
                  <a:lnTo>
                    <a:pt x="235877" y="182676"/>
                  </a:lnTo>
                  <a:lnTo>
                    <a:pt x="231584" y="133896"/>
                  </a:lnTo>
                  <a:lnTo>
                    <a:pt x="223634" y="109740"/>
                  </a:lnTo>
                  <a:lnTo>
                    <a:pt x="223634" y="185534"/>
                  </a:lnTo>
                  <a:lnTo>
                    <a:pt x="214972" y="221716"/>
                  </a:lnTo>
                  <a:lnTo>
                    <a:pt x="190754" y="255714"/>
                  </a:lnTo>
                  <a:lnTo>
                    <a:pt x="157327" y="275717"/>
                  </a:lnTo>
                  <a:lnTo>
                    <a:pt x="119278" y="282194"/>
                  </a:lnTo>
                  <a:lnTo>
                    <a:pt x="81178" y="275590"/>
                  </a:lnTo>
                  <a:lnTo>
                    <a:pt x="47574" y="256374"/>
                  </a:lnTo>
                  <a:lnTo>
                    <a:pt x="23063" y="225018"/>
                  </a:lnTo>
                  <a:lnTo>
                    <a:pt x="12179" y="181965"/>
                  </a:lnTo>
                  <a:lnTo>
                    <a:pt x="15379" y="143751"/>
                  </a:lnTo>
                  <a:lnTo>
                    <a:pt x="27876" y="100355"/>
                  </a:lnTo>
                  <a:lnTo>
                    <a:pt x="48755" y="59258"/>
                  </a:lnTo>
                  <a:lnTo>
                    <a:pt x="77419" y="27241"/>
                  </a:lnTo>
                  <a:lnTo>
                    <a:pt x="112788" y="12103"/>
                  </a:lnTo>
                  <a:lnTo>
                    <a:pt x="138988" y="16078"/>
                  </a:lnTo>
                  <a:lnTo>
                    <a:pt x="182346" y="51866"/>
                  </a:lnTo>
                  <a:lnTo>
                    <a:pt x="211899" y="108470"/>
                  </a:lnTo>
                  <a:lnTo>
                    <a:pt x="221716" y="146685"/>
                  </a:lnTo>
                  <a:lnTo>
                    <a:pt x="223634" y="185534"/>
                  </a:lnTo>
                  <a:lnTo>
                    <a:pt x="223634" y="109740"/>
                  </a:lnTo>
                  <a:lnTo>
                    <a:pt x="216001" y="86525"/>
                  </a:lnTo>
                  <a:lnTo>
                    <a:pt x="192887" y="44907"/>
                  </a:lnTo>
                  <a:lnTo>
                    <a:pt x="203898" y="40513"/>
                  </a:lnTo>
                  <a:lnTo>
                    <a:pt x="215620" y="37198"/>
                  </a:lnTo>
                  <a:lnTo>
                    <a:pt x="227495" y="35852"/>
                  </a:lnTo>
                  <a:lnTo>
                    <a:pt x="239826" y="37198"/>
                  </a:lnTo>
                  <a:lnTo>
                    <a:pt x="239522" y="37198"/>
                  </a:lnTo>
                  <a:lnTo>
                    <a:pt x="247929" y="40513"/>
                  </a:lnTo>
                  <a:lnTo>
                    <a:pt x="278447" y="71437"/>
                  </a:lnTo>
                  <a:lnTo>
                    <a:pt x="284784" y="75057"/>
                  </a:lnTo>
                  <a:lnTo>
                    <a:pt x="290385" y="71170"/>
                  </a:lnTo>
                  <a:lnTo>
                    <a:pt x="288772" y="63411"/>
                  </a:lnTo>
                  <a:lnTo>
                    <a:pt x="283832" y="56756"/>
                  </a:lnTo>
                  <a:lnTo>
                    <a:pt x="282270" y="54711"/>
                  </a:lnTo>
                  <a:lnTo>
                    <a:pt x="273011" y="44386"/>
                  </a:lnTo>
                  <a:lnTo>
                    <a:pt x="262712" y="35852"/>
                  </a:lnTo>
                  <a:lnTo>
                    <a:pt x="262382" y="35572"/>
                  </a:lnTo>
                  <a:lnTo>
                    <a:pt x="261518" y="34861"/>
                  </a:lnTo>
                  <a:lnTo>
                    <a:pt x="248666" y="27622"/>
                  </a:lnTo>
                  <a:lnTo>
                    <a:pt x="235470" y="24206"/>
                  </a:lnTo>
                  <a:lnTo>
                    <a:pt x="222275" y="24206"/>
                  </a:lnTo>
                  <a:lnTo>
                    <a:pt x="209461" y="26301"/>
                  </a:lnTo>
                  <a:lnTo>
                    <a:pt x="197065" y="30187"/>
                  </a:lnTo>
                  <a:lnTo>
                    <a:pt x="185254" y="35572"/>
                  </a:lnTo>
                  <a:lnTo>
                    <a:pt x="166166" y="17957"/>
                  </a:lnTo>
                  <a:lnTo>
                    <a:pt x="156375" y="12103"/>
                  </a:lnTo>
                  <a:lnTo>
                    <a:pt x="145072" y="5346"/>
                  </a:lnTo>
                  <a:lnTo>
                    <a:pt x="121678" y="0"/>
                  </a:lnTo>
                  <a:lnTo>
                    <a:pt x="95681" y="4152"/>
                  </a:lnTo>
                  <a:lnTo>
                    <a:pt x="56057" y="30441"/>
                  </a:lnTo>
                  <a:lnTo>
                    <a:pt x="27076" y="71996"/>
                  </a:lnTo>
                  <a:lnTo>
                    <a:pt x="8470" y="120484"/>
                  </a:lnTo>
                  <a:lnTo>
                    <a:pt x="0" y="167589"/>
                  </a:lnTo>
                  <a:lnTo>
                    <a:pt x="0" y="180416"/>
                  </a:lnTo>
                  <a:lnTo>
                    <a:pt x="9601" y="224243"/>
                  </a:lnTo>
                  <a:lnTo>
                    <a:pt x="32029" y="258775"/>
                  </a:lnTo>
                  <a:lnTo>
                    <a:pt x="64604" y="282346"/>
                  </a:lnTo>
                  <a:lnTo>
                    <a:pt x="104686" y="293306"/>
                  </a:lnTo>
                  <a:lnTo>
                    <a:pt x="149555" y="289979"/>
                  </a:lnTo>
                  <a:lnTo>
                    <a:pt x="153797" y="288975"/>
                  </a:lnTo>
                  <a:lnTo>
                    <a:pt x="164528" y="284543"/>
                  </a:lnTo>
                  <a:lnTo>
                    <a:pt x="170091" y="284543"/>
                  </a:lnTo>
                  <a:lnTo>
                    <a:pt x="175920" y="286931"/>
                  </a:lnTo>
                  <a:lnTo>
                    <a:pt x="178841" y="287553"/>
                  </a:lnTo>
                  <a:lnTo>
                    <a:pt x="225526" y="288912"/>
                  </a:lnTo>
                  <a:lnTo>
                    <a:pt x="236245" y="284543"/>
                  </a:lnTo>
                  <a:lnTo>
                    <a:pt x="242023" y="282194"/>
                  </a:lnTo>
                  <a:lnTo>
                    <a:pt x="251180" y="278460"/>
                  </a:lnTo>
                  <a:lnTo>
                    <a:pt x="262966" y="273672"/>
                  </a:lnTo>
                  <a:lnTo>
                    <a:pt x="290423" y="245110"/>
                  </a:lnTo>
                  <a:lnTo>
                    <a:pt x="307187" y="206514"/>
                  </a:lnTo>
                  <a:lnTo>
                    <a:pt x="312559" y="161150"/>
                  </a:lnTo>
                  <a:close/>
                </a:path>
              </a:pathLst>
            </a:custGeom>
            <a:solidFill>
              <a:srgbClr val="37B34A"/>
            </a:solidFill>
          </p:spPr>
          <p:txBody>
            <a:bodyPr wrap="square" lIns="0" tIns="0" rIns="0" bIns="0" rtlCol="0"/>
            <a:lstStyle/>
            <a:p>
              <a:endParaRPr/>
            </a:p>
          </p:txBody>
        </p:sp>
        <p:pic>
          <p:nvPicPr>
            <p:cNvPr id="30" name="object 30"/>
            <p:cNvPicPr/>
            <p:nvPr/>
          </p:nvPicPr>
          <p:blipFill>
            <a:blip r:embed="rId4" cstate="print"/>
            <a:stretch>
              <a:fillRect/>
            </a:stretch>
          </p:blipFill>
          <p:spPr>
            <a:xfrm>
              <a:off x="2927250" y="8438744"/>
              <a:ext cx="134932" cy="134910"/>
            </a:xfrm>
            <a:prstGeom prst="rect">
              <a:avLst/>
            </a:prstGeom>
          </p:spPr>
        </p:pic>
        <p:sp>
          <p:nvSpPr>
            <p:cNvPr id="31" name="object 31"/>
            <p:cNvSpPr/>
            <p:nvPr/>
          </p:nvSpPr>
          <p:spPr>
            <a:xfrm>
              <a:off x="420344" y="6682486"/>
              <a:ext cx="291465" cy="1896110"/>
            </a:xfrm>
            <a:custGeom>
              <a:avLst/>
              <a:gdLst/>
              <a:ahLst/>
              <a:cxnLst/>
              <a:rect l="l" t="t" r="r" b="b"/>
              <a:pathLst>
                <a:path w="291465" h="1896109">
                  <a:moveTo>
                    <a:pt x="89090" y="1769897"/>
                  </a:moveTo>
                  <a:lnTo>
                    <a:pt x="87820" y="1760842"/>
                  </a:lnTo>
                  <a:lnTo>
                    <a:pt x="82346" y="1761147"/>
                  </a:lnTo>
                  <a:lnTo>
                    <a:pt x="76746" y="1761451"/>
                  </a:lnTo>
                  <a:lnTo>
                    <a:pt x="76593" y="1770443"/>
                  </a:lnTo>
                  <a:lnTo>
                    <a:pt x="89090" y="1769897"/>
                  </a:lnTo>
                  <a:close/>
                </a:path>
                <a:path w="291465" h="1896109">
                  <a:moveTo>
                    <a:pt x="126796" y="1746364"/>
                  </a:moveTo>
                  <a:lnTo>
                    <a:pt x="118402" y="1748282"/>
                  </a:lnTo>
                  <a:lnTo>
                    <a:pt x="114592" y="1749158"/>
                  </a:lnTo>
                  <a:lnTo>
                    <a:pt x="114503" y="1755292"/>
                  </a:lnTo>
                  <a:lnTo>
                    <a:pt x="126149" y="1759140"/>
                  </a:lnTo>
                  <a:lnTo>
                    <a:pt x="126796" y="1746364"/>
                  </a:lnTo>
                  <a:close/>
                </a:path>
                <a:path w="291465" h="1896109">
                  <a:moveTo>
                    <a:pt x="163322" y="1763509"/>
                  </a:moveTo>
                  <a:lnTo>
                    <a:pt x="153314" y="1757108"/>
                  </a:lnTo>
                  <a:lnTo>
                    <a:pt x="148564" y="1768322"/>
                  </a:lnTo>
                  <a:lnTo>
                    <a:pt x="154698" y="1772107"/>
                  </a:lnTo>
                  <a:lnTo>
                    <a:pt x="158089" y="1768729"/>
                  </a:lnTo>
                  <a:lnTo>
                    <a:pt x="163322" y="1763509"/>
                  </a:lnTo>
                  <a:close/>
                </a:path>
                <a:path w="291465" h="1896109">
                  <a:moveTo>
                    <a:pt x="223799" y="1723148"/>
                  </a:moveTo>
                  <a:lnTo>
                    <a:pt x="223164" y="1713750"/>
                  </a:lnTo>
                  <a:lnTo>
                    <a:pt x="216077" y="1715312"/>
                  </a:lnTo>
                  <a:lnTo>
                    <a:pt x="211251" y="1716379"/>
                  </a:lnTo>
                  <a:lnTo>
                    <a:pt x="212521" y="1725028"/>
                  </a:lnTo>
                  <a:lnTo>
                    <a:pt x="223799" y="1723148"/>
                  </a:lnTo>
                  <a:close/>
                </a:path>
                <a:path w="291465" h="1896109">
                  <a:moveTo>
                    <a:pt x="231330" y="1750631"/>
                  </a:moveTo>
                  <a:lnTo>
                    <a:pt x="222783" y="1753158"/>
                  </a:lnTo>
                  <a:lnTo>
                    <a:pt x="219100" y="1754251"/>
                  </a:lnTo>
                  <a:lnTo>
                    <a:pt x="219278" y="1760575"/>
                  </a:lnTo>
                  <a:lnTo>
                    <a:pt x="230644" y="1763712"/>
                  </a:lnTo>
                  <a:lnTo>
                    <a:pt x="231330" y="1750631"/>
                  </a:lnTo>
                  <a:close/>
                </a:path>
                <a:path w="291465" h="1896109">
                  <a:moveTo>
                    <a:pt x="262318" y="1744713"/>
                  </a:moveTo>
                  <a:lnTo>
                    <a:pt x="259422" y="1741589"/>
                  </a:lnTo>
                  <a:lnTo>
                    <a:pt x="255625" y="1740141"/>
                  </a:lnTo>
                  <a:lnTo>
                    <a:pt x="252501" y="1742313"/>
                  </a:lnTo>
                  <a:lnTo>
                    <a:pt x="251510" y="1745983"/>
                  </a:lnTo>
                  <a:lnTo>
                    <a:pt x="254101" y="1749056"/>
                  </a:lnTo>
                  <a:lnTo>
                    <a:pt x="259143" y="1751190"/>
                  </a:lnTo>
                  <a:lnTo>
                    <a:pt x="262318" y="1744713"/>
                  </a:lnTo>
                  <a:close/>
                </a:path>
                <a:path w="291465" h="1896109">
                  <a:moveTo>
                    <a:pt x="262661" y="1795957"/>
                  </a:moveTo>
                  <a:lnTo>
                    <a:pt x="261721" y="1792033"/>
                  </a:lnTo>
                  <a:lnTo>
                    <a:pt x="256984" y="1791004"/>
                  </a:lnTo>
                  <a:lnTo>
                    <a:pt x="253479" y="1791779"/>
                  </a:lnTo>
                  <a:lnTo>
                    <a:pt x="252895" y="1797177"/>
                  </a:lnTo>
                  <a:lnTo>
                    <a:pt x="255981" y="1799069"/>
                  </a:lnTo>
                  <a:lnTo>
                    <a:pt x="260515" y="1799412"/>
                  </a:lnTo>
                  <a:lnTo>
                    <a:pt x="262661" y="1795957"/>
                  </a:lnTo>
                  <a:close/>
                </a:path>
                <a:path w="291465" h="1896109">
                  <a:moveTo>
                    <a:pt x="288518" y="1872589"/>
                  </a:moveTo>
                  <a:lnTo>
                    <a:pt x="285076" y="1855724"/>
                  </a:lnTo>
                  <a:lnTo>
                    <a:pt x="281546" y="1846224"/>
                  </a:lnTo>
                  <a:lnTo>
                    <a:pt x="281546" y="1885429"/>
                  </a:lnTo>
                  <a:lnTo>
                    <a:pt x="274142" y="1887524"/>
                  </a:lnTo>
                  <a:lnTo>
                    <a:pt x="221437" y="1888058"/>
                  </a:lnTo>
                  <a:lnTo>
                    <a:pt x="174561" y="1888058"/>
                  </a:lnTo>
                  <a:lnTo>
                    <a:pt x="139966" y="1887524"/>
                  </a:lnTo>
                  <a:lnTo>
                    <a:pt x="129755" y="1887524"/>
                  </a:lnTo>
                  <a:lnTo>
                    <a:pt x="123113" y="1885429"/>
                  </a:lnTo>
                  <a:lnTo>
                    <a:pt x="122821" y="1885429"/>
                  </a:lnTo>
                  <a:lnTo>
                    <a:pt x="123317" y="1875116"/>
                  </a:lnTo>
                  <a:lnTo>
                    <a:pt x="138836" y="1836394"/>
                  </a:lnTo>
                  <a:lnTo>
                    <a:pt x="174129" y="1819567"/>
                  </a:lnTo>
                  <a:lnTo>
                    <a:pt x="174129" y="1843062"/>
                  </a:lnTo>
                  <a:lnTo>
                    <a:pt x="182067" y="1842414"/>
                  </a:lnTo>
                  <a:lnTo>
                    <a:pt x="182067" y="1819567"/>
                  </a:lnTo>
                  <a:lnTo>
                    <a:pt x="197942" y="1819567"/>
                  </a:lnTo>
                  <a:lnTo>
                    <a:pt x="197942" y="1842414"/>
                  </a:lnTo>
                  <a:lnTo>
                    <a:pt x="205879" y="1843062"/>
                  </a:lnTo>
                  <a:lnTo>
                    <a:pt x="205879" y="1819567"/>
                  </a:lnTo>
                  <a:lnTo>
                    <a:pt x="221132" y="1819567"/>
                  </a:lnTo>
                  <a:lnTo>
                    <a:pt x="221132" y="1839925"/>
                  </a:lnTo>
                  <a:lnTo>
                    <a:pt x="223977" y="1842414"/>
                  </a:lnTo>
                  <a:lnTo>
                    <a:pt x="226745" y="1842414"/>
                  </a:lnTo>
                  <a:lnTo>
                    <a:pt x="229679" y="1840230"/>
                  </a:lnTo>
                  <a:lnTo>
                    <a:pt x="229679" y="1819567"/>
                  </a:lnTo>
                  <a:lnTo>
                    <a:pt x="247827" y="1824405"/>
                  </a:lnTo>
                  <a:lnTo>
                    <a:pt x="263296" y="1835061"/>
                  </a:lnTo>
                  <a:lnTo>
                    <a:pt x="274459" y="1850123"/>
                  </a:lnTo>
                  <a:lnTo>
                    <a:pt x="279654" y="1868170"/>
                  </a:lnTo>
                  <a:lnTo>
                    <a:pt x="280022" y="1872373"/>
                  </a:lnTo>
                  <a:lnTo>
                    <a:pt x="280111" y="1873377"/>
                  </a:lnTo>
                  <a:lnTo>
                    <a:pt x="280200" y="1874367"/>
                  </a:lnTo>
                  <a:lnTo>
                    <a:pt x="281546" y="1885429"/>
                  </a:lnTo>
                  <a:lnTo>
                    <a:pt x="281546" y="1846224"/>
                  </a:lnTo>
                  <a:lnTo>
                    <a:pt x="279704" y="1841258"/>
                  </a:lnTo>
                  <a:lnTo>
                    <a:pt x="281419" y="1833613"/>
                  </a:lnTo>
                  <a:lnTo>
                    <a:pt x="285775" y="1814156"/>
                  </a:lnTo>
                  <a:lnTo>
                    <a:pt x="288010" y="1787829"/>
                  </a:lnTo>
                  <a:lnTo>
                    <a:pt x="288124" y="1786470"/>
                  </a:lnTo>
                  <a:lnTo>
                    <a:pt x="288137" y="1786318"/>
                  </a:lnTo>
                  <a:lnTo>
                    <a:pt x="287642" y="1776171"/>
                  </a:lnTo>
                  <a:lnTo>
                    <a:pt x="287528" y="1773936"/>
                  </a:lnTo>
                  <a:lnTo>
                    <a:pt x="287477" y="1773085"/>
                  </a:lnTo>
                  <a:lnTo>
                    <a:pt x="287362" y="1770748"/>
                  </a:lnTo>
                  <a:lnTo>
                    <a:pt x="287274" y="1768957"/>
                  </a:lnTo>
                  <a:lnTo>
                    <a:pt x="287147" y="1766658"/>
                  </a:lnTo>
                  <a:lnTo>
                    <a:pt x="287096" y="1765681"/>
                  </a:lnTo>
                  <a:lnTo>
                    <a:pt x="287007" y="1763712"/>
                  </a:lnTo>
                  <a:lnTo>
                    <a:pt x="286905" y="1761883"/>
                  </a:lnTo>
                  <a:lnTo>
                    <a:pt x="286842" y="1760537"/>
                  </a:lnTo>
                  <a:lnTo>
                    <a:pt x="286715" y="1758213"/>
                  </a:lnTo>
                  <a:lnTo>
                    <a:pt x="281457" y="1731276"/>
                  </a:lnTo>
                  <a:lnTo>
                    <a:pt x="281393" y="1730921"/>
                  </a:lnTo>
                  <a:lnTo>
                    <a:pt x="279869" y="1726742"/>
                  </a:lnTo>
                  <a:lnTo>
                    <a:pt x="279869" y="1779003"/>
                  </a:lnTo>
                  <a:lnTo>
                    <a:pt x="278739" y="1801469"/>
                  </a:lnTo>
                  <a:lnTo>
                    <a:pt x="278625" y="1803882"/>
                  </a:lnTo>
                  <a:lnTo>
                    <a:pt x="278549" y="1805279"/>
                  </a:lnTo>
                  <a:lnTo>
                    <a:pt x="278485" y="1806511"/>
                  </a:lnTo>
                  <a:lnTo>
                    <a:pt x="273685" y="1833219"/>
                  </a:lnTo>
                  <a:lnTo>
                    <a:pt x="273621" y="1833613"/>
                  </a:lnTo>
                  <a:lnTo>
                    <a:pt x="265277" y="1825828"/>
                  </a:lnTo>
                  <a:lnTo>
                    <a:pt x="256247" y="1819567"/>
                  </a:lnTo>
                  <a:lnTo>
                    <a:pt x="255993" y="1819389"/>
                  </a:lnTo>
                  <a:lnTo>
                    <a:pt x="245757" y="1814728"/>
                  </a:lnTo>
                  <a:lnTo>
                    <a:pt x="234556" y="1812239"/>
                  </a:lnTo>
                  <a:lnTo>
                    <a:pt x="235546" y="1805279"/>
                  </a:lnTo>
                  <a:lnTo>
                    <a:pt x="237248" y="1798231"/>
                  </a:lnTo>
                  <a:lnTo>
                    <a:pt x="237769" y="1787829"/>
                  </a:lnTo>
                  <a:lnTo>
                    <a:pt x="237871" y="1786318"/>
                  </a:lnTo>
                  <a:lnTo>
                    <a:pt x="239090" y="1780019"/>
                  </a:lnTo>
                  <a:lnTo>
                    <a:pt x="239420" y="1780019"/>
                  </a:lnTo>
                  <a:lnTo>
                    <a:pt x="230835" y="1779003"/>
                  </a:lnTo>
                  <a:lnTo>
                    <a:pt x="229273" y="1779003"/>
                  </a:lnTo>
                  <a:lnTo>
                    <a:pt x="229273" y="1795830"/>
                  </a:lnTo>
                  <a:lnTo>
                    <a:pt x="228130" y="1803882"/>
                  </a:lnTo>
                  <a:lnTo>
                    <a:pt x="226009" y="1811261"/>
                  </a:lnTo>
                  <a:lnTo>
                    <a:pt x="225933" y="1811553"/>
                  </a:lnTo>
                  <a:lnTo>
                    <a:pt x="170853" y="1811705"/>
                  </a:lnTo>
                  <a:lnTo>
                    <a:pt x="150634" y="1817776"/>
                  </a:lnTo>
                  <a:lnTo>
                    <a:pt x="133705" y="1829930"/>
                  </a:lnTo>
                  <a:lnTo>
                    <a:pt x="121666" y="1846846"/>
                  </a:lnTo>
                  <a:lnTo>
                    <a:pt x="117398" y="1862556"/>
                  </a:lnTo>
                  <a:lnTo>
                    <a:pt x="117398" y="1888058"/>
                  </a:lnTo>
                  <a:lnTo>
                    <a:pt x="57543" y="1888058"/>
                  </a:lnTo>
                  <a:lnTo>
                    <a:pt x="57543" y="1875116"/>
                  </a:lnTo>
                  <a:lnTo>
                    <a:pt x="115531" y="1875116"/>
                  </a:lnTo>
                  <a:lnTo>
                    <a:pt x="115138" y="1879765"/>
                  </a:lnTo>
                  <a:lnTo>
                    <a:pt x="115735" y="1883625"/>
                  </a:lnTo>
                  <a:lnTo>
                    <a:pt x="117398" y="1888058"/>
                  </a:lnTo>
                  <a:lnTo>
                    <a:pt x="117398" y="1862556"/>
                  </a:lnTo>
                  <a:lnTo>
                    <a:pt x="116141" y="1867179"/>
                  </a:lnTo>
                  <a:lnTo>
                    <a:pt x="53428" y="1866709"/>
                  </a:lnTo>
                  <a:lnTo>
                    <a:pt x="34899" y="1852206"/>
                  </a:lnTo>
                  <a:lnTo>
                    <a:pt x="21336" y="1833219"/>
                  </a:lnTo>
                  <a:lnTo>
                    <a:pt x="13119" y="1811705"/>
                  </a:lnTo>
                  <a:lnTo>
                    <a:pt x="13055" y="1811553"/>
                  </a:lnTo>
                  <a:lnTo>
                    <a:pt x="12941" y="1811261"/>
                  </a:lnTo>
                  <a:lnTo>
                    <a:pt x="9931" y="1787829"/>
                  </a:lnTo>
                  <a:lnTo>
                    <a:pt x="229069" y="1787829"/>
                  </a:lnTo>
                  <a:lnTo>
                    <a:pt x="229146" y="1790954"/>
                  </a:lnTo>
                  <a:lnTo>
                    <a:pt x="229273" y="1795830"/>
                  </a:lnTo>
                  <a:lnTo>
                    <a:pt x="229273" y="1779003"/>
                  </a:lnTo>
                  <a:lnTo>
                    <a:pt x="227533" y="1779003"/>
                  </a:lnTo>
                  <a:lnTo>
                    <a:pt x="214071" y="1780019"/>
                  </a:lnTo>
                  <a:lnTo>
                    <a:pt x="212966" y="1779282"/>
                  </a:lnTo>
                  <a:lnTo>
                    <a:pt x="212559" y="1779003"/>
                  </a:lnTo>
                  <a:lnTo>
                    <a:pt x="211239" y="1776171"/>
                  </a:lnTo>
                  <a:lnTo>
                    <a:pt x="210273" y="1773364"/>
                  </a:lnTo>
                  <a:lnTo>
                    <a:pt x="210185" y="1773085"/>
                  </a:lnTo>
                  <a:lnTo>
                    <a:pt x="206400" y="1768957"/>
                  </a:lnTo>
                  <a:lnTo>
                    <a:pt x="203428" y="1767573"/>
                  </a:lnTo>
                  <a:lnTo>
                    <a:pt x="203428" y="1774253"/>
                  </a:lnTo>
                  <a:lnTo>
                    <a:pt x="203428" y="1779282"/>
                  </a:lnTo>
                  <a:lnTo>
                    <a:pt x="35560" y="1779282"/>
                  </a:lnTo>
                  <a:lnTo>
                    <a:pt x="35750" y="1776171"/>
                  </a:lnTo>
                  <a:lnTo>
                    <a:pt x="35826" y="1774913"/>
                  </a:lnTo>
                  <a:lnTo>
                    <a:pt x="44183" y="1773364"/>
                  </a:lnTo>
                  <a:lnTo>
                    <a:pt x="46901" y="1769579"/>
                  </a:lnTo>
                  <a:lnTo>
                    <a:pt x="47002" y="1769440"/>
                  </a:lnTo>
                  <a:lnTo>
                    <a:pt x="44411" y="1765681"/>
                  </a:lnTo>
                  <a:lnTo>
                    <a:pt x="51587" y="1760829"/>
                  </a:lnTo>
                  <a:lnTo>
                    <a:pt x="51841" y="1760829"/>
                  </a:lnTo>
                  <a:lnTo>
                    <a:pt x="54241" y="1763064"/>
                  </a:lnTo>
                  <a:lnTo>
                    <a:pt x="57556" y="1761883"/>
                  </a:lnTo>
                  <a:lnTo>
                    <a:pt x="59347" y="1760994"/>
                  </a:lnTo>
                  <a:lnTo>
                    <a:pt x="59334" y="1760829"/>
                  </a:lnTo>
                  <a:lnTo>
                    <a:pt x="58966" y="1756486"/>
                  </a:lnTo>
                  <a:lnTo>
                    <a:pt x="58889" y="1755470"/>
                  </a:lnTo>
                  <a:lnTo>
                    <a:pt x="62357" y="1753908"/>
                  </a:lnTo>
                  <a:lnTo>
                    <a:pt x="67449" y="1751609"/>
                  </a:lnTo>
                  <a:lnTo>
                    <a:pt x="67919" y="1751609"/>
                  </a:lnTo>
                  <a:lnTo>
                    <a:pt x="71628" y="1754111"/>
                  </a:lnTo>
                  <a:lnTo>
                    <a:pt x="75577" y="1751609"/>
                  </a:lnTo>
                  <a:lnTo>
                    <a:pt x="75780" y="1751609"/>
                  </a:lnTo>
                  <a:lnTo>
                    <a:pt x="75666" y="1749145"/>
                  </a:lnTo>
                  <a:lnTo>
                    <a:pt x="75552" y="1746351"/>
                  </a:lnTo>
                  <a:lnTo>
                    <a:pt x="75920" y="1746148"/>
                  </a:lnTo>
                  <a:lnTo>
                    <a:pt x="77901" y="1745195"/>
                  </a:lnTo>
                  <a:lnTo>
                    <a:pt x="86829" y="1740916"/>
                  </a:lnTo>
                  <a:lnTo>
                    <a:pt x="87160" y="1740916"/>
                  </a:lnTo>
                  <a:lnTo>
                    <a:pt x="88938" y="1746796"/>
                  </a:lnTo>
                  <a:lnTo>
                    <a:pt x="89014" y="1747050"/>
                  </a:lnTo>
                  <a:lnTo>
                    <a:pt x="89090" y="1747304"/>
                  </a:lnTo>
                  <a:lnTo>
                    <a:pt x="96189" y="1746148"/>
                  </a:lnTo>
                  <a:lnTo>
                    <a:pt x="96748" y="1746148"/>
                  </a:lnTo>
                  <a:lnTo>
                    <a:pt x="95821" y="1741182"/>
                  </a:lnTo>
                  <a:lnTo>
                    <a:pt x="95719" y="1740636"/>
                  </a:lnTo>
                  <a:lnTo>
                    <a:pt x="104863" y="1737474"/>
                  </a:lnTo>
                  <a:lnTo>
                    <a:pt x="106260" y="1740636"/>
                  </a:lnTo>
                  <a:lnTo>
                    <a:pt x="106324" y="1740801"/>
                  </a:lnTo>
                  <a:lnTo>
                    <a:pt x="111950" y="1739849"/>
                  </a:lnTo>
                  <a:lnTo>
                    <a:pt x="113017" y="1737474"/>
                  </a:lnTo>
                  <a:lnTo>
                    <a:pt x="113423" y="1736585"/>
                  </a:lnTo>
                  <a:lnTo>
                    <a:pt x="113957" y="1735416"/>
                  </a:lnTo>
                  <a:lnTo>
                    <a:pt x="114046" y="1735201"/>
                  </a:lnTo>
                  <a:lnTo>
                    <a:pt x="114147" y="1734997"/>
                  </a:lnTo>
                  <a:lnTo>
                    <a:pt x="114223" y="1734832"/>
                  </a:lnTo>
                  <a:lnTo>
                    <a:pt x="124790" y="1734832"/>
                  </a:lnTo>
                  <a:lnTo>
                    <a:pt x="126936" y="1739849"/>
                  </a:lnTo>
                  <a:lnTo>
                    <a:pt x="127368" y="1739849"/>
                  </a:lnTo>
                  <a:lnTo>
                    <a:pt x="133057" y="1740916"/>
                  </a:lnTo>
                  <a:lnTo>
                    <a:pt x="134607" y="1737118"/>
                  </a:lnTo>
                  <a:lnTo>
                    <a:pt x="143433" y="1741182"/>
                  </a:lnTo>
                  <a:lnTo>
                    <a:pt x="142938" y="1743976"/>
                  </a:lnTo>
                  <a:lnTo>
                    <a:pt x="142849" y="1744484"/>
                  </a:lnTo>
                  <a:lnTo>
                    <a:pt x="142735" y="1745195"/>
                  </a:lnTo>
                  <a:lnTo>
                    <a:pt x="142608" y="1745907"/>
                  </a:lnTo>
                  <a:lnTo>
                    <a:pt x="142570" y="1746148"/>
                  </a:lnTo>
                  <a:lnTo>
                    <a:pt x="150152" y="1747050"/>
                  </a:lnTo>
                  <a:lnTo>
                    <a:pt x="152222" y="1741182"/>
                  </a:lnTo>
                  <a:lnTo>
                    <a:pt x="152311" y="1740916"/>
                  </a:lnTo>
                  <a:lnTo>
                    <a:pt x="152501" y="1740916"/>
                  </a:lnTo>
                  <a:lnTo>
                    <a:pt x="163779" y="1746351"/>
                  </a:lnTo>
                  <a:lnTo>
                    <a:pt x="163169" y="1751342"/>
                  </a:lnTo>
                  <a:lnTo>
                    <a:pt x="163144" y="1751609"/>
                  </a:lnTo>
                  <a:lnTo>
                    <a:pt x="168097" y="1753844"/>
                  </a:lnTo>
                  <a:lnTo>
                    <a:pt x="170980" y="1751850"/>
                  </a:lnTo>
                  <a:lnTo>
                    <a:pt x="179819" y="1754251"/>
                  </a:lnTo>
                  <a:lnTo>
                    <a:pt x="179768" y="1760829"/>
                  </a:lnTo>
                  <a:lnTo>
                    <a:pt x="184950" y="1763166"/>
                  </a:lnTo>
                  <a:lnTo>
                    <a:pt x="187769" y="1760537"/>
                  </a:lnTo>
                  <a:lnTo>
                    <a:pt x="194614" y="1765681"/>
                  </a:lnTo>
                  <a:lnTo>
                    <a:pt x="194360" y="1765681"/>
                  </a:lnTo>
                  <a:lnTo>
                    <a:pt x="192024" y="1769440"/>
                  </a:lnTo>
                  <a:lnTo>
                    <a:pt x="191947" y="1769579"/>
                  </a:lnTo>
                  <a:lnTo>
                    <a:pt x="195719" y="1773936"/>
                  </a:lnTo>
                  <a:lnTo>
                    <a:pt x="203428" y="1774253"/>
                  </a:lnTo>
                  <a:lnTo>
                    <a:pt x="203428" y="1767573"/>
                  </a:lnTo>
                  <a:lnTo>
                    <a:pt x="202031" y="1766912"/>
                  </a:lnTo>
                  <a:lnTo>
                    <a:pt x="199974" y="1763712"/>
                  </a:lnTo>
                  <a:lnTo>
                    <a:pt x="200367" y="1760994"/>
                  </a:lnTo>
                  <a:lnTo>
                    <a:pt x="200393" y="1760829"/>
                  </a:lnTo>
                  <a:lnTo>
                    <a:pt x="200202" y="1760537"/>
                  </a:lnTo>
                  <a:lnTo>
                    <a:pt x="194919" y="1755076"/>
                  </a:lnTo>
                  <a:lnTo>
                    <a:pt x="193789" y="1753908"/>
                  </a:lnTo>
                  <a:lnTo>
                    <a:pt x="193598" y="1753908"/>
                  </a:lnTo>
                  <a:lnTo>
                    <a:pt x="190296" y="1755076"/>
                  </a:lnTo>
                  <a:lnTo>
                    <a:pt x="185597" y="1752612"/>
                  </a:lnTo>
                  <a:lnTo>
                    <a:pt x="185140" y="1751850"/>
                  </a:lnTo>
                  <a:lnTo>
                    <a:pt x="182168" y="1746796"/>
                  </a:lnTo>
                  <a:lnTo>
                    <a:pt x="179692" y="1745907"/>
                  </a:lnTo>
                  <a:lnTo>
                    <a:pt x="192163" y="1708556"/>
                  </a:lnTo>
                  <a:lnTo>
                    <a:pt x="236918" y="1680819"/>
                  </a:lnTo>
                  <a:lnTo>
                    <a:pt x="251891" y="1691424"/>
                  </a:lnTo>
                  <a:lnTo>
                    <a:pt x="270586" y="1724634"/>
                  </a:lnTo>
                  <a:lnTo>
                    <a:pt x="279349" y="1773085"/>
                  </a:lnTo>
                  <a:lnTo>
                    <a:pt x="279869" y="1779003"/>
                  </a:lnTo>
                  <a:lnTo>
                    <a:pt x="279869" y="1726742"/>
                  </a:lnTo>
                  <a:lnTo>
                    <a:pt x="261747" y="1690065"/>
                  </a:lnTo>
                  <a:lnTo>
                    <a:pt x="223342" y="1671294"/>
                  </a:lnTo>
                  <a:lnTo>
                    <a:pt x="203415" y="1680527"/>
                  </a:lnTo>
                  <a:lnTo>
                    <a:pt x="187871" y="1699564"/>
                  </a:lnTo>
                  <a:lnTo>
                    <a:pt x="177152" y="1722755"/>
                  </a:lnTo>
                  <a:lnTo>
                    <a:pt x="171691" y="1744484"/>
                  </a:lnTo>
                  <a:lnTo>
                    <a:pt x="170815" y="1745399"/>
                  </a:lnTo>
                  <a:lnTo>
                    <a:pt x="168148" y="1740916"/>
                  </a:lnTo>
                  <a:lnTo>
                    <a:pt x="167754" y="1740242"/>
                  </a:lnTo>
                  <a:lnTo>
                    <a:pt x="164541" y="1737118"/>
                  </a:lnTo>
                  <a:lnTo>
                    <a:pt x="163817" y="1736407"/>
                  </a:lnTo>
                  <a:lnTo>
                    <a:pt x="162801" y="1735416"/>
                  </a:lnTo>
                  <a:lnTo>
                    <a:pt x="158242" y="1734997"/>
                  </a:lnTo>
                  <a:lnTo>
                    <a:pt x="151130" y="1735416"/>
                  </a:lnTo>
                  <a:lnTo>
                    <a:pt x="149402" y="1736407"/>
                  </a:lnTo>
                  <a:lnTo>
                    <a:pt x="148183" y="1736407"/>
                  </a:lnTo>
                  <a:lnTo>
                    <a:pt x="146850" y="1734832"/>
                  </a:lnTo>
                  <a:lnTo>
                    <a:pt x="143408" y="1730743"/>
                  </a:lnTo>
                  <a:lnTo>
                    <a:pt x="145199" y="1730743"/>
                  </a:lnTo>
                  <a:lnTo>
                    <a:pt x="135293" y="1730336"/>
                  </a:lnTo>
                  <a:lnTo>
                    <a:pt x="132435" y="1731238"/>
                  </a:lnTo>
                  <a:lnTo>
                    <a:pt x="130429" y="1730743"/>
                  </a:lnTo>
                  <a:lnTo>
                    <a:pt x="130213" y="1730743"/>
                  </a:lnTo>
                  <a:lnTo>
                    <a:pt x="127406" y="1728495"/>
                  </a:lnTo>
                  <a:lnTo>
                    <a:pt x="121653" y="1726438"/>
                  </a:lnTo>
                  <a:lnTo>
                    <a:pt x="118592" y="1726438"/>
                  </a:lnTo>
                  <a:lnTo>
                    <a:pt x="111582" y="1728495"/>
                  </a:lnTo>
                  <a:lnTo>
                    <a:pt x="111823" y="1728495"/>
                  </a:lnTo>
                  <a:lnTo>
                    <a:pt x="109029" y="1730743"/>
                  </a:lnTo>
                  <a:lnTo>
                    <a:pt x="105994" y="1731276"/>
                  </a:lnTo>
                  <a:lnTo>
                    <a:pt x="102997" y="1730197"/>
                  </a:lnTo>
                  <a:lnTo>
                    <a:pt x="95389" y="1731276"/>
                  </a:lnTo>
                  <a:lnTo>
                    <a:pt x="96266" y="1731276"/>
                  </a:lnTo>
                  <a:lnTo>
                    <a:pt x="92494" y="1733435"/>
                  </a:lnTo>
                  <a:lnTo>
                    <a:pt x="90843" y="1736407"/>
                  </a:lnTo>
                  <a:lnTo>
                    <a:pt x="90754" y="1736585"/>
                  </a:lnTo>
                  <a:lnTo>
                    <a:pt x="83045" y="1733638"/>
                  </a:lnTo>
                  <a:lnTo>
                    <a:pt x="76060" y="1735201"/>
                  </a:lnTo>
                  <a:lnTo>
                    <a:pt x="69875" y="1742300"/>
                  </a:lnTo>
                  <a:lnTo>
                    <a:pt x="69113" y="1744484"/>
                  </a:lnTo>
                  <a:lnTo>
                    <a:pt x="68884" y="1744484"/>
                  </a:lnTo>
                  <a:lnTo>
                    <a:pt x="67767" y="1745195"/>
                  </a:lnTo>
                  <a:lnTo>
                    <a:pt x="61760" y="1743976"/>
                  </a:lnTo>
                  <a:lnTo>
                    <a:pt x="55270" y="1749145"/>
                  </a:lnTo>
                  <a:lnTo>
                    <a:pt x="52844" y="1753336"/>
                  </a:lnTo>
                  <a:lnTo>
                    <a:pt x="51841" y="1753908"/>
                  </a:lnTo>
                  <a:lnTo>
                    <a:pt x="50406" y="1753514"/>
                  </a:lnTo>
                  <a:lnTo>
                    <a:pt x="45021" y="1755076"/>
                  </a:lnTo>
                  <a:lnTo>
                    <a:pt x="45199" y="1755076"/>
                  </a:lnTo>
                  <a:lnTo>
                    <a:pt x="42252" y="1756486"/>
                  </a:lnTo>
                  <a:lnTo>
                    <a:pt x="38823" y="1761883"/>
                  </a:lnTo>
                  <a:lnTo>
                    <a:pt x="38722" y="1762061"/>
                  </a:lnTo>
                  <a:lnTo>
                    <a:pt x="38315" y="1765681"/>
                  </a:lnTo>
                  <a:lnTo>
                    <a:pt x="37630" y="1766658"/>
                  </a:lnTo>
                  <a:lnTo>
                    <a:pt x="35267" y="1767344"/>
                  </a:lnTo>
                  <a:lnTo>
                    <a:pt x="30861" y="1770748"/>
                  </a:lnTo>
                  <a:lnTo>
                    <a:pt x="27724" y="1774698"/>
                  </a:lnTo>
                  <a:lnTo>
                    <a:pt x="26974" y="1779003"/>
                  </a:lnTo>
                  <a:lnTo>
                    <a:pt x="26860" y="1779282"/>
                  </a:lnTo>
                  <a:lnTo>
                    <a:pt x="26162" y="1779892"/>
                  </a:lnTo>
                  <a:lnTo>
                    <a:pt x="10680" y="1779003"/>
                  </a:lnTo>
                  <a:lnTo>
                    <a:pt x="8991" y="1779003"/>
                  </a:lnTo>
                  <a:lnTo>
                    <a:pt x="0" y="1780019"/>
                  </a:lnTo>
                  <a:lnTo>
                    <a:pt x="1739" y="1780019"/>
                  </a:lnTo>
                  <a:lnTo>
                    <a:pt x="1231" y="1781949"/>
                  </a:lnTo>
                  <a:lnTo>
                    <a:pt x="7899" y="1822996"/>
                  </a:lnTo>
                  <a:lnTo>
                    <a:pt x="31216" y="1860169"/>
                  </a:lnTo>
                  <a:lnTo>
                    <a:pt x="48895" y="1873377"/>
                  </a:lnTo>
                  <a:lnTo>
                    <a:pt x="49771" y="1877707"/>
                  </a:lnTo>
                  <a:lnTo>
                    <a:pt x="47510" y="1892414"/>
                  </a:lnTo>
                  <a:lnTo>
                    <a:pt x="51219" y="1895894"/>
                  </a:lnTo>
                  <a:lnTo>
                    <a:pt x="273354" y="1895894"/>
                  </a:lnTo>
                  <a:lnTo>
                    <a:pt x="285064" y="1888058"/>
                  </a:lnTo>
                  <a:lnTo>
                    <a:pt x="285864" y="1887524"/>
                  </a:lnTo>
                  <a:lnTo>
                    <a:pt x="286321" y="1885429"/>
                  </a:lnTo>
                  <a:lnTo>
                    <a:pt x="288518" y="1872589"/>
                  </a:lnTo>
                  <a:close/>
                </a:path>
                <a:path w="291465" h="1896109">
                  <a:moveTo>
                    <a:pt x="290868" y="83477"/>
                  </a:moveTo>
                  <a:lnTo>
                    <a:pt x="288048" y="77393"/>
                  </a:lnTo>
                  <a:lnTo>
                    <a:pt x="280517" y="69380"/>
                  </a:lnTo>
                  <a:lnTo>
                    <a:pt x="274815" y="65989"/>
                  </a:lnTo>
                  <a:lnTo>
                    <a:pt x="274815" y="82410"/>
                  </a:lnTo>
                  <a:lnTo>
                    <a:pt x="274243" y="84683"/>
                  </a:lnTo>
                  <a:lnTo>
                    <a:pt x="265620" y="90893"/>
                  </a:lnTo>
                  <a:lnTo>
                    <a:pt x="256844" y="97078"/>
                  </a:lnTo>
                  <a:lnTo>
                    <a:pt x="250723" y="104787"/>
                  </a:lnTo>
                  <a:lnTo>
                    <a:pt x="250113" y="115544"/>
                  </a:lnTo>
                  <a:lnTo>
                    <a:pt x="251993" y="123418"/>
                  </a:lnTo>
                  <a:lnTo>
                    <a:pt x="257987" y="129908"/>
                  </a:lnTo>
                  <a:lnTo>
                    <a:pt x="258673" y="137541"/>
                  </a:lnTo>
                  <a:lnTo>
                    <a:pt x="258737" y="138125"/>
                  </a:lnTo>
                  <a:lnTo>
                    <a:pt x="251282" y="141427"/>
                  </a:lnTo>
                  <a:lnTo>
                    <a:pt x="242887" y="140931"/>
                  </a:lnTo>
                  <a:lnTo>
                    <a:pt x="235369" y="144106"/>
                  </a:lnTo>
                  <a:lnTo>
                    <a:pt x="226783" y="151218"/>
                  </a:lnTo>
                  <a:lnTo>
                    <a:pt x="224840" y="160159"/>
                  </a:lnTo>
                  <a:lnTo>
                    <a:pt x="224802" y="160312"/>
                  </a:lnTo>
                  <a:lnTo>
                    <a:pt x="224701" y="160782"/>
                  </a:lnTo>
                  <a:lnTo>
                    <a:pt x="225552" y="171005"/>
                  </a:lnTo>
                  <a:lnTo>
                    <a:pt x="225615" y="171640"/>
                  </a:lnTo>
                  <a:lnTo>
                    <a:pt x="225945" y="181495"/>
                  </a:lnTo>
                  <a:lnTo>
                    <a:pt x="225983" y="182638"/>
                  </a:lnTo>
                  <a:lnTo>
                    <a:pt x="217830" y="182803"/>
                  </a:lnTo>
                  <a:lnTo>
                    <a:pt x="209219" y="181711"/>
                  </a:lnTo>
                  <a:lnTo>
                    <a:pt x="200761" y="181495"/>
                  </a:lnTo>
                  <a:lnTo>
                    <a:pt x="193090" y="184238"/>
                  </a:lnTo>
                  <a:lnTo>
                    <a:pt x="187909" y="190550"/>
                  </a:lnTo>
                  <a:lnTo>
                    <a:pt x="185242" y="198818"/>
                  </a:lnTo>
                  <a:lnTo>
                    <a:pt x="183730" y="206959"/>
                  </a:lnTo>
                  <a:lnTo>
                    <a:pt x="183667" y="207289"/>
                  </a:lnTo>
                  <a:lnTo>
                    <a:pt x="183603" y="207645"/>
                  </a:lnTo>
                  <a:lnTo>
                    <a:pt x="181444" y="215633"/>
                  </a:lnTo>
                  <a:lnTo>
                    <a:pt x="170002" y="211493"/>
                  </a:lnTo>
                  <a:lnTo>
                    <a:pt x="159816" y="207289"/>
                  </a:lnTo>
                  <a:lnTo>
                    <a:pt x="149987" y="206959"/>
                  </a:lnTo>
                  <a:lnTo>
                    <a:pt x="139636" y="214401"/>
                  </a:lnTo>
                  <a:lnTo>
                    <a:pt x="137617" y="216750"/>
                  </a:lnTo>
                  <a:lnTo>
                    <a:pt x="129108" y="231140"/>
                  </a:lnTo>
                  <a:lnTo>
                    <a:pt x="127520" y="230847"/>
                  </a:lnTo>
                  <a:lnTo>
                    <a:pt x="118618" y="220383"/>
                  </a:lnTo>
                  <a:lnTo>
                    <a:pt x="111887" y="212534"/>
                  </a:lnTo>
                  <a:lnTo>
                    <a:pt x="102743" y="207645"/>
                  </a:lnTo>
                  <a:lnTo>
                    <a:pt x="102133" y="207645"/>
                  </a:lnTo>
                  <a:lnTo>
                    <a:pt x="89954" y="210502"/>
                  </a:lnTo>
                  <a:lnTo>
                    <a:pt x="52603" y="240398"/>
                  </a:lnTo>
                  <a:lnTo>
                    <a:pt x="51422" y="240398"/>
                  </a:lnTo>
                  <a:lnTo>
                    <a:pt x="47218" y="234950"/>
                  </a:lnTo>
                  <a:lnTo>
                    <a:pt x="78308" y="195186"/>
                  </a:lnTo>
                  <a:lnTo>
                    <a:pt x="79667" y="184238"/>
                  </a:lnTo>
                  <a:lnTo>
                    <a:pt x="79743" y="183565"/>
                  </a:lnTo>
                  <a:lnTo>
                    <a:pt x="74383" y="174840"/>
                  </a:lnTo>
                  <a:lnTo>
                    <a:pt x="56972" y="160312"/>
                  </a:lnTo>
                  <a:lnTo>
                    <a:pt x="63017" y="155003"/>
                  </a:lnTo>
                  <a:lnTo>
                    <a:pt x="81241" y="130606"/>
                  </a:lnTo>
                  <a:lnTo>
                    <a:pt x="79387" y="124434"/>
                  </a:lnTo>
                  <a:lnTo>
                    <a:pt x="76542" y="118554"/>
                  </a:lnTo>
                  <a:lnTo>
                    <a:pt x="73748" y="112445"/>
                  </a:lnTo>
                  <a:lnTo>
                    <a:pt x="72313" y="108673"/>
                  </a:lnTo>
                  <a:lnTo>
                    <a:pt x="70561" y="106832"/>
                  </a:lnTo>
                  <a:lnTo>
                    <a:pt x="74980" y="105181"/>
                  </a:lnTo>
                  <a:lnTo>
                    <a:pt x="82118" y="103479"/>
                  </a:lnTo>
                  <a:lnTo>
                    <a:pt x="89763" y="102260"/>
                  </a:lnTo>
                  <a:lnTo>
                    <a:pt x="97002" y="100050"/>
                  </a:lnTo>
                  <a:lnTo>
                    <a:pt x="102958" y="95326"/>
                  </a:lnTo>
                  <a:lnTo>
                    <a:pt x="106146" y="87680"/>
                  </a:lnTo>
                  <a:lnTo>
                    <a:pt x="106108" y="79298"/>
                  </a:lnTo>
                  <a:lnTo>
                    <a:pt x="104952" y="70713"/>
                  </a:lnTo>
                  <a:lnTo>
                    <a:pt x="104851" y="65201"/>
                  </a:lnTo>
                  <a:lnTo>
                    <a:pt x="104813" y="62382"/>
                  </a:lnTo>
                  <a:lnTo>
                    <a:pt x="112560" y="61696"/>
                  </a:lnTo>
                  <a:lnTo>
                    <a:pt x="120472" y="62572"/>
                  </a:lnTo>
                  <a:lnTo>
                    <a:pt x="128371" y="63093"/>
                  </a:lnTo>
                  <a:lnTo>
                    <a:pt x="147180" y="37731"/>
                  </a:lnTo>
                  <a:lnTo>
                    <a:pt x="147243" y="37414"/>
                  </a:lnTo>
                  <a:lnTo>
                    <a:pt x="149593" y="29476"/>
                  </a:lnTo>
                  <a:lnTo>
                    <a:pt x="149707" y="29108"/>
                  </a:lnTo>
                  <a:lnTo>
                    <a:pt x="157708" y="31267"/>
                  </a:lnTo>
                  <a:lnTo>
                    <a:pt x="165290" y="34772"/>
                  </a:lnTo>
                  <a:lnTo>
                    <a:pt x="173355" y="37731"/>
                  </a:lnTo>
                  <a:lnTo>
                    <a:pt x="181495" y="37731"/>
                  </a:lnTo>
                  <a:lnTo>
                    <a:pt x="188556" y="33172"/>
                  </a:lnTo>
                  <a:lnTo>
                    <a:pt x="191744" y="29108"/>
                  </a:lnTo>
                  <a:lnTo>
                    <a:pt x="194894" y="25095"/>
                  </a:lnTo>
                  <a:lnTo>
                    <a:pt x="195694" y="23863"/>
                  </a:lnTo>
                  <a:lnTo>
                    <a:pt x="199948" y="17310"/>
                  </a:lnTo>
                  <a:lnTo>
                    <a:pt x="203212" y="13627"/>
                  </a:lnTo>
                  <a:lnTo>
                    <a:pt x="208826" y="18859"/>
                  </a:lnTo>
                  <a:lnTo>
                    <a:pt x="213804" y="25615"/>
                  </a:lnTo>
                  <a:lnTo>
                    <a:pt x="219100" y="31940"/>
                  </a:lnTo>
                  <a:lnTo>
                    <a:pt x="225513" y="35750"/>
                  </a:lnTo>
                  <a:lnTo>
                    <a:pt x="233489" y="36385"/>
                  </a:lnTo>
                  <a:lnTo>
                    <a:pt x="241160" y="34988"/>
                  </a:lnTo>
                  <a:lnTo>
                    <a:pt x="248754" y="33020"/>
                  </a:lnTo>
                  <a:lnTo>
                    <a:pt x="256311" y="31940"/>
                  </a:lnTo>
                  <a:lnTo>
                    <a:pt x="256527" y="31940"/>
                  </a:lnTo>
                  <a:lnTo>
                    <a:pt x="254279" y="41338"/>
                  </a:lnTo>
                  <a:lnTo>
                    <a:pt x="251917" y="51028"/>
                  </a:lnTo>
                  <a:lnTo>
                    <a:pt x="251866" y="55206"/>
                  </a:lnTo>
                  <a:lnTo>
                    <a:pt x="251790" y="60477"/>
                  </a:lnTo>
                  <a:lnTo>
                    <a:pt x="256209" y="69151"/>
                  </a:lnTo>
                  <a:lnTo>
                    <a:pt x="258572" y="71716"/>
                  </a:lnTo>
                  <a:lnTo>
                    <a:pt x="274815" y="82410"/>
                  </a:lnTo>
                  <a:lnTo>
                    <a:pt x="274815" y="65989"/>
                  </a:lnTo>
                  <a:lnTo>
                    <a:pt x="266649" y="61112"/>
                  </a:lnTo>
                  <a:lnTo>
                    <a:pt x="265823" y="58331"/>
                  </a:lnTo>
                  <a:lnTo>
                    <a:pt x="266242" y="51028"/>
                  </a:lnTo>
                  <a:lnTo>
                    <a:pt x="266319" y="49784"/>
                  </a:lnTo>
                  <a:lnTo>
                    <a:pt x="269227" y="39674"/>
                  </a:lnTo>
                  <a:lnTo>
                    <a:pt x="269887" y="33172"/>
                  </a:lnTo>
                  <a:lnTo>
                    <a:pt x="270014" y="31940"/>
                  </a:lnTo>
                  <a:lnTo>
                    <a:pt x="270268" y="29476"/>
                  </a:lnTo>
                  <a:lnTo>
                    <a:pt x="265925" y="22009"/>
                  </a:lnTo>
                  <a:lnTo>
                    <a:pt x="265188" y="20751"/>
                  </a:lnTo>
                  <a:lnTo>
                    <a:pt x="265099" y="20586"/>
                  </a:lnTo>
                  <a:lnTo>
                    <a:pt x="256032" y="17310"/>
                  </a:lnTo>
                  <a:lnTo>
                    <a:pt x="255752" y="17310"/>
                  </a:lnTo>
                  <a:lnTo>
                    <a:pt x="246494" y="18859"/>
                  </a:lnTo>
                  <a:lnTo>
                    <a:pt x="237451" y="21666"/>
                  </a:lnTo>
                  <a:lnTo>
                    <a:pt x="229501" y="22009"/>
                  </a:lnTo>
                  <a:lnTo>
                    <a:pt x="225882" y="18516"/>
                  </a:lnTo>
                  <a:lnTo>
                    <a:pt x="222313" y="13627"/>
                  </a:lnTo>
                  <a:lnTo>
                    <a:pt x="220891" y="11684"/>
                  </a:lnTo>
                  <a:lnTo>
                    <a:pt x="214909" y="4470"/>
                  </a:lnTo>
                  <a:lnTo>
                    <a:pt x="208483" y="0"/>
                  </a:lnTo>
                  <a:lnTo>
                    <a:pt x="197650" y="0"/>
                  </a:lnTo>
                  <a:lnTo>
                    <a:pt x="190080" y="6540"/>
                  </a:lnTo>
                  <a:lnTo>
                    <a:pt x="183883" y="15735"/>
                  </a:lnTo>
                  <a:lnTo>
                    <a:pt x="177368" y="23863"/>
                  </a:lnTo>
                  <a:lnTo>
                    <a:pt x="168363" y="20751"/>
                  </a:lnTo>
                  <a:lnTo>
                    <a:pt x="159105" y="16675"/>
                  </a:lnTo>
                  <a:lnTo>
                    <a:pt x="149783" y="14617"/>
                  </a:lnTo>
                  <a:lnTo>
                    <a:pt x="140601" y="17589"/>
                  </a:lnTo>
                  <a:lnTo>
                    <a:pt x="135966" y="23698"/>
                  </a:lnTo>
                  <a:lnTo>
                    <a:pt x="133667" y="31940"/>
                  </a:lnTo>
                  <a:lnTo>
                    <a:pt x="132207" y="40652"/>
                  </a:lnTo>
                  <a:lnTo>
                    <a:pt x="130060" y="48260"/>
                  </a:lnTo>
                  <a:lnTo>
                    <a:pt x="122567" y="48590"/>
                  </a:lnTo>
                  <a:lnTo>
                    <a:pt x="115112" y="47713"/>
                  </a:lnTo>
                  <a:lnTo>
                    <a:pt x="107657" y="47180"/>
                  </a:lnTo>
                  <a:lnTo>
                    <a:pt x="99720" y="48590"/>
                  </a:lnTo>
                  <a:lnTo>
                    <a:pt x="100025" y="48590"/>
                  </a:lnTo>
                  <a:lnTo>
                    <a:pt x="92290" y="55206"/>
                  </a:lnTo>
                  <a:lnTo>
                    <a:pt x="90398" y="65201"/>
                  </a:lnTo>
                  <a:lnTo>
                    <a:pt x="91236" y="76415"/>
                  </a:lnTo>
                  <a:lnTo>
                    <a:pt x="91351" y="79298"/>
                  </a:lnTo>
                  <a:lnTo>
                    <a:pt x="91465" y="82410"/>
                  </a:lnTo>
                  <a:lnTo>
                    <a:pt x="91516" y="83477"/>
                  </a:lnTo>
                  <a:lnTo>
                    <a:pt x="91643" y="86753"/>
                  </a:lnTo>
                  <a:lnTo>
                    <a:pt x="83185" y="89204"/>
                  </a:lnTo>
                  <a:lnTo>
                    <a:pt x="73418" y="91097"/>
                  </a:lnTo>
                  <a:lnTo>
                    <a:pt x="64566" y="94297"/>
                  </a:lnTo>
                  <a:lnTo>
                    <a:pt x="58889" y="100698"/>
                  </a:lnTo>
                  <a:lnTo>
                    <a:pt x="58026" y="108673"/>
                  </a:lnTo>
                  <a:lnTo>
                    <a:pt x="57962" y="109372"/>
                  </a:lnTo>
                  <a:lnTo>
                    <a:pt x="60515" y="117843"/>
                  </a:lnTo>
                  <a:lnTo>
                    <a:pt x="64274" y="126187"/>
                  </a:lnTo>
                  <a:lnTo>
                    <a:pt x="66979" y="134480"/>
                  </a:lnTo>
                  <a:lnTo>
                    <a:pt x="59169" y="140627"/>
                  </a:lnTo>
                  <a:lnTo>
                    <a:pt x="50495" y="146367"/>
                  </a:lnTo>
                  <a:lnTo>
                    <a:pt x="43916" y="153365"/>
                  </a:lnTo>
                  <a:lnTo>
                    <a:pt x="42430" y="163296"/>
                  </a:lnTo>
                  <a:lnTo>
                    <a:pt x="46710" y="171005"/>
                  </a:lnTo>
                  <a:lnTo>
                    <a:pt x="54394" y="177647"/>
                  </a:lnTo>
                  <a:lnTo>
                    <a:pt x="61861" y="183108"/>
                  </a:lnTo>
                  <a:lnTo>
                    <a:pt x="65493" y="187286"/>
                  </a:lnTo>
                  <a:lnTo>
                    <a:pt x="40449" y="219786"/>
                  </a:lnTo>
                  <a:lnTo>
                    <a:pt x="32867" y="229730"/>
                  </a:lnTo>
                  <a:lnTo>
                    <a:pt x="29819" y="234099"/>
                  </a:lnTo>
                  <a:lnTo>
                    <a:pt x="28613" y="236626"/>
                  </a:lnTo>
                  <a:lnTo>
                    <a:pt x="34163" y="243840"/>
                  </a:lnTo>
                  <a:lnTo>
                    <a:pt x="44386" y="254190"/>
                  </a:lnTo>
                  <a:lnTo>
                    <a:pt x="49999" y="258127"/>
                  </a:lnTo>
                  <a:lnTo>
                    <a:pt x="53035" y="258318"/>
                  </a:lnTo>
                  <a:lnTo>
                    <a:pt x="56273" y="256184"/>
                  </a:lnTo>
                  <a:lnTo>
                    <a:pt x="65925" y="248640"/>
                  </a:lnTo>
                  <a:lnTo>
                    <a:pt x="75831" y="240398"/>
                  </a:lnTo>
                  <a:lnTo>
                    <a:pt x="84810" y="232930"/>
                  </a:lnTo>
                  <a:lnTo>
                    <a:pt x="94500" y="225425"/>
                  </a:lnTo>
                  <a:lnTo>
                    <a:pt x="100723" y="220865"/>
                  </a:lnTo>
                  <a:lnTo>
                    <a:pt x="100736" y="220383"/>
                  </a:lnTo>
                  <a:lnTo>
                    <a:pt x="110782" y="232105"/>
                  </a:lnTo>
                  <a:lnTo>
                    <a:pt x="114820" y="240398"/>
                  </a:lnTo>
                  <a:lnTo>
                    <a:pt x="114896" y="240538"/>
                  </a:lnTo>
                  <a:lnTo>
                    <a:pt x="121970" y="243840"/>
                  </a:lnTo>
                  <a:lnTo>
                    <a:pt x="132588" y="244767"/>
                  </a:lnTo>
                  <a:lnTo>
                    <a:pt x="140665" y="238455"/>
                  </a:lnTo>
                  <a:lnTo>
                    <a:pt x="145821" y="231140"/>
                  </a:lnTo>
                  <a:lnTo>
                    <a:pt x="147320" y="229031"/>
                  </a:lnTo>
                  <a:lnTo>
                    <a:pt x="153809" y="220611"/>
                  </a:lnTo>
                  <a:lnTo>
                    <a:pt x="163830" y="224155"/>
                  </a:lnTo>
                  <a:lnTo>
                    <a:pt x="174625" y="228485"/>
                  </a:lnTo>
                  <a:lnTo>
                    <a:pt x="185039" y="229616"/>
                  </a:lnTo>
                  <a:lnTo>
                    <a:pt x="193929" y="223532"/>
                  </a:lnTo>
                  <a:lnTo>
                    <a:pt x="194995" y="220865"/>
                  </a:lnTo>
                  <a:lnTo>
                    <a:pt x="195097" y="220611"/>
                  </a:lnTo>
                  <a:lnTo>
                    <a:pt x="196532" y="217081"/>
                  </a:lnTo>
                  <a:lnTo>
                    <a:pt x="196837" y="215633"/>
                  </a:lnTo>
                  <a:lnTo>
                    <a:pt x="198335" y="208597"/>
                  </a:lnTo>
                  <a:lnTo>
                    <a:pt x="199847" y="200799"/>
                  </a:lnTo>
                  <a:lnTo>
                    <a:pt x="201612" y="196418"/>
                  </a:lnTo>
                  <a:lnTo>
                    <a:pt x="204292" y="194132"/>
                  </a:lnTo>
                  <a:lnTo>
                    <a:pt x="216281" y="197142"/>
                  </a:lnTo>
                  <a:lnTo>
                    <a:pt x="220230" y="197319"/>
                  </a:lnTo>
                  <a:lnTo>
                    <a:pt x="240550" y="184238"/>
                  </a:lnTo>
                  <a:lnTo>
                    <a:pt x="240652" y="183108"/>
                  </a:lnTo>
                  <a:lnTo>
                    <a:pt x="240677" y="182803"/>
                  </a:lnTo>
                  <a:lnTo>
                    <a:pt x="241147" y="177647"/>
                  </a:lnTo>
                  <a:lnTo>
                    <a:pt x="241096" y="172631"/>
                  </a:lnTo>
                  <a:lnTo>
                    <a:pt x="238239" y="160782"/>
                  </a:lnTo>
                  <a:lnTo>
                    <a:pt x="238125" y="160312"/>
                  </a:lnTo>
                  <a:lnTo>
                    <a:pt x="238099" y="160159"/>
                  </a:lnTo>
                  <a:lnTo>
                    <a:pt x="240055" y="157937"/>
                  </a:lnTo>
                  <a:lnTo>
                    <a:pt x="244754" y="155917"/>
                  </a:lnTo>
                  <a:lnTo>
                    <a:pt x="252717" y="154343"/>
                  </a:lnTo>
                  <a:lnTo>
                    <a:pt x="261442" y="152349"/>
                  </a:lnTo>
                  <a:lnTo>
                    <a:pt x="268427" y="149085"/>
                  </a:lnTo>
                  <a:lnTo>
                    <a:pt x="272935" y="141427"/>
                  </a:lnTo>
                  <a:lnTo>
                    <a:pt x="273634" y="140246"/>
                  </a:lnTo>
                  <a:lnTo>
                    <a:pt x="272224" y="130606"/>
                  </a:lnTo>
                  <a:lnTo>
                    <a:pt x="272135" y="130048"/>
                  </a:lnTo>
                  <a:lnTo>
                    <a:pt x="267817" y="119583"/>
                  </a:lnTo>
                  <a:lnTo>
                    <a:pt x="264566" y="109867"/>
                  </a:lnTo>
                  <a:lnTo>
                    <a:pt x="270395" y="104990"/>
                  </a:lnTo>
                  <a:lnTo>
                    <a:pt x="277266" y="100698"/>
                  </a:lnTo>
                  <a:lnTo>
                    <a:pt x="283972" y="95808"/>
                  </a:lnTo>
                  <a:lnTo>
                    <a:pt x="288404" y="89700"/>
                  </a:lnTo>
                  <a:lnTo>
                    <a:pt x="290868" y="83477"/>
                  </a:lnTo>
                  <a:close/>
                </a:path>
              </a:pathLst>
            </a:custGeom>
            <a:solidFill>
              <a:srgbClr val="37B34A"/>
            </a:solidFill>
          </p:spPr>
          <p:txBody>
            <a:bodyPr wrap="square" lIns="0" tIns="0" rIns="0" bIns="0" rtlCol="0"/>
            <a:lstStyle/>
            <a:p>
              <a:endParaRPr/>
            </a:p>
          </p:txBody>
        </p:sp>
        <p:pic>
          <p:nvPicPr>
            <p:cNvPr id="32" name="object 32"/>
            <p:cNvPicPr/>
            <p:nvPr/>
          </p:nvPicPr>
          <p:blipFill>
            <a:blip r:embed="rId5" cstate="print"/>
            <a:stretch>
              <a:fillRect/>
            </a:stretch>
          </p:blipFill>
          <p:spPr>
            <a:xfrm>
              <a:off x="421507" y="6652376"/>
              <a:ext cx="232589" cy="217761"/>
            </a:xfrm>
            <a:prstGeom prst="rect">
              <a:avLst/>
            </a:prstGeom>
          </p:spPr>
        </p:pic>
        <p:sp>
          <p:nvSpPr>
            <p:cNvPr id="33" name="object 33"/>
            <p:cNvSpPr/>
            <p:nvPr/>
          </p:nvSpPr>
          <p:spPr>
            <a:xfrm>
              <a:off x="5228793" y="6648983"/>
              <a:ext cx="311150" cy="294640"/>
            </a:xfrm>
            <a:custGeom>
              <a:avLst/>
              <a:gdLst/>
              <a:ahLst/>
              <a:cxnLst/>
              <a:rect l="l" t="t" r="r" b="b"/>
              <a:pathLst>
                <a:path w="311150" h="294640">
                  <a:moveTo>
                    <a:pt x="58585" y="263118"/>
                  </a:moveTo>
                  <a:lnTo>
                    <a:pt x="55143" y="260388"/>
                  </a:lnTo>
                  <a:lnTo>
                    <a:pt x="44513" y="256438"/>
                  </a:lnTo>
                  <a:lnTo>
                    <a:pt x="43611" y="256578"/>
                  </a:lnTo>
                  <a:lnTo>
                    <a:pt x="40347" y="257073"/>
                  </a:lnTo>
                  <a:lnTo>
                    <a:pt x="40106" y="260629"/>
                  </a:lnTo>
                  <a:lnTo>
                    <a:pt x="43903" y="263118"/>
                  </a:lnTo>
                  <a:lnTo>
                    <a:pt x="53086" y="266661"/>
                  </a:lnTo>
                  <a:lnTo>
                    <a:pt x="56845" y="266776"/>
                  </a:lnTo>
                  <a:lnTo>
                    <a:pt x="58585" y="263118"/>
                  </a:lnTo>
                  <a:close/>
                </a:path>
                <a:path w="311150" h="294640">
                  <a:moveTo>
                    <a:pt x="104355" y="171564"/>
                  </a:moveTo>
                  <a:lnTo>
                    <a:pt x="101688" y="163474"/>
                  </a:lnTo>
                  <a:lnTo>
                    <a:pt x="98640" y="158711"/>
                  </a:lnTo>
                  <a:lnTo>
                    <a:pt x="98640" y="177025"/>
                  </a:lnTo>
                  <a:lnTo>
                    <a:pt x="96342" y="178295"/>
                  </a:lnTo>
                  <a:lnTo>
                    <a:pt x="93573" y="177190"/>
                  </a:lnTo>
                  <a:lnTo>
                    <a:pt x="91236" y="176364"/>
                  </a:lnTo>
                  <a:lnTo>
                    <a:pt x="72732" y="165658"/>
                  </a:lnTo>
                  <a:lnTo>
                    <a:pt x="52324" y="147967"/>
                  </a:lnTo>
                  <a:lnTo>
                    <a:pt x="34137" y="127812"/>
                  </a:lnTo>
                  <a:lnTo>
                    <a:pt x="22313" y="109778"/>
                  </a:lnTo>
                  <a:lnTo>
                    <a:pt x="19519" y="100825"/>
                  </a:lnTo>
                  <a:lnTo>
                    <a:pt x="21767" y="97790"/>
                  </a:lnTo>
                  <a:lnTo>
                    <a:pt x="64020" y="125552"/>
                  </a:lnTo>
                  <a:lnTo>
                    <a:pt x="91579" y="158203"/>
                  </a:lnTo>
                  <a:lnTo>
                    <a:pt x="98640" y="177025"/>
                  </a:lnTo>
                  <a:lnTo>
                    <a:pt x="98640" y="158711"/>
                  </a:lnTo>
                  <a:lnTo>
                    <a:pt x="89725" y="144780"/>
                  </a:lnTo>
                  <a:lnTo>
                    <a:pt x="71247" y="124079"/>
                  </a:lnTo>
                  <a:lnTo>
                    <a:pt x="50457" y="105816"/>
                  </a:lnTo>
                  <a:lnTo>
                    <a:pt x="37160" y="97790"/>
                  </a:lnTo>
                  <a:lnTo>
                    <a:pt x="31572" y="94411"/>
                  </a:lnTo>
                  <a:lnTo>
                    <a:pt x="27520" y="92824"/>
                  </a:lnTo>
                  <a:lnTo>
                    <a:pt x="23647" y="91605"/>
                  </a:lnTo>
                  <a:lnTo>
                    <a:pt x="12382" y="93662"/>
                  </a:lnTo>
                  <a:lnTo>
                    <a:pt x="46863" y="151091"/>
                  </a:lnTo>
                  <a:lnTo>
                    <a:pt x="91757" y="182918"/>
                  </a:lnTo>
                  <a:lnTo>
                    <a:pt x="100444" y="182918"/>
                  </a:lnTo>
                  <a:lnTo>
                    <a:pt x="104330" y="178612"/>
                  </a:lnTo>
                  <a:lnTo>
                    <a:pt x="104330" y="178295"/>
                  </a:lnTo>
                  <a:lnTo>
                    <a:pt x="104355" y="171564"/>
                  </a:lnTo>
                  <a:close/>
                </a:path>
                <a:path w="311150" h="294640">
                  <a:moveTo>
                    <a:pt x="121780" y="266344"/>
                  </a:moveTo>
                  <a:lnTo>
                    <a:pt x="69265" y="233629"/>
                  </a:lnTo>
                  <a:lnTo>
                    <a:pt x="18021" y="224294"/>
                  </a:lnTo>
                  <a:lnTo>
                    <a:pt x="12915" y="224790"/>
                  </a:lnTo>
                  <a:lnTo>
                    <a:pt x="5689" y="226326"/>
                  </a:lnTo>
                  <a:lnTo>
                    <a:pt x="3835" y="239776"/>
                  </a:lnTo>
                  <a:lnTo>
                    <a:pt x="14922" y="247523"/>
                  </a:lnTo>
                  <a:lnTo>
                    <a:pt x="20967" y="244386"/>
                  </a:lnTo>
                  <a:lnTo>
                    <a:pt x="17856" y="241795"/>
                  </a:lnTo>
                  <a:lnTo>
                    <a:pt x="11696" y="235115"/>
                  </a:lnTo>
                  <a:lnTo>
                    <a:pt x="12319" y="231470"/>
                  </a:lnTo>
                  <a:lnTo>
                    <a:pt x="17868" y="230098"/>
                  </a:lnTo>
                  <a:lnTo>
                    <a:pt x="72021" y="241084"/>
                  </a:lnTo>
                  <a:lnTo>
                    <a:pt x="112788" y="262851"/>
                  </a:lnTo>
                  <a:lnTo>
                    <a:pt x="116763" y="267246"/>
                  </a:lnTo>
                  <a:lnTo>
                    <a:pt x="114096" y="271640"/>
                  </a:lnTo>
                  <a:lnTo>
                    <a:pt x="100812" y="271322"/>
                  </a:lnTo>
                  <a:lnTo>
                    <a:pt x="94297" y="270929"/>
                  </a:lnTo>
                  <a:lnTo>
                    <a:pt x="81241" y="267792"/>
                  </a:lnTo>
                  <a:lnTo>
                    <a:pt x="78003" y="270357"/>
                  </a:lnTo>
                  <a:lnTo>
                    <a:pt x="112572" y="277863"/>
                  </a:lnTo>
                  <a:lnTo>
                    <a:pt x="117678" y="275107"/>
                  </a:lnTo>
                  <a:lnTo>
                    <a:pt x="121627" y="271119"/>
                  </a:lnTo>
                  <a:lnTo>
                    <a:pt x="121780" y="266344"/>
                  </a:lnTo>
                  <a:close/>
                </a:path>
                <a:path w="311150" h="294640">
                  <a:moveTo>
                    <a:pt x="121945" y="12331"/>
                  </a:moveTo>
                  <a:lnTo>
                    <a:pt x="119430" y="6985"/>
                  </a:lnTo>
                  <a:lnTo>
                    <a:pt x="117919" y="6197"/>
                  </a:lnTo>
                  <a:lnTo>
                    <a:pt x="115697" y="5029"/>
                  </a:lnTo>
                  <a:lnTo>
                    <a:pt x="115697" y="12331"/>
                  </a:lnTo>
                  <a:lnTo>
                    <a:pt x="115557" y="12331"/>
                  </a:lnTo>
                  <a:lnTo>
                    <a:pt x="113830" y="15595"/>
                  </a:lnTo>
                  <a:lnTo>
                    <a:pt x="107683" y="19723"/>
                  </a:lnTo>
                  <a:lnTo>
                    <a:pt x="87401" y="27343"/>
                  </a:lnTo>
                  <a:lnTo>
                    <a:pt x="61302" y="32639"/>
                  </a:lnTo>
                  <a:lnTo>
                    <a:pt x="61010" y="32639"/>
                  </a:lnTo>
                  <a:lnTo>
                    <a:pt x="35255" y="34645"/>
                  </a:lnTo>
                  <a:lnTo>
                    <a:pt x="13982" y="32639"/>
                  </a:lnTo>
                  <a:lnTo>
                    <a:pt x="11074" y="31902"/>
                  </a:lnTo>
                  <a:lnTo>
                    <a:pt x="7772" y="31102"/>
                  </a:lnTo>
                  <a:lnTo>
                    <a:pt x="6045" y="28384"/>
                  </a:lnTo>
                  <a:lnTo>
                    <a:pt x="5346" y="24638"/>
                  </a:lnTo>
                  <a:lnTo>
                    <a:pt x="15125" y="20358"/>
                  </a:lnTo>
                  <a:lnTo>
                    <a:pt x="65455" y="7645"/>
                  </a:lnTo>
                  <a:lnTo>
                    <a:pt x="85382" y="6197"/>
                  </a:lnTo>
                  <a:lnTo>
                    <a:pt x="97675" y="6197"/>
                  </a:lnTo>
                  <a:lnTo>
                    <a:pt x="105803" y="7645"/>
                  </a:lnTo>
                  <a:lnTo>
                    <a:pt x="112890" y="9575"/>
                  </a:lnTo>
                  <a:lnTo>
                    <a:pt x="115697" y="12331"/>
                  </a:lnTo>
                  <a:lnTo>
                    <a:pt x="115697" y="5029"/>
                  </a:lnTo>
                  <a:lnTo>
                    <a:pt x="111544" y="2832"/>
                  </a:lnTo>
                  <a:lnTo>
                    <a:pt x="90297" y="0"/>
                  </a:lnTo>
                  <a:lnTo>
                    <a:pt x="64655" y="1549"/>
                  </a:lnTo>
                  <a:lnTo>
                    <a:pt x="18161" y="12611"/>
                  </a:lnTo>
                  <a:lnTo>
                    <a:pt x="0" y="26911"/>
                  </a:lnTo>
                  <a:lnTo>
                    <a:pt x="2489" y="34061"/>
                  </a:lnTo>
                  <a:lnTo>
                    <a:pt x="4305" y="36029"/>
                  </a:lnTo>
                  <a:lnTo>
                    <a:pt x="7835" y="37312"/>
                  </a:lnTo>
                  <a:lnTo>
                    <a:pt x="10363" y="38100"/>
                  </a:lnTo>
                  <a:lnTo>
                    <a:pt x="33286" y="40754"/>
                  </a:lnTo>
                  <a:lnTo>
                    <a:pt x="62458" y="38557"/>
                  </a:lnTo>
                  <a:lnTo>
                    <a:pt x="81203" y="34645"/>
                  </a:lnTo>
                  <a:lnTo>
                    <a:pt x="90805" y="32639"/>
                  </a:lnTo>
                  <a:lnTo>
                    <a:pt x="90995" y="32639"/>
                  </a:lnTo>
                  <a:lnTo>
                    <a:pt x="112953" y="23774"/>
                  </a:lnTo>
                  <a:lnTo>
                    <a:pt x="119608" y="18148"/>
                  </a:lnTo>
                  <a:lnTo>
                    <a:pt x="121831" y="12611"/>
                  </a:lnTo>
                  <a:lnTo>
                    <a:pt x="121945" y="12331"/>
                  </a:lnTo>
                  <a:close/>
                </a:path>
                <a:path w="311150" h="294640">
                  <a:moveTo>
                    <a:pt x="132359" y="77216"/>
                  </a:moveTo>
                  <a:lnTo>
                    <a:pt x="132245" y="71869"/>
                  </a:lnTo>
                  <a:lnTo>
                    <a:pt x="128625" y="71208"/>
                  </a:lnTo>
                  <a:lnTo>
                    <a:pt x="127330" y="71843"/>
                  </a:lnTo>
                  <a:lnTo>
                    <a:pt x="123774" y="83019"/>
                  </a:lnTo>
                  <a:lnTo>
                    <a:pt x="123748" y="87299"/>
                  </a:lnTo>
                  <a:lnTo>
                    <a:pt x="127406" y="88950"/>
                  </a:lnTo>
                  <a:lnTo>
                    <a:pt x="129095" y="87236"/>
                  </a:lnTo>
                  <a:lnTo>
                    <a:pt x="130733" y="83578"/>
                  </a:lnTo>
                  <a:lnTo>
                    <a:pt x="132359" y="77216"/>
                  </a:lnTo>
                  <a:close/>
                </a:path>
                <a:path w="311150" h="294640">
                  <a:moveTo>
                    <a:pt x="172250" y="40500"/>
                  </a:moveTo>
                  <a:lnTo>
                    <a:pt x="171043" y="23914"/>
                  </a:lnTo>
                  <a:lnTo>
                    <a:pt x="167081" y="18173"/>
                  </a:lnTo>
                  <a:lnTo>
                    <a:pt x="161810" y="17526"/>
                  </a:lnTo>
                  <a:lnTo>
                    <a:pt x="156197" y="20294"/>
                  </a:lnTo>
                  <a:lnTo>
                    <a:pt x="151244" y="24828"/>
                  </a:lnTo>
                  <a:lnTo>
                    <a:pt x="148501" y="27940"/>
                  </a:lnTo>
                  <a:lnTo>
                    <a:pt x="138544" y="42710"/>
                  </a:lnTo>
                  <a:lnTo>
                    <a:pt x="139280" y="48310"/>
                  </a:lnTo>
                  <a:lnTo>
                    <a:pt x="142252" y="49022"/>
                  </a:lnTo>
                  <a:lnTo>
                    <a:pt x="144424" y="47688"/>
                  </a:lnTo>
                  <a:lnTo>
                    <a:pt x="148018" y="40360"/>
                  </a:lnTo>
                  <a:lnTo>
                    <a:pt x="152565" y="33413"/>
                  </a:lnTo>
                  <a:lnTo>
                    <a:pt x="158076" y="26619"/>
                  </a:lnTo>
                  <a:lnTo>
                    <a:pt x="163398" y="23533"/>
                  </a:lnTo>
                  <a:lnTo>
                    <a:pt x="166484" y="29083"/>
                  </a:lnTo>
                  <a:lnTo>
                    <a:pt x="156794" y="79476"/>
                  </a:lnTo>
                  <a:lnTo>
                    <a:pt x="133223" y="125234"/>
                  </a:lnTo>
                  <a:lnTo>
                    <a:pt x="129590" y="128676"/>
                  </a:lnTo>
                  <a:lnTo>
                    <a:pt x="127419" y="128003"/>
                  </a:lnTo>
                  <a:lnTo>
                    <a:pt x="124129" y="126301"/>
                  </a:lnTo>
                  <a:lnTo>
                    <a:pt x="125196" y="106680"/>
                  </a:lnTo>
                  <a:lnTo>
                    <a:pt x="127889" y="97320"/>
                  </a:lnTo>
                  <a:lnTo>
                    <a:pt x="126047" y="95465"/>
                  </a:lnTo>
                  <a:lnTo>
                    <a:pt x="118706" y="117792"/>
                  </a:lnTo>
                  <a:lnTo>
                    <a:pt x="119938" y="127038"/>
                  </a:lnTo>
                  <a:lnTo>
                    <a:pt x="123952" y="133502"/>
                  </a:lnTo>
                  <a:lnTo>
                    <a:pt x="132092" y="133273"/>
                  </a:lnTo>
                  <a:lnTo>
                    <a:pt x="156210" y="98171"/>
                  </a:lnTo>
                  <a:lnTo>
                    <a:pt x="168643" y="61214"/>
                  </a:lnTo>
                  <a:lnTo>
                    <a:pt x="172250" y="40500"/>
                  </a:lnTo>
                  <a:close/>
                </a:path>
                <a:path w="311150" h="294640">
                  <a:moveTo>
                    <a:pt x="196913" y="138188"/>
                  </a:moveTo>
                  <a:lnTo>
                    <a:pt x="196773" y="137464"/>
                  </a:lnTo>
                  <a:lnTo>
                    <a:pt x="196697" y="137172"/>
                  </a:lnTo>
                  <a:lnTo>
                    <a:pt x="195389" y="131343"/>
                  </a:lnTo>
                  <a:lnTo>
                    <a:pt x="192163" y="131610"/>
                  </a:lnTo>
                  <a:lnTo>
                    <a:pt x="192163" y="137172"/>
                  </a:lnTo>
                  <a:lnTo>
                    <a:pt x="189331" y="143713"/>
                  </a:lnTo>
                  <a:lnTo>
                    <a:pt x="159461" y="185356"/>
                  </a:lnTo>
                  <a:lnTo>
                    <a:pt x="121945" y="214680"/>
                  </a:lnTo>
                  <a:lnTo>
                    <a:pt x="118605" y="216217"/>
                  </a:lnTo>
                  <a:lnTo>
                    <a:pt x="114655" y="218198"/>
                  </a:lnTo>
                  <a:lnTo>
                    <a:pt x="110896" y="217131"/>
                  </a:lnTo>
                  <a:lnTo>
                    <a:pt x="108127" y="215201"/>
                  </a:lnTo>
                  <a:lnTo>
                    <a:pt x="114350" y="203542"/>
                  </a:lnTo>
                  <a:lnTo>
                    <a:pt x="148323" y="162636"/>
                  </a:lnTo>
                  <a:lnTo>
                    <a:pt x="179387" y="140233"/>
                  </a:lnTo>
                  <a:lnTo>
                    <a:pt x="192163" y="137172"/>
                  </a:lnTo>
                  <a:lnTo>
                    <a:pt x="192163" y="131610"/>
                  </a:lnTo>
                  <a:lnTo>
                    <a:pt x="155041" y="148894"/>
                  </a:lnTo>
                  <a:lnTo>
                    <a:pt x="121323" y="182384"/>
                  </a:lnTo>
                  <a:lnTo>
                    <a:pt x="104140" y="217131"/>
                  </a:lnTo>
                  <a:lnTo>
                    <a:pt x="104025" y="224726"/>
                  </a:lnTo>
                  <a:lnTo>
                    <a:pt x="113157" y="224726"/>
                  </a:lnTo>
                  <a:lnTo>
                    <a:pt x="120700" y="221970"/>
                  </a:lnTo>
                  <a:lnTo>
                    <a:pt x="127000" y="218198"/>
                  </a:lnTo>
                  <a:lnTo>
                    <a:pt x="140855" y="209905"/>
                  </a:lnTo>
                  <a:lnTo>
                    <a:pt x="163893" y="189585"/>
                  </a:lnTo>
                  <a:lnTo>
                    <a:pt x="183883" y="166458"/>
                  </a:lnTo>
                  <a:lnTo>
                    <a:pt x="194881" y="145999"/>
                  </a:lnTo>
                  <a:lnTo>
                    <a:pt x="196913" y="138188"/>
                  </a:lnTo>
                  <a:close/>
                </a:path>
                <a:path w="311150" h="294640">
                  <a:moveTo>
                    <a:pt x="298157" y="190931"/>
                  </a:moveTo>
                  <a:lnTo>
                    <a:pt x="295910" y="184111"/>
                  </a:lnTo>
                  <a:lnTo>
                    <a:pt x="294424" y="183337"/>
                  </a:lnTo>
                  <a:lnTo>
                    <a:pt x="293154" y="182676"/>
                  </a:lnTo>
                  <a:lnTo>
                    <a:pt x="293154" y="193217"/>
                  </a:lnTo>
                  <a:lnTo>
                    <a:pt x="278371" y="199567"/>
                  </a:lnTo>
                  <a:lnTo>
                    <a:pt x="275297" y="200774"/>
                  </a:lnTo>
                  <a:lnTo>
                    <a:pt x="256870" y="206502"/>
                  </a:lnTo>
                  <a:lnTo>
                    <a:pt x="236321" y="210337"/>
                  </a:lnTo>
                  <a:lnTo>
                    <a:pt x="215480" y="212166"/>
                  </a:lnTo>
                  <a:lnTo>
                    <a:pt x="196164" y="211836"/>
                  </a:lnTo>
                  <a:lnTo>
                    <a:pt x="184912" y="209397"/>
                  </a:lnTo>
                  <a:lnTo>
                    <a:pt x="182943" y="205371"/>
                  </a:lnTo>
                  <a:lnTo>
                    <a:pt x="187655" y="200774"/>
                  </a:lnTo>
                  <a:lnTo>
                    <a:pt x="226275" y="187794"/>
                  </a:lnTo>
                  <a:lnTo>
                    <a:pt x="255524" y="184111"/>
                  </a:lnTo>
                  <a:lnTo>
                    <a:pt x="254533" y="184111"/>
                  </a:lnTo>
                  <a:lnTo>
                    <a:pt x="264553" y="183642"/>
                  </a:lnTo>
                  <a:lnTo>
                    <a:pt x="273723" y="183337"/>
                  </a:lnTo>
                  <a:lnTo>
                    <a:pt x="289928" y="185788"/>
                  </a:lnTo>
                  <a:lnTo>
                    <a:pt x="292150" y="189141"/>
                  </a:lnTo>
                  <a:lnTo>
                    <a:pt x="293154" y="193217"/>
                  </a:lnTo>
                  <a:lnTo>
                    <a:pt x="293154" y="182676"/>
                  </a:lnTo>
                  <a:lnTo>
                    <a:pt x="287642" y="179806"/>
                  </a:lnTo>
                  <a:lnTo>
                    <a:pt x="287782" y="179806"/>
                  </a:lnTo>
                  <a:lnTo>
                    <a:pt x="275742" y="177901"/>
                  </a:lnTo>
                  <a:lnTo>
                    <a:pt x="276618" y="177901"/>
                  </a:lnTo>
                  <a:lnTo>
                    <a:pt x="262991" y="177533"/>
                  </a:lnTo>
                  <a:lnTo>
                    <a:pt x="253034" y="177901"/>
                  </a:lnTo>
                  <a:lnTo>
                    <a:pt x="195935" y="189941"/>
                  </a:lnTo>
                  <a:lnTo>
                    <a:pt x="176949" y="203746"/>
                  </a:lnTo>
                  <a:lnTo>
                    <a:pt x="177050" y="209016"/>
                  </a:lnTo>
                  <a:lnTo>
                    <a:pt x="180860" y="213309"/>
                  </a:lnTo>
                  <a:lnTo>
                    <a:pt x="187439" y="216268"/>
                  </a:lnTo>
                  <a:lnTo>
                    <a:pt x="208572" y="218643"/>
                  </a:lnTo>
                  <a:lnTo>
                    <a:pt x="234276" y="216827"/>
                  </a:lnTo>
                  <a:lnTo>
                    <a:pt x="280174" y="205371"/>
                  </a:lnTo>
                  <a:lnTo>
                    <a:pt x="294055" y="197065"/>
                  </a:lnTo>
                  <a:lnTo>
                    <a:pt x="298157" y="190931"/>
                  </a:lnTo>
                  <a:close/>
                </a:path>
                <a:path w="311150" h="294640">
                  <a:moveTo>
                    <a:pt x="310426" y="285496"/>
                  </a:moveTo>
                  <a:lnTo>
                    <a:pt x="310375" y="279704"/>
                  </a:lnTo>
                  <a:lnTo>
                    <a:pt x="304634" y="273062"/>
                  </a:lnTo>
                  <a:lnTo>
                    <a:pt x="304088" y="272796"/>
                  </a:lnTo>
                  <a:lnTo>
                    <a:pt x="304088" y="280530"/>
                  </a:lnTo>
                  <a:lnTo>
                    <a:pt x="304012" y="284467"/>
                  </a:lnTo>
                  <a:lnTo>
                    <a:pt x="295414" y="287439"/>
                  </a:lnTo>
                  <a:lnTo>
                    <a:pt x="274802" y="288163"/>
                  </a:lnTo>
                  <a:lnTo>
                    <a:pt x="251066" y="285496"/>
                  </a:lnTo>
                  <a:lnTo>
                    <a:pt x="250698" y="285496"/>
                  </a:lnTo>
                  <a:lnTo>
                    <a:pt x="226212" y="279984"/>
                  </a:lnTo>
                  <a:lnTo>
                    <a:pt x="206743" y="272681"/>
                  </a:lnTo>
                  <a:lnTo>
                    <a:pt x="200113" y="268643"/>
                  </a:lnTo>
                  <a:lnTo>
                    <a:pt x="196291" y="264426"/>
                  </a:lnTo>
                  <a:lnTo>
                    <a:pt x="197497" y="260858"/>
                  </a:lnTo>
                  <a:lnTo>
                    <a:pt x="197243" y="260858"/>
                  </a:lnTo>
                  <a:lnTo>
                    <a:pt x="206032" y="258483"/>
                  </a:lnTo>
                  <a:lnTo>
                    <a:pt x="226745" y="258178"/>
                  </a:lnTo>
                  <a:lnTo>
                    <a:pt x="249758" y="260858"/>
                  </a:lnTo>
                  <a:lnTo>
                    <a:pt x="272415" y="265938"/>
                  </a:lnTo>
                  <a:lnTo>
                    <a:pt x="292023" y="272846"/>
                  </a:lnTo>
                  <a:lnTo>
                    <a:pt x="298983" y="276390"/>
                  </a:lnTo>
                  <a:lnTo>
                    <a:pt x="304088" y="280530"/>
                  </a:lnTo>
                  <a:lnTo>
                    <a:pt x="304088" y="272796"/>
                  </a:lnTo>
                  <a:lnTo>
                    <a:pt x="284899" y="263156"/>
                  </a:lnTo>
                  <a:lnTo>
                    <a:pt x="265925" y="258178"/>
                  </a:lnTo>
                  <a:lnTo>
                    <a:pt x="258622" y="256260"/>
                  </a:lnTo>
                  <a:lnTo>
                    <a:pt x="231457" y="252590"/>
                  </a:lnTo>
                  <a:lnTo>
                    <a:pt x="209092" y="252387"/>
                  </a:lnTo>
                  <a:lnTo>
                    <a:pt x="198323" y="254711"/>
                  </a:lnTo>
                  <a:lnTo>
                    <a:pt x="191008" y="259435"/>
                  </a:lnTo>
                  <a:lnTo>
                    <a:pt x="190004" y="265938"/>
                  </a:lnTo>
                  <a:lnTo>
                    <a:pt x="189966" y="266204"/>
                  </a:lnTo>
                  <a:lnTo>
                    <a:pt x="198031" y="274662"/>
                  </a:lnTo>
                  <a:lnTo>
                    <a:pt x="219024" y="284187"/>
                  </a:lnTo>
                  <a:lnTo>
                    <a:pt x="246634" y="290969"/>
                  </a:lnTo>
                  <a:lnTo>
                    <a:pt x="274904" y="294144"/>
                  </a:lnTo>
                  <a:lnTo>
                    <a:pt x="297840" y="292912"/>
                  </a:lnTo>
                  <a:lnTo>
                    <a:pt x="305892" y="290029"/>
                  </a:lnTo>
                  <a:lnTo>
                    <a:pt x="307759" y="288163"/>
                  </a:lnTo>
                  <a:lnTo>
                    <a:pt x="310426" y="285496"/>
                  </a:lnTo>
                  <a:close/>
                </a:path>
                <a:path w="311150" h="294640">
                  <a:moveTo>
                    <a:pt x="310730" y="114173"/>
                  </a:moveTo>
                  <a:lnTo>
                    <a:pt x="310172" y="109588"/>
                  </a:lnTo>
                  <a:lnTo>
                    <a:pt x="310083" y="108877"/>
                  </a:lnTo>
                  <a:lnTo>
                    <a:pt x="305981" y="103238"/>
                  </a:lnTo>
                  <a:lnTo>
                    <a:pt x="304419" y="102273"/>
                  </a:lnTo>
                  <a:lnTo>
                    <a:pt x="304419" y="113398"/>
                  </a:lnTo>
                  <a:lnTo>
                    <a:pt x="297332" y="115989"/>
                  </a:lnTo>
                  <a:lnTo>
                    <a:pt x="248691" y="109588"/>
                  </a:lnTo>
                  <a:lnTo>
                    <a:pt x="203758" y="90081"/>
                  </a:lnTo>
                  <a:lnTo>
                    <a:pt x="194221" y="81038"/>
                  </a:lnTo>
                  <a:lnTo>
                    <a:pt x="203555" y="79590"/>
                  </a:lnTo>
                  <a:lnTo>
                    <a:pt x="248805" y="84785"/>
                  </a:lnTo>
                  <a:lnTo>
                    <a:pt x="292239" y="101104"/>
                  </a:lnTo>
                  <a:lnTo>
                    <a:pt x="304419" y="113398"/>
                  </a:lnTo>
                  <a:lnTo>
                    <a:pt x="304419" y="102273"/>
                  </a:lnTo>
                  <a:lnTo>
                    <a:pt x="258597" y="81038"/>
                  </a:lnTo>
                  <a:lnTo>
                    <a:pt x="206032" y="73520"/>
                  </a:lnTo>
                  <a:lnTo>
                    <a:pt x="199224" y="75057"/>
                  </a:lnTo>
                  <a:lnTo>
                    <a:pt x="193954" y="78244"/>
                  </a:lnTo>
                  <a:lnTo>
                    <a:pt x="191935" y="83159"/>
                  </a:lnTo>
                  <a:lnTo>
                    <a:pt x="194856" y="89827"/>
                  </a:lnTo>
                  <a:lnTo>
                    <a:pt x="214706" y="103720"/>
                  </a:lnTo>
                  <a:lnTo>
                    <a:pt x="245173" y="114909"/>
                  </a:lnTo>
                  <a:lnTo>
                    <a:pt x="277152" y="121450"/>
                  </a:lnTo>
                  <a:lnTo>
                    <a:pt x="301371" y="121450"/>
                  </a:lnTo>
                  <a:lnTo>
                    <a:pt x="307886" y="118541"/>
                  </a:lnTo>
                  <a:lnTo>
                    <a:pt x="309549" y="115989"/>
                  </a:lnTo>
                  <a:lnTo>
                    <a:pt x="310730" y="114173"/>
                  </a:lnTo>
                  <a:close/>
                </a:path>
              </a:pathLst>
            </a:custGeom>
            <a:solidFill>
              <a:srgbClr val="37B34A"/>
            </a:solidFill>
          </p:spPr>
          <p:txBody>
            <a:bodyPr wrap="square" lIns="0" tIns="0" rIns="0" bIns="0" rtlCol="0"/>
            <a:lstStyle/>
            <a:p>
              <a:endParaRPr/>
            </a:p>
          </p:txBody>
        </p:sp>
        <p:pic>
          <p:nvPicPr>
            <p:cNvPr id="34" name="object 34"/>
            <p:cNvPicPr/>
            <p:nvPr/>
          </p:nvPicPr>
          <p:blipFill>
            <a:blip r:embed="rId6" cstate="print"/>
            <a:stretch>
              <a:fillRect/>
            </a:stretch>
          </p:blipFill>
          <p:spPr>
            <a:xfrm>
              <a:off x="5237677" y="8319712"/>
              <a:ext cx="293433" cy="292859"/>
            </a:xfrm>
            <a:prstGeom prst="rect">
              <a:avLst/>
            </a:prstGeom>
          </p:spPr>
        </p:pic>
        <p:sp>
          <p:nvSpPr>
            <p:cNvPr id="35" name="object 35"/>
            <p:cNvSpPr/>
            <p:nvPr/>
          </p:nvSpPr>
          <p:spPr>
            <a:xfrm>
              <a:off x="2881706" y="6646596"/>
              <a:ext cx="302895" cy="300990"/>
            </a:xfrm>
            <a:custGeom>
              <a:avLst/>
              <a:gdLst/>
              <a:ahLst/>
              <a:cxnLst/>
              <a:rect l="l" t="t" r="r" b="b"/>
              <a:pathLst>
                <a:path w="302894" h="300990">
                  <a:moveTo>
                    <a:pt x="107188" y="222834"/>
                  </a:moveTo>
                  <a:lnTo>
                    <a:pt x="97421" y="222834"/>
                  </a:lnTo>
                  <a:lnTo>
                    <a:pt x="97421" y="271665"/>
                  </a:lnTo>
                  <a:lnTo>
                    <a:pt x="107188" y="271665"/>
                  </a:lnTo>
                  <a:lnTo>
                    <a:pt x="107188" y="222834"/>
                  </a:lnTo>
                  <a:close/>
                </a:path>
                <a:path w="302894" h="300990">
                  <a:moveTo>
                    <a:pt x="146265" y="222834"/>
                  </a:moveTo>
                  <a:lnTo>
                    <a:pt x="136499" y="222834"/>
                  </a:lnTo>
                  <a:lnTo>
                    <a:pt x="136499" y="271665"/>
                  </a:lnTo>
                  <a:lnTo>
                    <a:pt x="146265" y="271665"/>
                  </a:lnTo>
                  <a:lnTo>
                    <a:pt x="146265" y="222834"/>
                  </a:lnTo>
                  <a:close/>
                </a:path>
                <a:path w="302894" h="300990">
                  <a:moveTo>
                    <a:pt x="185331" y="222834"/>
                  </a:moveTo>
                  <a:lnTo>
                    <a:pt x="175564" y="222834"/>
                  </a:lnTo>
                  <a:lnTo>
                    <a:pt x="175564" y="271665"/>
                  </a:lnTo>
                  <a:lnTo>
                    <a:pt x="185331" y="271665"/>
                  </a:lnTo>
                  <a:lnTo>
                    <a:pt x="185331" y="222834"/>
                  </a:lnTo>
                  <a:close/>
                </a:path>
                <a:path w="302894" h="300990">
                  <a:moveTo>
                    <a:pt x="224396" y="232600"/>
                  </a:moveTo>
                  <a:lnTo>
                    <a:pt x="214617" y="232600"/>
                  </a:lnTo>
                  <a:lnTo>
                    <a:pt x="214617" y="261899"/>
                  </a:lnTo>
                  <a:lnTo>
                    <a:pt x="224396" y="261899"/>
                  </a:lnTo>
                  <a:lnTo>
                    <a:pt x="224396" y="232600"/>
                  </a:lnTo>
                  <a:close/>
                </a:path>
                <a:path w="302894" h="300990">
                  <a:moveTo>
                    <a:pt x="263461" y="237490"/>
                  </a:moveTo>
                  <a:lnTo>
                    <a:pt x="253695" y="237490"/>
                  </a:lnTo>
                  <a:lnTo>
                    <a:pt x="253695" y="257022"/>
                  </a:lnTo>
                  <a:lnTo>
                    <a:pt x="263461" y="257022"/>
                  </a:lnTo>
                  <a:lnTo>
                    <a:pt x="263461" y="237490"/>
                  </a:lnTo>
                  <a:close/>
                </a:path>
                <a:path w="302894" h="300990">
                  <a:moveTo>
                    <a:pt x="302679" y="170180"/>
                  </a:moveTo>
                  <a:lnTo>
                    <a:pt x="299770" y="151130"/>
                  </a:lnTo>
                  <a:lnTo>
                    <a:pt x="292963" y="135496"/>
                  </a:lnTo>
                  <a:lnTo>
                    <a:pt x="292963" y="173990"/>
                  </a:lnTo>
                  <a:lnTo>
                    <a:pt x="292163" y="187960"/>
                  </a:lnTo>
                  <a:lnTo>
                    <a:pt x="287972" y="203200"/>
                  </a:lnTo>
                  <a:lnTo>
                    <a:pt x="286639" y="205740"/>
                  </a:lnTo>
                  <a:lnTo>
                    <a:pt x="278536" y="219710"/>
                  </a:lnTo>
                  <a:lnTo>
                    <a:pt x="274980" y="220980"/>
                  </a:lnTo>
                  <a:lnTo>
                    <a:pt x="266649" y="218440"/>
                  </a:lnTo>
                  <a:lnTo>
                    <a:pt x="266496" y="218440"/>
                  </a:lnTo>
                  <a:lnTo>
                    <a:pt x="266915" y="217170"/>
                  </a:lnTo>
                  <a:lnTo>
                    <a:pt x="270598" y="205740"/>
                  </a:lnTo>
                  <a:lnTo>
                    <a:pt x="272821" y="194310"/>
                  </a:lnTo>
                  <a:lnTo>
                    <a:pt x="273418" y="182880"/>
                  </a:lnTo>
                  <a:lnTo>
                    <a:pt x="273392" y="173990"/>
                  </a:lnTo>
                  <a:lnTo>
                    <a:pt x="263855" y="136207"/>
                  </a:lnTo>
                  <a:lnTo>
                    <a:pt x="263855" y="177800"/>
                  </a:lnTo>
                  <a:lnTo>
                    <a:pt x="263563" y="187960"/>
                  </a:lnTo>
                  <a:lnTo>
                    <a:pt x="263448" y="191770"/>
                  </a:lnTo>
                  <a:lnTo>
                    <a:pt x="261924" y="203200"/>
                  </a:lnTo>
                  <a:lnTo>
                    <a:pt x="261366" y="205740"/>
                  </a:lnTo>
                  <a:lnTo>
                    <a:pt x="257797" y="217170"/>
                  </a:lnTo>
                  <a:lnTo>
                    <a:pt x="255752" y="217170"/>
                  </a:lnTo>
                  <a:lnTo>
                    <a:pt x="217182" y="210820"/>
                  </a:lnTo>
                  <a:lnTo>
                    <a:pt x="216420" y="210820"/>
                  </a:lnTo>
                  <a:lnTo>
                    <a:pt x="216255" y="209550"/>
                  </a:lnTo>
                  <a:lnTo>
                    <a:pt x="214706" y="198120"/>
                  </a:lnTo>
                  <a:lnTo>
                    <a:pt x="214668" y="161290"/>
                  </a:lnTo>
                  <a:lnTo>
                    <a:pt x="215506" y="154940"/>
                  </a:lnTo>
                  <a:lnTo>
                    <a:pt x="215849" y="154940"/>
                  </a:lnTo>
                  <a:lnTo>
                    <a:pt x="228955" y="153670"/>
                  </a:lnTo>
                  <a:lnTo>
                    <a:pt x="239941" y="148590"/>
                  </a:lnTo>
                  <a:lnTo>
                    <a:pt x="241541" y="144780"/>
                  </a:lnTo>
                  <a:lnTo>
                    <a:pt x="243662" y="139700"/>
                  </a:lnTo>
                  <a:lnTo>
                    <a:pt x="235000" y="128270"/>
                  </a:lnTo>
                  <a:lnTo>
                    <a:pt x="235915" y="127000"/>
                  </a:lnTo>
                  <a:lnTo>
                    <a:pt x="234327" y="120650"/>
                  </a:lnTo>
                  <a:lnTo>
                    <a:pt x="236791" y="120650"/>
                  </a:lnTo>
                  <a:lnTo>
                    <a:pt x="261162" y="153670"/>
                  </a:lnTo>
                  <a:lnTo>
                    <a:pt x="263855" y="177800"/>
                  </a:lnTo>
                  <a:lnTo>
                    <a:pt x="263855" y="136207"/>
                  </a:lnTo>
                  <a:lnTo>
                    <a:pt x="262483" y="133350"/>
                  </a:lnTo>
                  <a:lnTo>
                    <a:pt x="261454" y="132080"/>
                  </a:lnTo>
                  <a:lnTo>
                    <a:pt x="255663" y="124460"/>
                  </a:lnTo>
                  <a:lnTo>
                    <a:pt x="255447" y="121920"/>
                  </a:lnTo>
                  <a:lnTo>
                    <a:pt x="258965" y="120650"/>
                  </a:lnTo>
                  <a:lnTo>
                    <a:pt x="260235" y="120650"/>
                  </a:lnTo>
                  <a:lnTo>
                    <a:pt x="290817" y="154940"/>
                  </a:lnTo>
                  <a:lnTo>
                    <a:pt x="292963" y="173990"/>
                  </a:lnTo>
                  <a:lnTo>
                    <a:pt x="292963" y="135496"/>
                  </a:lnTo>
                  <a:lnTo>
                    <a:pt x="292582" y="134620"/>
                  </a:lnTo>
                  <a:lnTo>
                    <a:pt x="281406" y="120650"/>
                  </a:lnTo>
                  <a:lnTo>
                    <a:pt x="280390" y="119380"/>
                  </a:lnTo>
                  <a:lnTo>
                    <a:pt x="275247" y="116840"/>
                  </a:lnTo>
                  <a:lnTo>
                    <a:pt x="264947" y="111760"/>
                  </a:lnTo>
                  <a:lnTo>
                    <a:pt x="247967" y="116840"/>
                  </a:lnTo>
                  <a:lnTo>
                    <a:pt x="244983" y="114300"/>
                  </a:lnTo>
                  <a:lnTo>
                    <a:pt x="240868" y="111760"/>
                  </a:lnTo>
                  <a:lnTo>
                    <a:pt x="236639" y="111760"/>
                  </a:lnTo>
                  <a:lnTo>
                    <a:pt x="237083" y="106680"/>
                  </a:lnTo>
                  <a:lnTo>
                    <a:pt x="237185" y="105410"/>
                  </a:lnTo>
                  <a:lnTo>
                    <a:pt x="237299" y="104140"/>
                  </a:lnTo>
                  <a:lnTo>
                    <a:pt x="237401" y="102870"/>
                  </a:lnTo>
                  <a:lnTo>
                    <a:pt x="237515" y="101600"/>
                  </a:lnTo>
                  <a:lnTo>
                    <a:pt x="238721" y="90170"/>
                  </a:lnTo>
                  <a:lnTo>
                    <a:pt x="238620" y="88900"/>
                  </a:lnTo>
                  <a:lnTo>
                    <a:pt x="238112" y="82550"/>
                  </a:lnTo>
                  <a:lnTo>
                    <a:pt x="237998" y="81280"/>
                  </a:lnTo>
                  <a:lnTo>
                    <a:pt x="237896" y="80010"/>
                  </a:lnTo>
                  <a:lnTo>
                    <a:pt x="234391" y="74930"/>
                  </a:lnTo>
                  <a:lnTo>
                    <a:pt x="234099" y="74510"/>
                  </a:lnTo>
                  <a:lnTo>
                    <a:pt x="234099" y="139700"/>
                  </a:lnTo>
                  <a:lnTo>
                    <a:pt x="228663" y="144780"/>
                  </a:lnTo>
                  <a:lnTo>
                    <a:pt x="218960" y="144780"/>
                  </a:lnTo>
                  <a:lnTo>
                    <a:pt x="209524" y="143510"/>
                  </a:lnTo>
                  <a:lnTo>
                    <a:pt x="206679" y="141947"/>
                  </a:lnTo>
                  <a:lnTo>
                    <a:pt x="206679" y="209550"/>
                  </a:lnTo>
                  <a:lnTo>
                    <a:pt x="178384" y="204470"/>
                  </a:lnTo>
                  <a:lnTo>
                    <a:pt x="176949" y="204470"/>
                  </a:lnTo>
                  <a:lnTo>
                    <a:pt x="175679" y="195580"/>
                  </a:lnTo>
                  <a:lnTo>
                    <a:pt x="175526" y="194310"/>
                  </a:lnTo>
                  <a:lnTo>
                    <a:pt x="175107" y="182880"/>
                  </a:lnTo>
                  <a:lnTo>
                    <a:pt x="175018" y="180340"/>
                  </a:lnTo>
                  <a:lnTo>
                    <a:pt x="174917" y="177800"/>
                  </a:lnTo>
                  <a:lnTo>
                    <a:pt x="175221" y="173990"/>
                  </a:lnTo>
                  <a:lnTo>
                    <a:pt x="175310" y="172720"/>
                  </a:lnTo>
                  <a:lnTo>
                    <a:pt x="175412" y="171450"/>
                  </a:lnTo>
                  <a:lnTo>
                    <a:pt x="175514" y="170180"/>
                  </a:lnTo>
                  <a:lnTo>
                    <a:pt x="175615" y="168910"/>
                  </a:lnTo>
                  <a:lnTo>
                    <a:pt x="175717" y="167640"/>
                  </a:lnTo>
                  <a:lnTo>
                    <a:pt x="175806" y="166370"/>
                  </a:lnTo>
                  <a:lnTo>
                    <a:pt x="175907" y="165100"/>
                  </a:lnTo>
                  <a:lnTo>
                    <a:pt x="176009" y="163830"/>
                  </a:lnTo>
                  <a:lnTo>
                    <a:pt x="176110" y="162560"/>
                  </a:lnTo>
                  <a:lnTo>
                    <a:pt x="176212" y="161290"/>
                  </a:lnTo>
                  <a:lnTo>
                    <a:pt x="180441" y="147320"/>
                  </a:lnTo>
                  <a:lnTo>
                    <a:pt x="188658" y="133350"/>
                  </a:lnTo>
                  <a:lnTo>
                    <a:pt x="190309" y="130810"/>
                  </a:lnTo>
                  <a:lnTo>
                    <a:pt x="201345" y="119380"/>
                  </a:lnTo>
                  <a:lnTo>
                    <a:pt x="203619" y="121920"/>
                  </a:lnTo>
                  <a:lnTo>
                    <a:pt x="203746" y="124460"/>
                  </a:lnTo>
                  <a:lnTo>
                    <a:pt x="203809" y="125730"/>
                  </a:lnTo>
                  <a:lnTo>
                    <a:pt x="203923" y="128270"/>
                  </a:lnTo>
                  <a:lnTo>
                    <a:pt x="197040" y="134620"/>
                  </a:lnTo>
                  <a:lnTo>
                    <a:pt x="195465" y="142240"/>
                  </a:lnTo>
                  <a:lnTo>
                    <a:pt x="198805" y="148590"/>
                  </a:lnTo>
                  <a:lnTo>
                    <a:pt x="206667" y="152400"/>
                  </a:lnTo>
                  <a:lnTo>
                    <a:pt x="205092" y="166370"/>
                  </a:lnTo>
                  <a:lnTo>
                    <a:pt x="204990" y="170180"/>
                  </a:lnTo>
                  <a:lnTo>
                    <a:pt x="204901" y="173990"/>
                  </a:lnTo>
                  <a:lnTo>
                    <a:pt x="204800" y="177800"/>
                  </a:lnTo>
                  <a:lnTo>
                    <a:pt x="204762" y="182880"/>
                  </a:lnTo>
                  <a:lnTo>
                    <a:pt x="204978" y="187960"/>
                  </a:lnTo>
                  <a:lnTo>
                    <a:pt x="205028" y="189230"/>
                  </a:lnTo>
                  <a:lnTo>
                    <a:pt x="205130" y="191770"/>
                  </a:lnTo>
                  <a:lnTo>
                    <a:pt x="205244" y="194310"/>
                  </a:lnTo>
                  <a:lnTo>
                    <a:pt x="205295" y="195580"/>
                  </a:lnTo>
                  <a:lnTo>
                    <a:pt x="206679" y="209550"/>
                  </a:lnTo>
                  <a:lnTo>
                    <a:pt x="206679" y="141947"/>
                  </a:lnTo>
                  <a:lnTo>
                    <a:pt x="204901" y="140970"/>
                  </a:lnTo>
                  <a:lnTo>
                    <a:pt x="204927" y="137160"/>
                  </a:lnTo>
                  <a:lnTo>
                    <a:pt x="213842" y="135890"/>
                  </a:lnTo>
                  <a:lnTo>
                    <a:pt x="213804" y="132080"/>
                  </a:lnTo>
                  <a:lnTo>
                    <a:pt x="212826" y="121920"/>
                  </a:lnTo>
                  <a:lnTo>
                    <a:pt x="212699" y="120650"/>
                  </a:lnTo>
                  <a:lnTo>
                    <a:pt x="212572" y="119380"/>
                  </a:lnTo>
                  <a:lnTo>
                    <a:pt x="209867" y="91440"/>
                  </a:lnTo>
                  <a:lnTo>
                    <a:pt x="209740" y="90170"/>
                  </a:lnTo>
                  <a:lnTo>
                    <a:pt x="208445" y="81280"/>
                  </a:lnTo>
                  <a:lnTo>
                    <a:pt x="212636" y="74930"/>
                  </a:lnTo>
                  <a:lnTo>
                    <a:pt x="228612" y="77470"/>
                  </a:lnTo>
                  <a:lnTo>
                    <a:pt x="230098" y="85090"/>
                  </a:lnTo>
                  <a:lnTo>
                    <a:pt x="229260" y="90170"/>
                  </a:lnTo>
                  <a:lnTo>
                    <a:pt x="226123" y="124460"/>
                  </a:lnTo>
                  <a:lnTo>
                    <a:pt x="226009" y="125730"/>
                  </a:lnTo>
                  <a:lnTo>
                    <a:pt x="225894" y="127000"/>
                  </a:lnTo>
                  <a:lnTo>
                    <a:pt x="225767" y="128270"/>
                  </a:lnTo>
                  <a:lnTo>
                    <a:pt x="225196" y="134620"/>
                  </a:lnTo>
                  <a:lnTo>
                    <a:pt x="225069" y="135890"/>
                  </a:lnTo>
                  <a:lnTo>
                    <a:pt x="228244" y="137160"/>
                  </a:lnTo>
                  <a:lnTo>
                    <a:pt x="232041" y="137160"/>
                  </a:lnTo>
                  <a:lnTo>
                    <a:pt x="234099" y="139700"/>
                  </a:lnTo>
                  <a:lnTo>
                    <a:pt x="234099" y="74510"/>
                  </a:lnTo>
                  <a:lnTo>
                    <a:pt x="232638" y="72390"/>
                  </a:lnTo>
                  <a:lnTo>
                    <a:pt x="222415" y="67310"/>
                  </a:lnTo>
                  <a:lnTo>
                    <a:pt x="211747" y="68580"/>
                  </a:lnTo>
                  <a:lnTo>
                    <a:pt x="203365" y="74930"/>
                  </a:lnTo>
                  <a:lnTo>
                    <a:pt x="199948" y="86360"/>
                  </a:lnTo>
                  <a:lnTo>
                    <a:pt x="202095" y="109220"/>
                  </a:lnTo>
                  <a:lnTo>
                    <a:pt x="202209" y="110490"/>
                  </a:lnTo>
                  <a:lnTo>
                    <a:pt x="202323" y="111760"/>
                  </a:lnTo>
                  <a:lnTo>
                    <a:pt x="199631" y="111760"/>
                  </a:lnTo>
                  <a:lnTo>
                    <a:pt x="197065" y="113030"/>
                  </a:lnTo>
                  <a:lnTo>
                    <a:pt x="193573" y="115570"/>
                  </a:lnTo>
                  <a:lnTo>
                    <a:pt x="192303" y="116840"/>
                  </a:lnTo>
                  <a:lnTo>
                    <a:pt x="188201" y="118110"/>
                  </a:lnTo>
                  <a:lnTo>
                    <a:pt x="190296" y="113030"/>
                  </a:lnTo>
                  <a:lnTo>
                    <a:pt x="190220" y="109220"/>
                  </a:lnTo>
                  <a:lnTo>
                    <a:pt x="190119" y="105410"/>
                  </a:lnTo>
                  <a:lnTo>
                    <a:pt x="190080" y="104140"/>
                  </a:lnTo>
                  <a:lnTo>
                    <a:pt x="187528" y="99060"/>
                  </a:lnTo>
                  <a:lnTo>
                    <a:pt x="184848" y="93980"/>
                  </a:lnTo>
                  <a:lnTo>
                    <a:pt x="190042" y="77470"/>
                  </a:lnTo>
                  <a:lnTo>
                    <a:pt x="186283" y="62230"/>
                  </a:lnTo>
                  <a:lnTo>
                    <a:pt x="184086" y="60185"/>
                  </a:lnTo>
                  <a:lnTo>
                    <a:pt x="184086" y="124460"/>
                  </a:lnTo>
                  <a:lnTo>
                    <a:pt x="172440" y="142240"/>
                  </a:lnTo>
                  <a:lnTo>
                    <a:pt x="166725" y="161290"/>
                  </a:lnTo>
                  <a:lnTo>
                    <a:pt x="165722" y="180340"/>
                  </a:lnTo>
                  <a:lnTo>
                    <a:pt x="165658" y="181610"/>
                  </a:lnTo>
                  <a:lnTo>
                    <a:pt x="165582" y="182880"/>
                  </a:lnTo>
                  <a:lnTo>
                    <a:pt x="167614" y="203200"/>
                  </a:lnTo>
                  <a:lnTo>
                    <a:pt x="150050" y="200660"/>
                  </a:lnTo>
                  <a:lnTo>
                    <a:pt x="149694" y="199390"/>
                  </a:lnTo>
                  <a:lnTo>
                    <a:pt x="147535" y="191770"/>
                  </a:lnTo>
                  <a:lnTo>
                    <a:pt x="146202" y="182880"/>
                  </a:lnTo>
                  <a:lnTo>
                    <a:pt x="146265" y="165100"/>
                  </a:lnTo>
                  <a:lnTo>
                    <a:pt x="146329" y="163830"/>
                  </a:lnTo>
                  <a:lnTo>
                    <a:pt x="148488" y="152400"/>
                  </a:lnTo>
                  <a:lnTo>
                    <a:pt x="150126" y="148590"/>
                  </a:lnTo>
                  <a:lnTo>
                    <a:pt x="152857" y="142240"/>
                  </a:lnTo>
                  <a:lnTo>
                    <a:pt x="178333" y="118110"/>
                  </a:lnTo>
                  <a:lnTo>
                    <a:pt x="184086" y="124460"/>
                  </a:lnTo>
                  <a:lnTo>
                    <a:pt x="184086" y="60185"/>
                  </a:lnTo>
                  <a:lnTo>
                    <a:pt x="181229" y="57518"/>
                  </a:lnTo>
                  <a:lnTo>
                    <a:pt x="181229" y="104140"/>
                  </a:lnTo>
                  <a:lnTo>
                    <a:pt x="180428" y="111760"/>
                  </a:lnTo>
                  <a:lnTo>
                    <a:pt x="168490" y="113030"/>
                  </a:lnTo>
                  <a:lnTo>
                    <a:pt x="158381" y="119380"/>
                  </a:lnTo>
                  <a:lnTo>
                    <a:pt x="150075" y="129540"/>
                  </a:lnTo>
                  <a:lnTo>
                    <a:pt x="143497" y="139700"/>
                  </a:lnTo>
                  <a:lnTo>
                    <a:pt x="137845" y="124460"/>
                  </a:lnTo>
                  <a:lnTo>
                    <a:pt x="139509" y="115570"/>
                  </a:lnTo>
                  <a:lnTo>
                    <a:pt x="141541" y="110490"/>
                  </a:lnTo>
                  <a:lnTo>
                    <a:pt x="142049" y="109220"/>
                  </a:lnTo>
                  <a:lnTo>
                    <a:pt x="157683" y="87630"/>
                  </a:lnTo>
                  <a:lnTo>
                    <a:pt x="158775" y="85090"/>
                  </a:lnTo>
                  <a:lnTo>
                    <a:pt x="153746" y="78740"/>
                  </a:lnTo>
                  <a:lnTo>
                    <a:pt x="152654" y="78740"/>
                  </a:lnTo>
                  <a:lnTo>
                    <a:pt x="146240" y="83820"/>
                  </a:lnTo>
                  <a:lnTo>
                    <a:pt x="140792" y="91440"/>
                  </a:lnTo>
                  <a:lnTo>
                    <a:pt x="135064" y="101600"/>
                  </a:lnTo>
                  <a:lnTo>
                    <a:pt x="133908" y="105410"/>
                  </a:lnTo>
                  <a:lnTo>
                    <a:pt x="131965" y="109220"/>
                  </a:lnTo>
                  <a:lnTo>
                    <a:pt x="130987" y="109220"/>
                  </a:lnTo>
                  <a:lnTo>
                    <a:pt x="129133" y="105410"/>
                  </a:lnTo>
                  <a:lnTo>
                    <a:pt x="111747" y="69850"/>
                  </a:lnTo>
                  <a:lnTo>
                    <a:pt x="111125" y="69850"/>
                  </a:lnTo>
                  <a:lnTo>
                    <a:pt x="108305" y="71120"/>
                  </a:lnTo>
                  <a:lnTo>
                    <a:pt x="105981" y="73660"/>
                  </a:lnTo>
                  <a:lnTo>
                    <a:pt x="103784" y="74930"/>
                  </a:lnTo>
                  <a:lnTo>
                    <a:pt x="119392" y="105410"/>
                  </a:lnTo>
                  <a:lnTo>
                    <a:pt x="111544" y="102870"/>
                  </a:lnTo>
                  <a:lnTo>
                    <a:pt x="103670" y="101600"/>
                  </a:lnTo>
                  <a:lnTo>
                    <a:pt x="87642" y="101600"/>
                  </a:lnTo>
                  <a:lnTo>
                    <a:pt x="88112" y="109220"/>
                  </a:lnTo>
                  <a:lnTo>
                    <a:pt x="88188" y="110490"/>
                  </a:lnTo>
                  <a:lnTo>
                    <a:pt x="88265" y="111760"/>
                  </a:lnTo>
                  <a:lnTo>
                    <a:pt x="97497" y="110490"/>
                  </a:lnTo>
                  <a:lnTo>
                    <a:pt x="108978" y="111760"/>
                  </a:lnTo>
                  <a:lnTo>
                    <a:pt x="133731" y="140970"/>
                  </a:lnTo>
                  <a:lnTo>
                    <a:pt x="135877" y="148590"/>
                  </a:lnTo>
                  <a:lnTo>
                    <a:pt x="121348" y="143510"/>
                  </a:lnTo>
                  <a:lnTo>
                    <a:pt x="102298" y="140970"/>
                  </a:lnTo>
                  <a:lnTo>
                    <a:pt x="102298" y="149860"/>
                  </a:lnTo>
                  <a:lnTo>
                    <a:pt x="120408" y="152400"/>
                  </a:lnTo>
                  <a:lnTo>
                    <a:pt x="129006" y="156210"/>
                  </a:lnTo>
                  <a:lnTo>
                    <a:pt x="136956" y="160020"/>
                  </a:lnTo>
                  <a:lnTo>
                    <a:pt x="136867" y="162560"/>
                  </a:lnTo>
                  <a:lnTo>
                    <a:pt x="136804" y="182880"/>
                  </a:lnTo>
                  <a:lnTo>
                    <a:pt x="137274" y="187960"/>
                  </a:lnTo>
                  <a:lnTo>
                    <a:pt x="137388" y="189230"/>
                  </a:lnTo>
                  <a:lnTo>
                    <a:pt x="139534" y="199390"/>
                  </a:lnTo>
                  <a:lnTo>
                    <a:pt x="102260" y="194310"/>
                  </a:lnTo>
                  <a:lnTo>
                    <a:pt x="93840" y="189230"/>
                  </a:lnTo>
                  <a:lnTo>
                    <a:pt x="88938" y="181610"/>
                  </a:lnTo>
                  <a:lnTo>
                    <a:pt x="87655" y="172720"/>
                  </a:lnTo>
                  <a:lnTo>
                    <a:pt x="90043" y="163830"/>
                  </a:lnTo>
                  <a:lnTo>
                    <a:pt x="81927" y="157480"/>
                  </a:lnTo>
                  <a:lnTo>
                    <a:pt x="78117" y="148590"/>
                  </a:lnTo>
                  <a:lnTo>
                    <a:pt x="78206" y="147320"/>
                  </a:lnTo>
                  <a:lnTo>
                    <a:pt x="78295" y="146050"/>
                  </a:lnTo>
                  <a:lnTo>
                    <a:pt x="78397" y="144780"/>
                  </a:lnTo>
                  <a:lnTo>
                    <a:pt x="78486" y="143510"/>
                  </a:lnTo>
                  <a:lnTo>
                    <a:pt x="78574" y="142240"/>
                  </a:lnTo>
                  <a:lnTo>
                    <a:pt x="78663" y="140970"/>
                  </a:lnTo>
                  <a:lnTo>
                    <a:pt x="78752" y="139700"/>
                  </a:lnTo>
                  <a:lnTo>
                    <a:pt x="83972" y="130810"/>
                  </a:lnTo>
                  <a:lnTo>
                    <a:pt x="76009" y="125730"/>
                  </a:lnTo>
                  <a:lnTo>
                    <a:pt x="69291" y="121920"/>
                  </a:lnTo>
                  <a:lnTo>
                    <a:pt x="65557" y="113030"/>
                  </a:lnTo>
                  <a:lnTo>
                    <a:pt x="63068" y="100330"/>
                  </a:lnTo>
                  <a:lnTo>
                    <a:pt x="66573" y="87630"/>
                  </a:lnTo>
                  <a:lnTo>
                    <a:pt x="75031" y="77470"/>
                  </a:lnTo>
                  <a:lnTo>
                    <a:pt x="87376" y="72390"/>
                  </a:lnTo>
                  <a:lnTo>
                    <a:pt x="89789" y="63500"/>
                  </a:lnTo>
                  <a:lnTo>
                    <a:pt x="95313" y="55880"/>
                  </a:lnTo>
                  <a:lnTo>
                    <a:pt x="103174" y="53340"/>
                  </a:lnTo>
                  <a:lnTo>
                    <a:pt x="112610" y="52070"/>
                  </a:lnTo>
                  <a:lnTo>
                    <a:pt x="121602" y="40640"/>
                  </a:lnTo>
                  <a:lnTo>
                    <a:pt x="134556" y="38100"/>
                  </a:lnTo>
                  <a:lnTo>
                    <a:pt x="146342" y="44450"/>
                  </a:lnTo>
                  <a:lnTo>
                    <a:pt x="151765" y="58420"/>
                  </a:lnTo>
                  <a:lnTo>
                    <a:pt x="154000" y="58420"/>
                  </a:lnTo>
                  <a:lnTo>
                    <a:pt x="155981" y="57150"/>
                  </a:lnTo>
                  <a:lnTo>
                    <a:pt x="158153" y="57150"/>
                  </a:lnTo>
                  <a:lnTo>
                    <a:pt x="171716" y="60960"/>
                  </a:lnTo>
                  <a:lnTo>
                    <a:pt x="179285" y="69850"/>
                  </a:lnTo>
                  <a:lnTo>
                    <a:pt x="179374" y="72390"/>
                  </a:lnTo>
                  <a:lnTo>
                    <a:pt x="179463" y="74930"/>
                  </a:lnTo>
                  <a:lnTo>
                    <a:pt x="179552" y="77470"/>
                  </a:lnTo>
                  <a:lnTo>
                    <a:pt x="179641" y="80010"/>
                  </a:lnTo>
                  <a:lnTo>
                    <a:pt x="179743" y="82550"/>
                  </a:lnTo>
                  <a:lnTo>
                    <a:pt x="171932" y="93980"/>
                  </a:lnTo>
                  <a:lnTo>
                    <a:pt x="176491" y="99060"/>
                  </a:lnTo>
                  <a:lnTo>
                    <a:pt x="181229" y="104140"/>
                  </a:lnTo>
                  <a:lnTo>
                    <a:pt x="181229" y="57518"/>
                  </a:lnTo>
                  <a:lnTo>
                    <a:pt x="180835" y="57150"/>
                  </a:lnTo>
                  <a:lnTo>
                    <a:pt x="175374" y="52070"/>
                  </a:lnTo>
                  <a:lnTo>
                    <a:pt x="159054" y="46990"/>
                  </a:lnTo>
                  <a:lnTo>
                    <a:pt x="155994" y="39370"/>
                  </a:lnTo>
                  <a:lnTo>
                    <a:pt x="154584" y="38100"/>
                  </a:lnTo>
                  <a:lnTo>
                    <a:pt x="151739" y="35560"/>
                  </a:lnTo>
                  <a:lnTo>
                    <a:pt x="139954" y="27940"/>
                  </a:lnTo>
                  <a:lnTo>
                    <a:pt x="138188" y="26670"/>
                  </a:lnTo>
                  <a:lnTo>
                    <a:pt x="129324" y="20320"/>
                  </a:lnTo>
                  <a:lnTo>
                    <a:pt x="123774" y="19050"/>
                  </a:lnTo>
                  <a:lnTo>
                    <a:pt x="123139" y="18961"/>
                  </a:lnTo>
                  <a:lnTo>
                    <a:pt x="123139" y="29260"/>
                  </a:lnTo>
                  <a:lnTo>
                    <a:pt x="123050" y="30480"/>
                  </a:lnTo>
                  <a:lnTo>
                    <a:pt x="118224" y="30480"/>
                  </a:lnTo>
                  <a:lnTo>
                    <a:pt x="113576" y="34290"/>
                  </a:lnTo>
                  <a:lnTo>
                    <a:pt x="108966" y="39370"/>
                  </a:lnTo>
                  <a:lnTo>
                    <a:pt x="107416" y="41910"/>
                  </a:lnTo>
                  <a:lnTo>
                    <a:pt x="104432" y="43180"/>
                  </a:lnTo>
                  <a:lnTo>
                    <a:pt x="79730" y="63500"/>
                  </a:lnTo>
                  <a:lnTo>
                    <a:pt x="77711" y="66040"/>
                  </a:lnTo>
                  <a:lnTo>
                    <a:pt x="71094" y="68580"/>
                  </a:lnTo>
                  <a:lnTo>
                    <a:pt x="68770" y="71120"/>
                  </a:lnTo>
                  <a:lnTo>
                    <a:pt x="57175" y="85090"/>
                  </a:lnTo>
                  <a:lnTo>
                    <a:pt x="53695" y="102870"/>
                  </a:lnTo>
                  <a:lnTo>
                    <a:pt x="58178" y="119380"/>
                  </a:lnTo>
                  <a:lnTo>
                    <a:pt x="70497" y="133350"/>
                  </a:lnTo>
                  <a:lnTo>
                    <a:pt x="68707" y="140970"/>
                  </a:lnTo>
                  <a:lnTo>
                    <a:pt x="68656" y="142240"/>
                  </a:lnTo>
                  <a:lnTo>
                    <a:pt x="68554" y="144780"/>
                  </a:lnTo>
                  <a:lnTo>
                    <a:pt x="68453" y="147320"/>
                  </a:lnTo>
                  <a:lnTo>
                    <a:pt x="69862" y="154940"/>
                  </a:lnTo>
                  <a:lnTo>
                    <a:pt x="73113" y="161290"/>
                  </a:lnTo>
                  <a:lnTo>
                    <a:pt x="74129" y="162560"/>
                  </a:lnTo>
                  <a:lnTo>
                    <a:pt x="78587" y="167640"/>
                  </a:lnTo>
                  <a:lnTo>
                    <a:pt x="79133" y="168910"/>
                  </a:lnTo>
                  <a:lnTo>
                    <a:pt x="77812" y="172720"/>
                  </a:lnTo>
                  <a:lnTo>
                    <a:pt x="77876" y="182880"/>
                  </a:lnTo>
                  <a:lnTo>
                    <a:pt x="81953" y="190500"/>
                  </a:lnTo>
                  <a:lnTo>
                    <a:pt x="87642" y="196850"/>
                  </a:lnTo>
                  <a:lnTo>
                    <a:pt x="79400" y="199390"/>
                  </a:lnTo>
                  <a:lnTo>
                    <a:pt x="66827" y="165100"/>
                  </a:lnTo>
                  <a:lnTo>
                    <a:pt x="55003" y="162560"/>
                  </a:lnTo>
                  <a:lnTo>
                    <a:pt x="46951" y="156210"/>
                  </a:lnTo>
                  <a:lnTo>
                    <a:pt x="43649" y="146050"/>
                  </a:lnTo>
                  <a:lnTo>
                    <a:pt x="46088" y="134620"/>
                  </a:lnTo>
                  <a:lnTo>
                    <a:pt x="37985" y="128270"/>
                  </a:lnTo>
                  <a:lnTo>
                    <a:pt x="34175" y="119380"/>
                  </a:lnTo>
                  <a:lnTo>
                    <a:pt x="34264" y="118110"/>
                  </a:lnTo>
                  <a:lnTo>
                    <a:pt x="34353" y="116840"/>
                  </a:lnTo>
                  <a:lnTo>
                    <a:pt x="34442" y="115570"/>
                  </a:lnTo>
                  <a:lnTo>
                    <a:pt x="34531" y="114300"/>
                  </a:lnTo>
                  <a:lnTo>
                    <a:pt x="34620" y="113030"/>
                  </a:lnTo>
                  <a:lnTo>
                    <a:pt x="34721" y="111760"/>
                  </a:lnTo>
                  <a:lnTo>
                    <a:pt x="34810" y="110490"/>
                  </a:lnTo>
                  <a:lnTo>
                    <a:pt x="40017" y="101600"/>
                  </a:lnTo>
                  <a:lnTo>
                    <a:pt x="33210" y="97790"/>
                  </a:lnTo>
                  <a:lnTo>
                    <a:pt x="27355" y="93980"/>
                  </a:lnTo>
                  <a:lnTo>
                    <a:pt x="23291" y="87630"/>
                  </a:lnTo>
                  <a:lnTo>
                    <a:pt x="19100" y="73660"/>
                  </a:lnTo>
                  <a:lnTo>
                    <a:pt x="21793" y="59690"/>
                  </a:lnTo>
                  <a:lnTo>
                    <a:pt x="30276" y="49530"/>
                  </a:lnTo>
                  <a:lnTo>
                    <a:pt x="43421" y="43180"/>
                  </a:lnTo>
                  <a:lnTo>
                    <a:pt x="45808" y="34290"/>
                  </a:lnTo>
                  <a:lnTo>
                    <a:pt x="51333" y="26670"/>
                  </a:lnTo>
                  <a:lnTo>
                    <a:pt x="59207" y="24130"/>
                  </a:lnTo>
                  <a:lnTo>
                    <a:pt x="68656" y="22860"/>
                  </a:lnTo>
                  <a:lnTo>
                    <a:pt x="77673" y="11430"/>
                  </a:lnTo>
                  <a:lnTo>
                    <a:pt x="90639" y="8890"/>
                  </a:lnTo>
                  <a:lnTo>
                    <a:pt x="102412" y="15240"/>
                  </a:lnTo>
                  <a:lnTo>
                    <a:pt x="107848" y="29260"/>
                  </a:lnTo>
                  <a:lnTo>
                    <a:pt x="112560" y="29260"/>
                  </a:lnTo>
                  <a:lnTo>
                    <a:pt x="117259" y="26670"/>
                  </a:lnTo>
                  <a:lnTo>
                    <a:pt x="123139" y="29260"/>
                  </a:lnTo>
                  <a:lnTo>
                    <a:pt x="123139" y="18961"/>
                  </a:lnTo>
                  <a:lnTo>
                    <a:pt x="115100" y="17780"/>
                  </a:lnTo>
                  <a:lnTo>
                    <a:pt x="108521" y="8890"/>
                  </a:lnTo>
                  <a:lnTo>
                    <a:pt x="105702" y="5080"/>
                  </a:lnTo>
                  <a:lnTo>
                    <a:pt x="92659" y="0"/>
                  </a:lnTo>
                  <a:lnTo>
                    <a:pt x="78320" y="0"/>
                  </a:lnTo>
                  <a:lnTo>
                    <a:pt x="65074" y="8890"/>
                  </a:lnTo>
                  <a:lnTo>
                    <a:pt x="64147" y="10160"/>
                  </a:lnTo>
                  <a:lnTo>
                    <a:pt x="63525" y="12700"/>
                  </a:lnTo>
                  <a:lnTo>
                    <a:pt x="61188" y="13970"/>
                  </a:lnTo>
                  <a:lnTo>
                    <a:pt x="35788" y="34290"/>
                  </a:lnTo>
                  <a:lnTo>
                    <a:pt x="33743" y="36830"/>
                  </a:lnTo>
                  <a:lnTo>
                    <a:pt x="26885" y="39370"/>
                  </a:lnTo>
                  <a:lnTo>
                    <a:pt x="24485" y="41910"/>
                  </a:lnTo>
                  <a:lnTo>
                    <a:pt x="13093" y="55880"/>
                  </a:lnTo>
                  <a:lnTo>
                    <a:pt x="9753" y="73660"/>
                  </a:lnTo>
                  <a:lnTo>
                    <a:pt x="14287" y="90170"/>
                  </a:lnTo>
                  <a:lnTo>
                    <a:pt x="26543" y="104140"/>
                  </a:lnTo>
                  <a:lnTo>
                    <a:pt x="24752" y="111760"/>
                  </a:lnTo>
                  <a:lnTo>
                    <a:pt x="24701" y="113030"/>
                  </a:lnTo>
                  <a:lnTo>
                    <a:pt x="24599" y="115570"/>
                  </a:lnTo>
                  <a:lnTo>
                    <a:pt x="24498" y="118110"/>
                  </a:lnTo>
                  <a:lnTo>
                    <a:pt x="25908" y="125730"/>
                  </a:lnTo>
                  <a:lnTo>
                    <a:pt x="29159" y="132080"/>
                  </a:lnTo>
                  <a:lnTo>
                    <a:pt x="30187" y="133350"/>
                  </a:lnTo>
                  <a:lnTo>
                    <a:pt x="34632" y="138430"/>
                  </a:lnTo>
                  <a:lnTo>
                    <a:pt x="35153" y="139700"/>
                  </a:lnTo>
                  <a:lnTo>
                    <a:pt x="33858" y="144780"/>
                  </a:lnTo>
                  <a:lnTo>
                    <a:pt x="33921" y="146050"/>
                  </a:lnTo>
                  <a:lnTo>
                    <a:pt x="36220" y="156210"/>
                  </a:lnTo>
                  <a:lnTo>
                    <a:pt x="41846" y="165100"/>
                  </a:lnTo>
                  <a:lnTo>
                    <a:pt x="50012" y="171450"/>
                  </a:lnTo>
                  <a:lnTo>
                    <a:pt x="59893" y="173990"/>
                  </a:lnTo>
                  <a:lnTo>
                    <a:pt x="70548" y="204470"/>
                  </a:lnTo>
                  <a:lnTo>
                    <a:pt x="67805" y="207010"/>
                  </a:lnTo>
                  <a:lnTo>
                    <a:pt x="63982" y="210820"/>
                  </a:lnTo>
                  <a:lnTo>
                    <a:pt x="59436" y="215900"/>
                  </a:lnTo>
                  <a:lnTo>
                    <a:pt x="58153" y="218440"/>
                  </a:lnTo>
                  <a:lnTo>
                    <a:pt x="56705" y="219710"/>
                  </a:lnTo>
                  <a:lnTo>
                    <a:pt x="52247" y="218719"/>
                  </a:lnTo>
                  <a:lnTo>
                    <a:pt x="52247" y="228600"/>
                  </a:lnTo>
                  <a:lnTo>
                    <a:pt x="52247" y="267970"/>
                  </a:lnTo>
                  <a:lnTo>
                    <a:pt x="29324" y="271780"/>
                  </a:lnTo>
                  <a:lnTo>
                    <a:pt x="23253" y="274320"/>
                  </a:lnTo>
                  <a:lnTo>
                    <a:pt x="22352" y="264160"/>
                  </a:lnTo>
                  <a:lnTo>
                    <a:pt x="26428" y="262890"/>
                  </a:lnTo>
                  <a:lnTo>
                    <a:pt x="50952" y="262890"/>
                  </a:lnTo>
                  <a:lnTo>
                    <a:pt x="52247" y="267970"/>
                  </a:lnTo>
                  <a:lnTo>
                    <a:pt x="52247" y="228600"/>
                  </a:lnTo>
                  <a:lnTo>
                    <a:pt x="50647" y="233680"/>
                  </a:lnTo>
                  <a:lnTo>
                    <a:pt x="49187" y="233426"/>
                  </a:lnTo>
                  <a:lnTo>
                    <a:pt x="49187" y="242570"/>
                  </a:lnTo>
                  <a:lnTo>
                    <a:pt x="48374" y="246380"/>
                  </a:lnTo>
                  <a:lnTo>
                    <a:pt x="48374" y="248920"/>
                  </a:lnTo>
                  <a:lnTo>
                    <a:pt x="49187" y="252730"/>
                  </a:lnTo>
                  <a:lnTo>
                    <a:pt x="8610" y="252730"/>
                  </a:lnTo>
                  <a:lnTo>
                    <a:pt x="8610" y="242570"/>
                  </a:lnTo>
                  <a:lnTo>
                    <a:pt x="49187" y="242570"/>
                  </a:lnTo>
                  <a:lnTo>
                    <a:pt x="49187" y="233426"/>
                  </a:lnTo>
                  <a:lnTo>
                    <a:pt x="43421" y="232410"/>
                  </a:lnTo>
                  <a:lnTo>
                    <a:pt x="34493" y="233680"/>
                  </a:lnTo>
                  <a:lnTo>
                    <a:pt x="22694" y="232410"/>
                  </a:lnTo>
                  <a:lnTo>
                    <a:pt x="22288" y="226060"/>
                  </a:lnTo>
                  <a:lnTo>
                    <a:pt x="22212" y="224790"/>
                  </a:lnTo>
                  <a:lnTo>
                    <a:pt x="22123" y="223520"/>
                  </a:lnTo>
                  <a:lnTo>
                    <a:pt x="35687" y="223520"/>
                  </a:lnTo>
                  <a:lnTo>
                    <a:pt x="44970" y="228600"/>
                  </a:lnTo>
                  <a:lnTo>
                    <a:pt x="52247" y="228600"/>
                  </a:lnTo>
                  <a:lnTo>
                    <a:pt x="52247" y="218719"/>
                  </a:lnTo>
                  <a:lnTo>
                    <a:pt x="28130" y="213360"/>
                  </a:lnTo>
                  <a:lnTo>
                    <a:pt x="21323" y="215900"/>
                  </a:lnTo>
                  <a:lnTo>
                    <a:pt x="16751" y="219710"/>
                  </a:lnTo>
                  <a:lnTo>
                    <a:pt x="14592" y="226060"/>
                  </a:lnTo>
                  <a:lnTo>
                    <a:pt x="14947" y="232410"/>
                  </a:lnTo>
                  <a:lnTo>
                    <a:pt x="15011" y="233680"/>
                  </a:lnTo>
                  <a:lnTo>
                    <a:pt x="3746" y="237490"/>
                  </a:lnTo>
                  <a:lnTo>
                    <a:pt x="0" y="247650"/>
                  </a:lnTo>
                  <a:lnTo>
                    <a:pt x="3759" y="257810"/>
                  </a:lnTo>
                  <a:lnTo>
                    <a:pt x="15011" y="262890"/>
                  </a:lnTo>
                  <a:lnTo>
                    <a:pt x="14681" y="267970"/>
                  </a:lnTo>
                  <a:lnTo>
                    <a:pt x="14592" y="269240"/>
                  </a:lnTo>
                  <a:lnTo>
                    <a:pt x="16751" y="275590"/>
                  </a:lnTo>
                  <a:lnTo>
                    <a:pt x="21336" y="280670"/>
                  </a:lnTo>
                  <a:lnTo>
                    <a:pt x="28130" y="281940"/>
                  </a:lnTo>
                  <a:lnTo>
                    <a:pt x="56705" y="275590"/>
                  </a:lnTo>
                  <a:lnTo>
                    <a:pt x="65671" y="287020"/>
                  </a:lnTo>
                  <a:lnTo>
                    <a:pt x="76873" y="294640"/>
                  </a:lnTo>
                  <a:lnTo>
                    <a:pt x="89776" y="299720"/>
                  </a:lnTo>
                  <a:lnTo>
                    <a:pt x="103847" y="300990"/>
                  </a:lnTo>
                  <a:lnTo>
                    <a:pt x="161366" y="292100"/>
                  </a:lnTo>
                  <a:lnTo>
                    <a:pt x="284619" y="273050"/>
                  </a:lnTo>
                  <a:lnTo>
                    <a:pt x="297421" y="264160"/>
                  </a:lnTo>
                  <a:lnTo>
                    <a:pt x="302247" y="248920"/>
                  </a:lnTo>
                  <a:lnTo>
                    <a:pt x="298754" y="233680"/>
                  </a:lnTo>
                  <a:lnTo>
                    <a:pt x="292849" y="228727"/>
                  </a:lnTo>
                  <a:lnTo>
                    <a:pt x="292849" y="246380"/>
                  </a:lnTo>
                  <a:lnTo>
                    <a:pt x="290360" y="257810"/>
                  </a:lnTo>
                  <a:lnTo>
                    <a:pt x="281762" y="264160"/>
                  </a:lnTo>
                  <a:lnTo>
                    <a:pt x="109232" y="292100"/>
                  </a:lnTo>
                  <a:lnTo>
                    <a:pt x="86791" y="289560"/>
                  </a:lnTo>
                  <a:lnTo>
                    <a:pt x="69278" y="276860"/>
                  </a:lnTo>
                  <a:lnTo>
                    <a:pt x="68618" y="275590"/>
                  </a:lnTo>
                  <a:lnTo>
                    <a:pt x="67957" y="274320"/>
                  </a:lnTo>
                  <a:lnTo>
                    <a:pt x="62026" y="262890"/>
                  </a:lnTo>
                  <a:lnTo>
                    <a:pt x="59397" y="257810"/>
                  </a:lnTo>
                  <a:lnTo>
                    <a:pt x="59512" y="252730"/>
                  </a:lnTo>
                  <a:lnTo>
                    <a:pt x="59626" y="247650"/>
                  </a:lnTo>
                  <a:lnTo>
                    <a:pt x="59740" y="242570"/>
                  </a:lnTo>
                  <a:lnTo>
                    <a:pt x="59855" y="237490"/>
                  </a:lnTo>
                  <a:lnTo>
                    <a:pt x="59880" y="236220"/>
                  </a:lnTo>
                  <a:lnTo>
                    <a:pt x="61036" y="233680"/>
                  </a:lnTo>
                  <a:lnTo>
                    <a:pt x="65062" y="224790"/>
                  </a:lnTo>
                  <a:lnTo>
                    <a:pt x="66103" y="223520"/>
                  </a:lnTo>
                  <a:lnTo>
                    <a:pt x="69227" y="219710"/>
                  </a:lnTo>
                  <a:lnTo>
                    <a:pt x="73393" y="214630"/>
                  </a:lnTo>
                  <a:lnTo>
                    <a:pt x="84023" y="207010"/>
                  </a:lnTo>
                  <a:lnTo>
                    <a:pt x="96062" y="204470"/>
                  </a:lnTo>
                  <a:lnTo>
                    <a:pt x="100406" y="203200"/>
                  </a:lnTo>
                  <a:lnTo>
                    <a:pt x="104876" y="204470"/>
                  </a:lnTo>
                  <a:lnTo>
                    <a:pt x="109232" y="204470"/>
                  </a:lnTo>
                  <a:lnTo>
                    <a:pt x="279946" y="229870"/>
                  </a:lnTo>
                  <a:lnTo>
                    <a:pt x="289344" y="237490"/>
                  </a:lnTo>
                  <a:lnTo>
                    <a:pt x="292849" y="246380"/>
                  </a:lnTo>
                  <a:lnTo>
                    <a:pt x="292849" y="228727"/>
                  </a:lnTo>
                  <a:lnTo>
                    <a:pt x="286651" y="223520"/>
                  </a:lnTo>
                  <a:lnTo>
                    <a:pt x="286651" y="222250"/>
                  </a:lnTo>
                  <a:lnTo>
                    <a:pt x="287464" y="220980"/>
                  </a:lnTo>
                  <a:lnTo>
                    <a:pt x="296418" y="207010"/>
                  </a:lnTo>
                  <a:lnTo>
                    <a:pt x="301663" y="189230"/>
                  </a:lnTo>
                  <a:lnTo>
                    <a:pt x="302475" y="173990"/>
                  </a:lnTo>
                  <a:lnTo>
                    <a:pt x="302552" y="172720"/>
                  </a:lnTo>
                  <a:lnTo>
                    <a:pt x="302615" y="171450"/>
                  </a:lnTo>
                  <a:lnTo>
                    <a:pt x="302679" y="170180"/>
                  </a:lnTo>
                  <a:close/>
                </a:path>
              </a:pathLst>
            </a:custGeom>
            <a:solidFill>
              <a:srgbClr val="37B34A"/>
            </a:solidFill>
          </p:spPr>
          <p:txBody>
            <a:bodyPr wrap="square" lIns="0" tIns="0" rIns="0" bIns="0" rtlCol="0"/>
            <a:lstStyle/>
            <a:p>
              <a:endParaRPr/>
            </a:p>
          </p:txBody>
        </p:sp>
      </p:grpSp>
      <p:grpSp>
        <p:nvGrpSpPr>
          <p:cNvPr id="42" name="object 37">
            <a:extLst>
              <a:ext uri="{FF2B5EF4-FFF2-40B4-BE49-F238E27FC236}">
                <a16:creationId xmlns:a16="http://schemas.microsoft.com/office/drawing/2014/main" id="{9A5A9555-4AC0-68D0-1A01-BD6070261C86}"/>
              </a:ext>
            </a:extLst>
          </p:cNvPr>
          <p:cNvGrpSpPr/>
          <p:nvPr/>
        </p:nvGrpSpPr>
        <p:grpSpPr>
          <a:xfrm>
            <a:off x="2863850" y="4413250"/>
            <a:ext cx="304800" cy="247650"/>
            <a:chOff x="5844425" y="5323958"/>
            <a:chExt cx="451484" cy="431800"/>
          </a:xfrm>
        </p:grpSpPr>
        <p:sp>
          <p:nvSpPr>
            <p:cNvPr id="43" name="object 38">
              <a:extLst>
                <a:ext uri="{FF2B5EF4-FFF2-40B4-BE49-F238E27FC236}">
                  <a16:creationId xmlns:a16="http://schemas.microsoft.com/office/drawing/2014/main" id="{55C56052-A55A-470A-9D38-1693FF7BA1A5}"/>
                </a:ext>
              </a:extLst>
            </p:cNvPr>
            <p:cNvSpPr/>
            <p:nvPr/>
          </p:nvSpPr>
          <p:spPr>
            <a:xfrm>
              <a:off x="5844425" y="5514452"/>
              <a:ext cx="451484" cy="198755"/>
            </a:xfrm>
            <a:custGeom>
              <a:avLst/>
              <a:gdLst/>
              <a:ahLst/>
              <a:cxnLst/>
              <a:rect l="l" t="t" r="r" b="b"/>
              <a:pathLst>
                <a:path w="451485" h="198754">
                  <a:moveTo>
                    <a:pt x="413415" y="0"/>
                  </a:moveTo>
                  <a:lnTo>
                    <a:pt x="414304" y="419"/>
                  </a:lnTo>
                  <a:lnTo>
                    <a:pt x="416857" y="8610"/>
                  </a:lnTo>
                  <a:lnTo>
                    <a:pt x="420311" y="17894"/>
                  </a:lnTo>
                  <a:lnTo>
                    <a:pt x="345863" y="43399"/>
                  </a:lnTo>
                  <a:lnTo>
                    <a:pt x="294882" y="48637"/>
                  </a:lnTo>
                  <a:lnTo>
                    <a:pt x="240960" y="50660"/>
                  </a:lnTo>
                  <a:lnTo>
                    <a:pt x="186915" y="49728"/>
                  </a:lnTo>
                  <a:lnTo>
                    <a:pt x="135562" y="46101"/>
                  </a:lnTo>
                  <a:lnTo>
                    <a:pt x="89717" y="40043"/>
                  </a:lnTo>
                  <a:lnTo>
                    <a:pt x="46496" y="30340"/>
                  </a:lnTo>
                  <a:lnTo>
                    <a:pt x="32288" y="26314"/>
                  </a:lnTo>
                  <a:lnTo>
                    <a:pt x="36123" y="660"/>
                  </a:lnTo>
                  <a:lnTo>
                    <a:pt x="26402" y="4370"/>
                  </a:lnTo>
                  <a:lnTo>
                    <a:pt x="15219" y="9451"/>
                  </a:lnTo>
                  <a:lnTo>
                    <a:pt x="5598" y="16148"/>
                  </a:lnTo>
                  <a:lnTo>
                    <a:pt x="563" y="24701"/>
                  </a:lnTo>
                  <a:lnTo>
                    <a:pt x="0" y="33080"/>
                  </a:lnTo>
                  <a:lnTo>
                    <a:pt x="587" y="42840"/>
                  </a:lnTo>
                  <a:lnTo>
                    <a:pt x="15155" y="102044"/>
                  </a:lnTo>
                  <a:lnTo>
                    <a:pt x="35552" y="140100"/>
                  </a:lnTo>
                  <a:lnTo>
                    <a:pt x="63216" y="173012"/>
                  </a:lnTo>
                  <a:lnTo>
                    <a:pt x="96944" y="198399"/>
                  </a:lnTo>
                  <a:lnTo>
                    <a:pt x="357840" y="197777"/>
                  </a:lnTo>
                  <a:lnTo>
                    <a:pt x="390206" y="171205"/>
                  </a:lnTo>
                  <a:lnTo>
                    <a:pt x="416899" y="138734"/>
                  </a:lnTo>
                  <a:lnTo>
                    <a:pt x="436694" y="101654"/>
                  </a:lnTo>
                  <a:lnTo>
                    <a:pt x="448365" y="61252"/>
                  </a:lnTo>
                  <a:lnTo>
                    <a:pt x="451277" y="39163"/>
                  </a:lnTo>
                  <a:lnTo>
                    <a:pt x="451055" y="27437"/>
                  </a:lnTo>
                  <a:lnTo>
                    <a:pt x="416031" y="673"/>
                  </a:lnTo>
                  <a:lnTo>
                    <a:pt x="413415" y="0"/>
                  </a:lnTo>
                  <a:close/>
                </a:path>
              </a:pathLst>
            </a:custGeom>
            <a:solidFill>
              <a:srgbClr val="E32476"/>
            </a:solidFill>
          </p:spPr>
          <p:txBody>
            <a:bodyPr wrap="square" lIns="0" tIns="0" rIns="0" bIns="0" rtlCol="0"/>
            <a:lstStyle/>
            <a:p>
              <a:endParaRPr/>
            </a:p>
          </p:txBody>
        </p:sp>
        <p:pic>
          <p:nvPicPr>
            <p:cNvPr id="44" name="object 39">
              <a:extLst>
                <a:ext uri="{FF2B5EF4-FFF2-40B4-BE49-F238E27FC236}">
                  <a16:creationId xmlns:a16="http://schemas.microsoft.com/office/drawing/2014/main" id="{DE8C1646-EAF2-D1B2-EEE8-D6E347545471}"/>
                </a:ext>
              </a:extLst>
            </p:cNvPr>
            <p:cNvPicPr/>
            <p:nvPr/>
          </p:nvPicPr>
          <p:blipFill>
            <a:blip r:embed="rId7" cstate="print"/>
            <a:stretch>
              <a:fillRect/>
            </a:stretch>
          </p:blipFill>
          <p:spPr>
            <a:xfrm>
              <a:off x="5883122" y="5341834"/>
              <a:ext cx="180682" cy="211785"/>
            </a:xfrm>
            <a:prstGeom prst="rect">
              <a:avLst/>
            </a:prstGeom>
          </p:spPr>
        </p:pic>
        <p:pic>
          <p:nvPicPr>
            <p:cNvPr id="45" name="object 40">
              <a:extLst>
                <a:ext uri="{FF2B5EF4-FFF2-40B4-BE49-F238E27FC236}">
                  <a16:creationId xmlns:a16="http://schemas.microsoft.com/office/drawing/2014/main" id="{1FB0A939-EEE3-BC9A-EAD9-AFAF8F64D2D6}"/>
                </a:ext>
              </a:extLst>
            </p:cNvPr>
            <p:cNvPicPr/>
            <p:nvPr/>
          </p:nvPicPr>
          <p:blipFill>
            <a:blip r:embed="rId8" cstate="print"/>
            <a:stretch>
              <a:fillRect/>
            </a:stretch>
          </p:blipFill>
          <p:spPr>
            <a:xfrm>
              <a:off x="6092248" y="5323958"/>
              <a:ext cx="190665" cy="126936"/>
            </a:xfrm>
            <a:prstGeom prst="rect">
              <a:avLst/>
            </a:prstGeom>
          </p:spPr>
        </p:pic>
        <p:sp>
          <p:nvSpPr>
            <p:cNvPr id="46" name="object 41">
              <a:extLst>
                <a:ext uri="{FF2B5EF4-FFF2-40B4-BE49-F238E27FC236}">
                  <a16:creationId xmlns:a16="http://schemas.microsoft.com/office/drawing/2014/main" id="{7A812040-6FBB-BE18-812D-CBD8C36CE5AF}"/>
                </a:ext>
              </a:extLst>
            </p:cNvPr>
            <p:cNvSpPr/>
            <p:nvPr/>
          </p:nvSpPr>
          <p:spPr>
            <a:xfrm>
              <a:off x="5941824" y="5734617"/>
              <a:ext cx="262255" cy="20955"/>
            </a:xfrm>
            <a:custGeom>
              <a:avLst/>
              <a:gdLst/>
              <a:ahLst/>
              <a:cxnLst/>
              <a:rect l="l" t="t" r="r" b="b"/>
              <a:pathLst>
                <a:path w="262254" h="20954">
                  <a:moveTo>
                    <a:pt x="261645" y="0"/>
                  </a:moveTo>
                  <a:lnTo>
                    <a:pt x="253" y="0"/>
                  </a:lnTo>
                  <a:lnTo>
                    <a:pt x="0" y="8636"/>
                  </a:lnTo>
                  <a:lnTo>
                    <a:pt x="6019" y="16027"/>
                  </a:lnTo>
                  <a:lnTo>
                    <a:pt x="13639" y="19316"/>
                  </a:lnTo>
                  <a:lnTo>
                    <a:pt x="243065" y="20535"/>
                  </a:lnTo>
                  <a:lnTo>
                    <a:pt x="250190" y="18321"/>
                  </a:lnTo>
                  <a:lnTo>
                    <a:pt x="256136" y="13663"/>
                  </a:lnTo>
                  <a:lnTo>
                    <a:pt x="260192" y="7307"/>
                  </a:lnTo>
                  <a:lnTo>
                    <a:pt x="261645" y="0"/>
                  </a:lnTo>
                  <a:close/>
                </a:path>
              </a:pathLst>
            </a:custGeom>
            <a:solidFill>
              <a:srgbClr val="E32476"/>
            </a:solidFill>
          </p:spPr>
          <p:txBody>
            <a:bodyPr wrap="square" lIns="0" tIns="0" rIns="0" bIns="0" rtlCol="0"/>
            <a:lstStyle/>
            <a:p>
              <a:endParaRPr/>
            </a:p>
          </p:txBody>
        </p:sp>
        <p:pic>
          <p:nvPicPr>
            <p:cNvPr id="47" name="object 42">
              <a:extLst>
                <a:ext uri="{FF2B5EF4-FFF2-40B4-BE49-F238E27FC236}">
                  <a16:creationId xmlns:a16="http://schemas.microsoft.com/office/drawing/2014/main" id="{A0C392A0-399B-7029-8812-62754B85A5DB}"/>
                </a:ext>
              </a:extLst>
            </p:cNvPr>
            <p:cNvPicPr/>
            <p:nvPr/>
          </p:nvPicPr>
          <p:blipFill>
            <a:blip r:embed="rId9" cstate="print"/>
            <a:stretch>
              <a:fillRect/>
            </a:stretch>
          </p:blipFill>
          <p:spPr>
            <a:xfrm>
              <a:off x="6041043" y="5403737"/>
              <a:ext cx="233260" cy="149660"/>
            </a:xfrm>
            <a:prstGeom prst="rect">
              <a:avLst/>
            </a:prstGeom>
          </p:spPr>
        </p:pic>
      </p:grpSp>
      <p:sp>
        <p:nvSpPr>
          <p:cNvPr id="8" name="object 21">
            <a:extLst>
              <a:ext uri="{FF2B5EF4-FFF2-40B4-BE49-F238E27FC236}">
                <a16:creationId xmlns:a16="http://schemas.microsoft.com/office/drawing/2014/main" id="{DD2FA850-B2FD-9904-839D-5F4A8D0AA7E8}"/>
              </a:ext>
            </a:extLst>
          </p:cNvPr>
          <p:cNvSpPr txBox="1"/>
          <p:nvPr/>
        </p:nvSpPr>
        <p:spPr>
          <a:xfrm>
            <a:off x="450215" y="4737100"/>
            <a:ext cx="1804035" cy="628377"/>
          </a:xfrm>
          <a:prstGeom prst="rect">
            <a:avLst/>
          </a:prstGeom>
        </p:spPr>
        <p:txBody>
          <a:bodyPr vert="horz" wrap="square" lIns="0" tIns="12700" rIns="0" bIns="0" rtlCol="0">
            <a:spAutoFit/>
          </a:bodyPr>
          <a:lstStyle/>
          <a:p>
            <a:pPr marR="5080">
              <a:lnSpc>
                <a:spcPct val="100000"/>
              </a:lnSpc>
              <a:spcBef>
                <a:spcPts val="100"/>
              </a:spcBef>
            </a:pPr>
            <a:r>
              <a:rPr lang="en-US" sz="1000" dirty="0"/>
              <a:t>Fresh dairy (milk, fresh cheeses, milk cream) as they may cause bloating and malabsorption.</a:t>
            </a:r>
            <a:endParaRPr sz="1000" dirty="0">
              <a:latin typeface="DM Sans"/>
              <a:cs typeface="DM Sans"/>
            </a:endParaRPr>
          </a:p>
        </p:txBody>
      </p:sp>
      <p:sp>
        <p:nvSpPr>
          <p:cNvPr id="9" name="object 21">
            <a:extLst>
              <a:ext uri="{FF2B5EF4-FFF2-40B4-BE49-F238E27FC236}">
                <a16:creationId xmlns:a16="http://schemas.microsoft.com/office/drawing/2014/main" id="{AD244665-FE3F-1EA7-D6D7-87990208E6EB}"/>
              </a:ext>
            </a:extLst>
          </p:cNvPr>
          <p:cNvSpPr txBox="1"/>
          <p:nvPr/>
        </p:nvSpPr>
        <p:spPr>
          <a:xfrm>
            <a:off x="2888615" y="4737100"/>
            <a:ext cx="1804035" cy="482600"/>
          </a:xfrm>
          <a:prstGeom prst="rect">
            <a:avLst/>
          </a:prstGeom>
        </p:spPr>
        <p:txBody>
          <a:bodyPr vert="horz" wrap="square" lIns="0" tIns="12700" rIns="0" bIns="0" rtlCol="0">
            <a:spAutoFit/>
          </a:bodyPr>
          <a:lstStyle/>
          <a:p>
            <a:pPr marR="5080">
              <a:lnSpc>
                <a:spcPct val="100000"/>
              </a:lnSpc>
              <a:spcBef>
                <a:spcPts val="100"/>
              </a:spcBef>
            </a:pPr>
            <a:r>
              <a:rPr lang="en-US" sz="1000" dirty="0"/>
              <a:t>Sugary drinks (e.g., cold drinks, bottled fruit juices) due to bloating and diarrhea risk.</a:t>
            </a:r>
            <a:endParaRPr sz="1000" dirty="0">
              <a:latin typeface="DM Sans"/>
              <a:cs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467</TotalTime>
  <Words>3763</Words>
  <Application>Microsoft Office PowerPoint</Application>
  <PresentationFormat>Custom</PresentationFormat>
  <Paragraphs>274</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Bitter</vt:lpstr>
      <vt:lpstr>Book Antiqua</vt:lpstr>
      <vt:lpstr>Calibri</vt:lpstr>
      <vt:lpstr>DM Sans</vt:lpstr>
      <vt:lpstr>DM Sans Black</vt:lpstr>
      <vt:lpstr>DM Sans Medium</vt:lpstr>
      <vt:lpstr>DM Sans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WEIGHT GENE GUIDE-final-02</dc:title>
  <cp:lastModifiedBy>kavya srija rongala</cp:lastModifiedBy>
  <cp:revision>37</cp:revision>
  <dcterms:created xsi:type="dcterms:W3CDTF">2024-11-15T11:00:11Z</dcterms:created>
  <dcterms:modified xsi:type="dcterms:W3CDTF">2025-02-06T08:21:49Z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2024-11-14T00:00:00Z</vt:filetime>
  </property>
  <property fmtid="{D5CDD505-2E9C-101B-9397-08002B2CF9AE}" pid="3" name="Creator">
    <vt:lpwstr>Adobe Illustrator 29.0 (Macintosh)</vt:lpwstr>
  </property>
  <property fmtid="{D5CDD505-2E9C-101B-9397-08002B2CF9AE}" pid="4" name="GTS_PDFXVersion">
    <vt:lpwstr>PDF/X-4</vt:lpwstr>
  </property>
  <property fmtid="{D5CDD505-2E9C-101B-9397-08002B2CF9AE}" pid="5" name="LastSaved">
    <vt:filetime>2024-11-15T00:00:00Z</vt:filetime>
  </property>
  <property fmtid="{D5CDD505-2E9C-101B-9397-08002B2CF9AE}" pid="6" name="Producer">
    <vt:lpwstr>Adobe PDF library 17.00</vt:lpwstr>
  </property>
</Properties>
</file>